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13" r:id="rId2"/>
    <p:sldId id="592" r:id="rId3"/>
    <p:sldId id="608" r:id="rId4"/>
    <p:sldId id="610" r:id="rId5"/>
    <p:sldId id="578" r:id="rId6"/>
    <p:sldId id="606" r:id="rId7"/>
    <p:sldId id="611" r:id="rId8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313"/>
            <p14:sldId id="592"/>
            <p14:sldId id="608"/>
            <p14:sldId id="610"/>
            <p14:sldId id="578"/>
            <p14:sldId id="606"/>
            <p14:sldId id="611"/>
          </p14:sldIdLst>
        </p14:section>
        <p14:section name="Раздел без заголовка" id="{FB385595-8FC8-468C-AB96-CD640DBE4B6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EFF7"/>
    <a:srgbClr val="D2DEEF"/>
    <a:srgbClr val="BDD7EE"/>
    <a:srgbClr val="9ABCE2"/>
    <a:srgbClr val="66A2D8"/>
    <a:srgbClr val="F8CBAD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86076" autoAdjust="0"/>
  </p:normalViewPr>
  <p:slideViewPr>
    <p:cSldViewPr snapToGrid="0" showGuides="1">
      <p:cViewPr varScale="1">
        <p:scale>
          <a:sx n="70" d="100"/>
          <a:sy n="70" d="100"/>
        </p:scale>
        <p:origin x="1109" y="72"/>
      </p:cViewPr>
      <p:guideLst>
        <p:guide orient="horz" pos="2183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06.11.2023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06.11.2023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202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7319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1766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32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78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871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F610515F-1E8C-4EDF-B9D4-579670099B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11/6/2023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/>
              <a:t>11/6/2023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/>
              <a:t>11/6/2023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8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109" y="653145"/>
            <a:ext cx="6362965" cy="273181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размещения 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о результатах деятельности </a:t>
            </a:r>
            <a:r>
              <a:rPr lang="ru-RU" sz="22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государственного (муниципального) учреждения и об использовании закрепленного за ним государственного (муниципального) имущества государственными (муниципальными) учреждениями на официальном сайте в сети «Интернет» BUS.GOV.RU</a:t>
            </a:r>
            <a:endParaRPr lang="en-US" sz="22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Черненкова Светлана Владимировна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казначейство, ноябрь, 2023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2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114451"/>
            <a:ext cx="10393704" cy="8002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размещения </a:t>
            </a: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о результатах деятельности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Официальном сайте bus.gov.ru</a:t>
            </a:r>
            <a:r>
              <a:rPr lang="ru-RU" sz="1600" b="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300" b="0" dirty="0" smtClean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b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79029" y="1385750"/>
            <a:ext cx="5214208" cy="6746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В соответствии с рекомендованными формами НПА Российской </a:t>
            </a: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84635" y="6366860"/>
            <a:ext cx="433552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44952" y="2255831"/>
            <a:ext cx="4986000" cy="270397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u="sng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Отчет </a:t>
            </a:r>
            <a:r>
              <a:rPr lang="ru-RU" sz="2000" b="1" u="sng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 результатах деятельности </a:t>
            </a:r>
            <a:r>
              <a:rPr lang="ru-RU" sz="20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государственного (муниципального) учреждения и об использовании закрепленного за ним государственного (муниципального) имущества государственными (муниципальными) </a:t>
            </a:r>
            <a:r>
              <a:rPr lang="ru-RU" sz="20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учреждениями</a:t>
            </a:r>
            <a:r>
              <a:rPr lang="ru-RU" sz="20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*</a:t>
            </a:r>
            <a:endParaRPr lang="ru-RU" sz="2000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5718584" y="2722080"/>
            <a:ext cx="403662" cy="173135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noFill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4954" y="1372341"/>
            <a:ext cx="4986000" cy="6746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на Официальном сайте </a:t>
            </a: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bus.gov.ru </a:t>
            </a:r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р</a:t>
            </a:r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еализована </a:t>
            </a: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доработка </a:t>
            </a:r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форм</a:t>
            </a: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ы</a:t>
            </a:r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26.10.2023 </a:t>
            </a:r>
            <a:endParaRPr lang="ru-RU" b="1" dirty="0">
              <a:solidFill>
                <a:srgbClr val="C00000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6379029" y="2255831"/>
            <a:ext cx="5283834" cy="2940403"/>
            <a:chOff x="5959366" y="2255831"/>
            <a:chExt cx="5990314" cy="2940403"/>
          </a:xfrm>
        </p:grpSpPr>
        <p:sp>
          <p:nvSpPr>
            <p:cNvPr id="14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5959366" y="2255831"/>
              <a:ext cx="5911379" cy="270397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t"/>
            <a:lstStyle/>
            <a:p>
              <a:pPr algn="ctr"/>
              <a:endParaRPr lang="ru-RU" sz="12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6016883" y="2333912"/>
              <a:ext cx="5932797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Приказ Минфина России от 02.11.2021 </a:t>
              </a:r>
              <a:r>
                <a:rPr lang="ru-RU" sz="20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/>
              </a:r>
              <a:br>
                <a:rPr lang="ru-RU" sz="20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</a:br>
              <a:r>
                <a:rPr lang="ru-RU" sz="20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N 171н «</a:t>
              </a:r>
              <a:r>
                <a:rPr lang="ru-RU" sz="2000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Об утверждении Общих требований к порядку составления и утверждения отчета о результатах деятельности государственного (муниципального) учреждения и об использовании закрепленного за ним государственного (муниципального) </a:t>
              </a:r>
              <a:r>
                <a:rPr lang="ru-RU" sz="20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имущества»</a:t>
              </a:r>
              <a:endParaRPr lang="ru-RU" sz="20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</p:txBody>
        </p:sp>
      </p:grpSp>
      <p:pic>
        <p:nvPicPr>
          <p:cNvPr id="17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358" y="1175099"/>
            <a:ext cx="550248" cy="47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44952" y="5116583"/>
            <a:ext cx="4986000" cy="1432839"/>
          </a:xfrm>
          <a:prstGeom prst="roundRect">
            <a:avLst>
              <a:gd name="adj" fmla="val 3010"/>
            </a:avLst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i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* в том числе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реализована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возможность загрузки отчетов в </a:t>
            </a: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xml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-форматах </a:t>
            </a:r>
            <a:r>
              <a:rPr lang="ru-RU" sz="1500" i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при </a:t>
            </a:r>
            <a:r>
              <a:rPr lang="ru-RU" sz="1500" i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наличии технической возможности автоматизированно формировать </a:t>
            </a:r>
            <a:r>
              <a:rPr lang="ru-RU" sz="1500" i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/>
            </a:r>
            <a:br>
              <a:rPr lang="ru-RU" sz="1500" i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</a:br>
            <a:r>
              <a:rPr lang="en-US" sz="1500" i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xml</a:t>
            </a:r>
            <a:r>
              <a:rPr lang="ru-RU" sz="1500" i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-документ для загрузки Отчета о результатах деятельности в Личном кабинете </a:t>
            </a:r>
            <a:r>
              <a:rPr lang="ru-RU" sz="1500" i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учреждения</a:t>
            </a:r>
            <a:endParaRPr lang="ru-RU" sz="2000" i="1" dirty="0">
              <a:solidFill>
                <a:srgbClr val="FF0000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54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2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размещения </a:t>
            </a:r>
          </a:p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о результатах деятельности на Официальном сайте bus.gov.ru</a:t>
            </a:r>
            <a:r>
              <a:rPr lang="ru-RU" sz="1400" b="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200" b="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71574" y="1676400"/>
            <a:ext cx="3329572" cy="369025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b="1" u="sng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 о результатах деятельности </a:t>
            </a:r>
            <a:r>
              <a:rPr lang="ru-RU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государственного (муниципального) учреждения и об использовании закрепленного за ним государственного (муниципального) имущества государственными (муниципальными) учреждениями</a:t>
            </a:r>
            <a:endParaRPr lang="ru-RU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986993" y="1676400"/>
            <a:ext cx="6715150" cy="369025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 исполнение Федерального закона 326-ФЗ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Федеральным казначейством прекращено размещение предоставленных учреждениями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отчетов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результатах деятельности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(муниципальных)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учреждений,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предоставленных с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14.07.2022, из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открытой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части официального сайта bus.gov.</a:t>
            </a:r>
            <a:r>
              <a:rPr lang="en-US" sz="1500" b="1" dirty="0" err="1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ru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just"/>
            <a:endParaRPr lang="ru-RU" sz="1500" b="1" dirty="0">
              <a:solidFill>
                <a:schemeClr val="accent5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Вместе с тем, процедура предоставления сведений на официальный сайт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bus.gov.ru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 изменяется.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Государственные и муниципальные учреждения продолжают предоставлять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отчеты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результатах деятельности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государственных (муниципальных) учреждений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соответствии с нормами Порядка 86н. </a:t>
            </a:r>
          </a:p>
          <a:p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---------------------</a:t>
            </a:r>
          </a:p>
          <a:p>
            <a:pPr algn="just"/>
            <a:r>
              <a:rPr lang="ru-RU" sz="1500" i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Совместное письмом Министерства финансов Российской Федерации </a:t>
            </a:r>
            <a:r>
              <a:rPr lang="ru-RU" sz="1500" i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500" i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i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№ </a:t>
            </a:r>
            <a:r>
              <a:rPr lang="ru-RU" sz="1500" i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09-07-06/94470 и Казначейства России № 07-04-05/13-23771 от 30.03.2022 предоставлены разъяснения в связи с принятием </a:t>
            </a:r>
            <a:r>
              <a:rPr lang="ru-RU" sz="1500" i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326-ФЗ.</a:t>
            </a:r>
            <a:endParaRPr lang="ru-RU" sz="1500" i="1" dirty="0">
              <a:solidFill>
                <a:schemeClr val="accent5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="" xmlns:a16="http://schemas.microsoft.com/office/drawing/2014/main" id="{82FF1EAB-60BE-4921-9DB0-6EAF6DA317ED}"/>
              </a:ext>
            </a:extLst>
          </p:cNvPr>
          <p:cNvGrpSpPr/>
          <p:nvPr/>
        </p:nvGrpSpPr>
        <p:grpSpPr>
          <a:xfrm>
            <a:off x="4834843" y="3315710"/>
            <a:ext cx="0" cy="474197"/>
            <a:chOff x="7770202" y="5683762"/>
            <a:chExt cx="0" cy="616123"/>
          </a:xfrm>
        </p:grpSpPr>
        <p:cxnSp>
          <p:nvCxnSpPr>
            <p:cNvPr id="41" name="Прямая соединительная линия 40">
              <a:extLst>
                <a:ext uri="{FF2B5EF4-FFF2-40B4-BE49-F238E27FC236}">
                  <a16:creationId xmlns="" xmlns:a16="http://schemas.microsoft.com/office/drawing/2014/main" id="{E2AFAE5E-B134-437C-BDF9-2ED47215A7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5683762"/>
              <a:ext cx="0" cy="405284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="" xmlns:a16="http://schemas.microsoft.com/office/drawing/2014/main" id="{A16B6B03-5EC9-44AC-8A10-A314EA710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6293700"/>
              <a:ext cx="0" cy="6185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Стрелка вправо 16"/>
          <p:cNvSpPr/>
          <p:nvPr/>
        </p:nvSpPr>
        <p:spPr>
          <a:xfrm>
            <a:off x="4066163" y="2655853"/>
            <a:ext cx="403662" cy="173135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32255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2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размещения </a:t>
            </a:r>
          </a:p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о результатах деятельности на Официальном сайте bus.gov.ru</a:t>
            </a:r>
            <a:r>
              <a:rPr lang="ru-RU" sz="1400" b="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200" b="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347363" y="1029248"/>
            <a:ext cx="11418872" cy="4184034"/>
            <a:chOff x="401791" y="1825212"/>
            <a:chExt cx="11418872" cy="3819950"/>
          </a:xfrm>
        </p:grpSpPr>
        <p:sp>
          <p:nvSpPr>
            <p:cNvPr id="16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235886" y="1825212"/>
              <a:ext cx="7584776" cy="282231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just"/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</a:t>
              </a:r>
              <a:r>
                <a:rPr lang="ru-RU" sz="1500" b="1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Начиная </a:t>
              </a:r>
              <a:r>
                <a:rPr lang="ru-RU" sz="1500" b="1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 отчетности за 2022 год </a:t>
              </a: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Отчет о </a:t>
              </a:r>
              <a:r>
                <a:rPr lang="ru-RU" sz="15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результатах деятельности и </a:t>
              </a: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/>
              </a:r>
              <a:b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об </a:t>
              </a:r>
              <a:r>
                <a:rPr lang="ru-RU" sz="15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использовании имущества государственными и муниципальными учреждениями ПУБЛИКУЕТСЯ и РАЗМЕЩАЕТСЯ </a:t>
              </a:r>
              <a:r>
                <a:rPr lang="ru-RU" sz="1500" b="1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соответствии с требованиями приказа Минфина России от 2 ноября 2022 г. № 171н. </a:t>
              </a:r>
            </a:p>
            <a:p>
              <a:pPr algn="just"/>
              <a:endPara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/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</a:t>
              </a:r>
              <a:r>
                <a:rPr lang="ru-RU" sz="14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Публикация </a:t>
              </a:r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 размещение информации </a:t>
              </a:r>
              <a:r>
                <a:rPr lang="ru-RU" sz="14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 Официальном сайте согласно </a:t>
              </a:r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требованиям приказа Минфина России от 30 сентября 2010 г. </a:t>
              </a:r>
              <a:r>
                <a:rPr lang="ru-RU" sz="15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№ 114н </a:t>
              </a:r>
              <a:r>
                <a:rPr lang="ru-RU" sz="1500" b="1" u="sng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ОСУЩЕСТВЛЯЕТСЯ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</a:t>
              </a:r>
            </a:p>
            <a:p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 </a:t>
              </a:r>
              <a:endPara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indent="271463" algn="just"/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Отчеты </a:t>
              </a:r>
              <a:r>
                <a:rPr lang="ru-RU" sz="15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 результатах </a:t>
              </a: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деятельности</a:t>
              </a:r>
              <a:r>
                <a:rPr lang="ru-RU" sz="15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и </a:t>
              </a: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об </a:t>
              </a:r>
              <a:r>
                <a:rPr lang="ru-RU" sz="15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использовании имущества государственными и муниципальными учреждениями</a:t>
              </a: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, размещенные учреждениями по форме в соответствии с требованиями приказа Минфина России от 2 ноября 2022 г.</a:t>
              </a:r>
              <a:b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№114н или загруженные в неверном периоде </a:t>
              </a:r>
              <a:r>
                <a:rPr lang="ru-RU" sz="15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централизованно удалены </a:t>
              </a: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нештатным </a:t>
              </a: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способом с помощью технических специалистов </a:t>
              </a:r>
              <a:r>
                <a:rPr lang="ru-RU" sz="15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</a:t>
              </a: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фициального сайта </a:t>
              </a:r>
              <a:r>
                <a:rPr lang="ru-RU" sz="15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bus.gov.ru </a:t>
              </a:r>
              <a:r>
                <a:rPr lang="ru-RU" sz="15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</a:t>
              </a:r>
              <a:endPara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5" name="Прямая со стрелкой 4"/>
            <p:cNvCxnSpPr/>
            <p:nvPr/>
          </p:nvCxnSpPr>
          <p:spPr>
            <a:xfrm>
              <a:off x="3456206" y="3375420"/>
              <a:ext cx="612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632433" y="2551500"/>
              <a:ext cx="2709481" cy="1650383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>
                <a:tabLst>
                  <a:tab pos="446088" algn="l"/>
                </a:tabLst>
              </a:pPr>
              <a:r>
                <a:rPr lang="ru-RU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Отчет </a:t>
              </a:r>
              <a:r>
                <a:rPr lang="ru-RU" b="1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 результатах деятельности и об использовании имущества</a:t>
              </a:r>
            </a:p>
          </p:txBody>
        </p:sp>
        <p:pic>
          <p:nvPicPr>
            <p:cNvPr id="40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791" y="2327572"/>
              <a:ext cx="461283" cy="396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632433" y="4717879"/>
              <a:ext cx="11188230" cy="927283"/>
            </a:xfrm>
            <a:prstGeom prst="rect">
              <a:avLst/>
            </a:prstGeom>
            <a:ln>
              <a:solidFill>
                <a:srgbClr val="C0000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rgbClr val="C00000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ВАЖНО!!!</a:t>
              </a:r>
              <a:r>
                <a:rPr lang="ru-RU" sz="2000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 </a:t>
              </a:r>
              <a:r>
                <a:rPr lang="ru-RU" sz="2000" b="1" dirty="0" smtClean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</a:t>
              </a:r>
              <a:r>
                <a:rPr lang="ru-RU" sz="2000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части </a:t>
              </a:r>
              <a:r>
                <a:rPr lang="ru-RU" sz="2000" b="1" dirty="0" smtClean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федеральных учреждений, размещение информации планируется осуществлять </a:t>
              </a:r>
              <a:r>
                <a:rPr lang="ru-RU" sz="2000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автоматически </a:t>
              </a: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из </a:t>
              </a:r>
              <a:r>
                <a:rPr lang="ru-RU" sz="20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ГИИС </a:t>
              </a: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«Электронный бюджет», оператором которой является Министерство финансов Российской Федерации. </a:t>
              </a:r>
            </a:p>
          </p:txBody>
        </p:sp>
        <p:grpSp>
          <p:nvGrpSpPr>
            <p:cNvPr id="42" name="Группа 41">
              <a:extLst>
                <a:ext uri="{FF2B5EF4-FFF2-40B4-BE49-F238E27FC236}">
                  <a16:creationId xmlns="" xmlns:a16="http://schemas.microsoft.com/office/drawing/2014/main" id="{82FF1EAB-60BE-4921-9DB0-6EAF6DA317ED}"/>
                </a:ext>
              </a:extLst>
            </p:cNvPr>
            <p:cNvGrpSpPr/>
            <p:nvPr/>
          </p:nvGrpSpPr>
          <p:grpSpPr>
            <a:xfrm>
              <a:off x="469548" y="4961382"/>
              <a:ext cx="0" cy="475952"/>
              <a:chOff x="7868176" y="4696170"/>
              <a:chExt cx="0" cy="618400"/>
            </a:xfrm>
          </p:grpSpPr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="" xmlns:a16="http://schemas.microsoft.com/office/drawing/2014/main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68176" y="4696170"/>
                <a:ext cx="0" cy="405278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>
                <a:extLst>
                  <a:ext uri="{FF2B5EF4-FFF2-40B4-BE49-F238E27FC236}">
                    <a16:creationId xmlns="" xmlns:a16="http://schemas.microsoft.com/office/drawing/2014/main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8176" y="5290511"/>
                <a:ext cx="0" cy="24059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78004" y="5352673"/>
            <a:ext cx="11188230" cy="1265841"/>
          </a:xfrm>
          <a:prstGeom prst="roundRect">
            <a:avLst>
              <a:gd name="adj" fmla="val 3010"/>
            </a:avLst>
          </a:prstGeom>
          <a:noFill/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indent="358775" algn="just">
              <a:lnSpc>
                <a:spcPts val="1800"/>
              </a:lnSpc>
              <a:spcAft>
                <a:spcPts val="0"/>
              </a:spcAft>
            </a:pPr>
            <a:r>
              <a:rPr lang="ru-RU" sz="15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Исправление ошибочно опубликованных данных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проводится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посредством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загрузки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уточненного файла с Отчетом или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размещения новой версии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учетом изменений данных, с приложением файлов уточняющих электронных копий документов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indent="358775" algn="just">
              <a:lnSpc>
                <a:spcPts val="1800"/>
              </a:lnSpc>
              <a:spcAft>
                <a:spcPts val="0"/>
              </a:spcAft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Перед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подписанием и публикацией Отчета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Официальный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сайт bus.gov.ru необходимо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осуществлять сверку информации выгруженную в формате </a:t>
            </a:r>
            <a:r>
              <a:rPr lang="en-US" sz="1500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Excel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en-US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приложенными электронными копиями документа.</a:t>
            </a:r>
            <a:endParaRPr lang="ru-RU" sz="1500" b="1" dirty="0">
              <a:solidFill>
                <a:schemeClr val="accent5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00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06785"/>
            <a:ext cx="10393704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размещения </a:t>
            </a: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о результатах деятельности на Официальном сайте bus.gov.ru</a:t>
            </a:r>
            <a:r>
              <a:rPr lang="ru-RU" sz="1600" b="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300" b="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25286" y="1062414"/>
            <a:ext cx="10668000" cy="8208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Особенности размещения Отчета о результатах деятельности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государственным </a:t>
            </a:r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(муниципальным) </a:t>
            </a:r>
            <a:r>
              <a:rPr lang="ru-RU" sz="2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учреждением на </a:t>
            </a:r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</a:t>
            </a:r>
            <a:r>
              <a:rPr lang="ru-RU" sz="2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фициальном </a:t>
            </a:r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сайте bus.gov.ru</a:t>
            </a:r>
          </a:p>
        </p:txBody>
      </p:sp>
      <p:pic>
        <p:nvPicPr>
          <p:cNvPr id="1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76" y="924621"/>
            <a:ext cx="461283" cy="3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трелка вниз 16"/>
          <p:cNvSpPr/>
          <p:nvPr/>
        </p:nvSpPr>
        <p:spPr>
          <a:xfrm>
            <a:off x="5815573" y="1962742"/>
            <a:ext cx="517310" cy="27335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0" y="2200099"/>
            <a:ext cx="4907525" cy="56487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Дата составления Отчета - </a:t>
            </a:r>
            <a:r>
              <a:rPr lang="ru-RU" sz="15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1 января</a:t>
            </a:r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</a:t>
            </a:r>
            <a:r>
              <a:rPr lang="ru-RU" sz="15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года, следующего за отчетным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6291116" y="2190273"/>
            <a:ext cx="5900884" cy="788386"/>
            <a:chOff x="6291116" y="2288247"/>
            <a:chExt cx="5367484" cy="788386"/>
          </a:xfrm>
        </p:grpSpPr>
        <p:sp>
          <p:nvSpPr>
            <p:cNvPr id="21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6310255" y="2288247"/>
              <a:ext cx="4803751" cy="564872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just"/>
              <a:endPara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6291116" y="2291803"/>
              <a:ext cx="536748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Размещается в </a:t>
              </a:r>
              <a:r>
                <a:rPr lang="ru-RU" sz="1500" b="1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отчетном </a:t>
              </a:r>
              <a:r>
                <a:rPr lang="ru-RU" sz="15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периоде. </a:t>
              </a:r>
            </a:p>
            <a:p>
              <a:r>
                <a:rPr lang="ru-RU" sz="1500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Не допустимо размещать документы </a:t>
              </a:r>
              <a:r>
                <a:rPr lang="ru-RU" sz="15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не в отчетном периоде</a:t>
              </a:r>
              <a:endParaRPr lang="ru-RU" sz="15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  <a:p>
              <a:endParaRPr lang="ru-RU" sz="15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</p:txBody>
        </p:sp>
      </p:grpSp>
      <p:sp>
        <p:nvSpPr>
          <p:cNvPr id="2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19" y="2927389"/>
            <a:ext cx="4907525" cy="199295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sz="1500" b="1" u="sng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Реализован:</a:t>
            </a:r>
          </a:p>
          <a:p>
            <a:pPr algn="just"/>
            <a:r>
              <a:rPr lang="ru-RU" sz="15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внтуридокументный контроль </a:t>
            </a:r>
            <a:r>
              <a:rPr lang="ru-RU" sz="15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по каждой форме сведений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ru-RU" sz="500" b="1" dirty="0" smtClean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  <a:p>
            <a:pPr algn="just"/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автоподсчёт значений итоговых строк в формах </a:t>
            </a:r>
          </a:p>
          <a:p>
            <a:pPr algn="just"/>
            <a:r>
              <a:rPr lang="ru-RU" sz="15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(в том числе промежуточных итоговых строк, включающих значения дочерних строк)</a:t>
            </a:r>
          </a:p>
          <a:p>
            <a:pPr algn="just"/>
            <a:endParaRPr lang="ru-RU" sz="500" dirty="0" smtClean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  <a:p>
            <a:pPr algn="just"/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автоподсчёт значений итоговых граф</a:t>
            </a:r>
            <a:r>
              <a:rPr lang="ru-RU" sz="15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</a:t>
            </a:r>
            <a:r>
              <a:rPr lang="ru-RU" sz="15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формах </a:t>
            </a:r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(в том числе значений граф, содержащих формулы)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10256" y="2940327"/>
            <a:ext cx="5283030" cy="198001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5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При проведении контроля форм Отчета, </a:t>
            </a:r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формируется протокол </a:t>
            </a:r>
            <a:r>
              <a:rPr lang="ru-RU" sz="15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при выявлении несоответствия показателей.</a:t>
            </a:r>
          </a:p>
          <a:p>
            <a:pPr algn="just"/>
            <a:endParaRPr lang="ru-RU" sz="1500" dirty="0" smtClean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  <a:p>
            <a:pPr algn="just"/>
            <a:r>
              <a:rPr lang="ru-RU" sz="1500" b="1" dirty="0" smtClean="0">
                <a:solidFill>
                  <a:srgbClr val="C0000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Отсутствует возможность опубликования Отчета при отрицательном протоколе</a:t>
            </a:r>
            <a:endParaRPr lang="ru-RU" sz="1500" b="1" dirty="0">
              <a:solidFill>
                <a:srgbClr val="C0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9820" y="5102703"/>
            <a:ext cx="4907525" cy="92797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Реализована возможность заполнения  реквизитного состава подписантов </a:t>
            </a:r>
            <a:r>
              <a:rPr lang="ru-RU" sz="15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по каждой форме сведений Отчета, в том числе соответствующими ответственными исполнителями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10255" y="5102702"/>
            <a:ext cx="5283031" cy="92797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Отчет подписывается и опубликовывается </a:t>
            </a:r>
            <a:r>
              <a:rPr lang="ru-RU" sz="15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на Официальном сайте </a:t>
            </a:r>
            <a:r>
              <a:rPr lang="ru-RU" sz="15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bus.gov.ru </a:t>
            </a:r>
            <a:r>
              <a:rPr lang="ru-RU" sz="1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единым документом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1750471" y="3956195"/>
            <a:ext cx="0" cy="572267"/>
            <a:chOff x="11750471" y="4086827"/>
            <a:chExt cx="0" cy="572267"/>
          </a:xfrm>
        </p:grpSpPr>
        <p:cxnSp>
          <p:nvCxnSpPr>
            <p:cNvPr id="31" name="Прямая соединительная линия 30">
              <a:extLst>
                <a:ext uri="{FF2B5EF4-FFF2-40B4-BE49-F238E27FC236}">
                  <a16:creationId xmlns="" xmlns:a16="http://schemas.microsoft.com/office/drawing/2014/main" id="{E2AFAE5E-B134-437C-BDF9-2ED47215A7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50471" y="4086827"/>
              <a:ext cx="0" cy="366281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="" xmlns:a16="http://schemas.microsoft.com/office/drawing/2014/main" id="{A16B6B03-5EC9-44AC-8A10-A314EA71006C}"/>
                </a:ext>
              </a:extLst>
            </p:cNvPr>
            <p:cNvCxnSpPr>
              <a:cxnSpLocks/>
            </p:cNvCxnSpPr>
            <p:nvPr/>
          </p:nvCxnSpPr>
          <p:spPr>
            <a:xfrm>
              <a:off x="11750471" y="4637350"/>
              <a:ext cx="0" cy="21744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Прямая со стрелкой 32"/>
          <p:cNvCxnSpPr/>
          <p:nvPr/>
        </p:nvCxnSpPr>
        <p:spPr>
          <a:xfrm>
            <a:off x="5869114" y="2526333"/>
            <a:ext cx="43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5859116" y="5563447"/>
            <a:ext cx="43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869114" y="3865276"/>
            <a:ext cx="43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5287" y="6158700"/>
            <a:ext cx="10668000" cy="47381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500" b="1" dirty="0">
                <a:solidFill>
                  <a:srgbClr val="C0000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В разработке: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500" b="1" u="sng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И</a:t>
            </a:r>
            <a:r>
              <a:rPr lang="ru-RU" sz="1500" b="1" u="sng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нструкция </a:t>
            </a:r>
            <a:r>
              <a:rPr lang="ru-RU" sz="1500" b="1" u="sng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по особенностям формирования </a:t>
            </a:r>
            <a:r>
              <a:rPr lang="ru-RU" sz="15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Отчета о результатах деятельности на Официальном сайте ГМУ</a:t>
            </a:r>
          </a:p>
        </p:txBody>
      </p:sp>
    </p:spTree>
    <p:extLst>
      <p:ext uri="{BB962C8B-B14F-4D97-AF65-F5344CB8AC3E}">
        <p14:creationId xmlns:p14="http://schemas.microsoft.com/office/powerpoint/2010/main" val="407545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3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Оформление заявки в службу технической поддержки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1888" y="1101752"/>
            <a:ext cx="4937760" cy="78483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Система предоставляет</a:t>
            </a: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возможность формирования и отправки заявок уполномоченным специалистом в службу технической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поддержки сайта bus.gov.ru.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5537200" y="1091584"/>
            <a:ext cx="6456045" cy="838815"/>
            <a:chOff x="5537200" y="1294784"/>
            <a:chExt cx="6456045" cy="838815"/>
          </a:xfrm>
        </p:grpSpPr>
        <p:pic>
          <p:nvPicPr>
            <p:cNvPr id="21" name="Рисунок 20"/>
            <p:cNvPicPr/>
            <p:nvPr/>
          </p:nvPicPr>
          <p:blipFill rotWithShape="1">
            <a:blip r:embed="rId4"/>
            <a:srcRect l="19479" t="9928" r="17658" b="77244"/>
            <a:stretch/>
          </p:blipFill>
          <p:spPr bwMode="auto">
            <a:xfrm>
              <a:off x="5537200" y="1294784"/>
              <a:ext cx="6456045" cy="838815"/>
            </a:xfrm>
            <a:prstGeom prst="rect">
              <a:avLst/>
            </a:prstGeom>
            <a:ln w="31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3" name="Прямоугольник 22"/>
            <p:cNvSpPr/>
            <p:nvPr/>
          </p:nvSpPr>
          <p:spPr>
            <a:xfrm>
              <a:off x="9568180" y="1812925"/>
              <a:ext cx="1549400" cy="2451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91888" y="2002484"/>
            <a:ext cx="4937760" cy="286232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главной странице Личного кабинета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нажмите на гиперссылку </a:t>
            </a:r>
            <a:r>
              <a:rPr lang="ru-RU" sz="1500" b="1" u="sng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«Отправить заявку в техподдержку»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либо связаться с группой поддержки посредством телефона горячей линии</a:t>
            </a: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500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8-800-30-10-777</a:t>
            </a: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ctr">
              <a:lnSpc>
                <a:spcPts val="18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500" b="1" u="sng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оформлении заявки в </a:t>
            </a:r>
            <a:r>
              <a:rPr lang="ru-RU" sz="1500" b="1" u="sng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части </a:t>
            </a:r>
            <a:r>
              <a:rPr lang="ru-RU" sz="1500" b="1" u="sng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размещения </a:t>
            </a:r>
            <a:r>
              <a:rPr lang="ru-RU" sz="1500" b="1" u="sng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500" b="1" u="sng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b="1" u="sng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Отчета </a:t>
            </a:r>
            <a:r>
              <a:rPr lang="ru-RU" sz="1500" b="1" u="sng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171н в поле «Тема» </a:t>
            </a:r>
            <a:r>
              <a:rPr lang="ru-RU" sz="1500" b="1" u="sng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необходимо указать текст </a:t>
            </a:r>
          </a:p>
          <a:p>
            <a:pPr algn="ctr">
              <a:lnSpc>
                <a:spcPts val="18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500" b="1" u="sng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</a:t>
            </a:r>
            <a:r>
              <a:rPr lang="ru-RU" sz="1500" b="1" u="sng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171н – ошибка» или «171н консультация»</a:t>
            </a:r>
          </a:p>
          <a:p>
            <a:pPr algn="just">
              <a:lnSpc>
                <a:spcPts val="18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Заполнив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обязательные поля в окне формирования заявки, прикрепите файл и нажмите на кнопку «Отправить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».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Далее отобразится сообщение об успешной отправке заявки. Нажмите кнопку «Принять».</a:t>
            </a:r>
          </a:p>
        </p:txBody>
      </p:sp>
      <p:pic>
        <p:nvPicPr>
          <p:cNvPr id="27" name="Рисунок 26"/>
          <p:cNvPicPr/>
          <p:nvPr/>
        </p:nvPicPr>
        <p:blipFill rotWithShape="1">
          <a:blip r:embed="rId5"/>
          <a:srcRect l="20234" t="9646" r="20124" b="16727"/>
          <a:stretch/>
        </p:blipFill>
        <p:spPr bwMode="auto">
          <a:xfrm>
            <a:off x="5537200" y="2002484"/>
            <a:ext cx="6456045" cy="4232910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365762" y="4947308"/>
            <a:ext cx="4937760" cy="170816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случае, если техническая поддержка долгое время не принимает ваше обращение или не оказывает помощь в ее решении,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специалист может обратиться по телефону в территориальный орган федерального казначейства по территориальному </a:t>
            </a:r>
            <a:r>
              <a:rPr lang="ru-RU" sz="15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месту расположения учреждения с просьбой оказать содействие в решении проблемы. </a:t>
            </a:r>
            <a:endParaRPr lang="ru-RU" sz="1500" dirty="0">
              <a:solidFill>
                <a:schemeClr val="accent5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E2AFAE5E-B134-437C-BDF9-2ED47215A7D7}"/>
              </a:ext>
            </a:extLst>
          </p:cNvPr>
          <p:cNvCxnSpPr>
            <a:cxnSpLocks/>
          </p:cNvCxnSpPr>
          <p:nvPr/>
        </p:nvCxnSpPr>
        <p:spPr>
          <a:xfrm flipV="1">
            <a:off x="228600" y="3086256"/>
            <a:ext cx="0" cy="366281"/>
          </a:xfrm>
          <a:prstGeom prst="line">
            <a:avLst/>
          </a:prstGeom>
          <a:ln w="111125" cap="rnd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A16B6B03-5EC9-44AC-8A10-A314EA71006C}"/>
              </a:ext>
            </a:extLst>
          </p:cNvPr>
          <p:cNvCxnSpPr>
            <a:cxnSpLocks/>
          </p:cNvCxnSpPr>
          <p:nvPr/>
        </p:nvCxnSpPr>
        <p:spPr>
          <a:xfrm>
            <a:off x="228600" y="3646749"/>
            <a:ext cx="0" cy="21744"/>
          </a:xfrm>
          <a:prstGeom prst="line">
            <a:avLst/>
          </a:prstGeom>
          <a:ln w="101600" cap="rnd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89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Скругленный прямоугольник 149"/>
          <p:cNvSpPr/>
          <p:nvPr/>
        </p:nvSpPr>
        <p:spPr>
          <a:xfrm>
            <a:off x="2540808" y="3951438"/>
            <a:ext cx="8446488" cy="13281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входе в Личный кабинет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Официального сайта ГМУ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обращать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внимание на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информационные сообщения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Сообщения могут содержать информацию о неразмещенных сведениях на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сайте bus.gov.ru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соответствии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требованиями Порядка № 86н.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79594" y="6220387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latin typeface="Segoe UI Light" panose="020B0502040204020203" pitchFamily="34" charset="0"/>
              </a:rPr>
              <a:pPr/>
              <a:t>7</a:t>
            </a:fld>
            <a:endParaRPr lang="ru-RU" dirty="0">
              <a:latin typeface="Segoe UI Light" panose="020B0502040204020203" pitchFamily="34" charset="0"/>
            </a:endParaRPr>
          </a:p>
        </p:txBody>
      </p:sp>
      <p:sp>
        <p:nvSpPr>
          <p:cNvPr id="30" name="Заголовок 2"/>
          <p:cNvSpPr>
            <a:spLocks noGrp="1"/>
          </p:cNvSpPr>
          <p:nvPr>
            <p:ph type="title"/>
          </p:nvPr>
        </p:nvSpPr>
        <p:spPr>
          <a:xfrm>
            <a:off x="3624943" y="352218"/>
            <a:ext cx="8240301" cy="249299"/>
          </a:xfr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Рекомендации при размещении информации на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bus.gov.ru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1092558" y="3931229"/>
            <a:ext cx="1324071" cy="1335979"/>
            <a:chOff x="1631039" y="1074399"/>
            <a:chExt cx="1253984" cy="1145577"/>
          </a:xfrm>
        </p:grpSpPr>
        <p:sp>
          <p:nvSpPr>
            <p:cNvPr id="149" name="Скругленный прямоугольник 148"/>
            <p:cNvSpPr/>
            <p:nvPr/>
          </p:nvSpPr>
          <p:spPr>
            <a:xfrm>
              <a:off x="1631039" y="1074399"/>
              <a:ext cx="1253984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1" name="Google Shape;14612;p61">
              <a:extLst>
                <a:ext uri="{FF2B5EF4-FFF2-40B4-BE49-F238E27FC236}">
                  <a16:creationId xmlns:a16="http://schemas.microsoft.com/office/drawing/2014/main" xmlns="" id="{6050CD19-5E42-4711-AC78-D58EE1FCB0BD}"/>
                </a:ext>
              </a:extLst>
            </p:cNvPr>
            <p:cNvGrpSpPr/>
            <p:nvPr/>
          </p:nvGrpSpPr>
          <p:grpSpPr>
            <a:xfrm>
              <a:off x="1775085" y="1210175"/>
              <a:ext cx="933324" cy="851724"/>
              <a:chOff x="1958520" y="2302574"/>
              <a:chExt cx="359213" cy="327807"/>
            </a:xfrm>
            <a:solidFill>
              <a:srgbClr val="567BA9"/>
            </a:solidFill>
          </p:grpSpPr>
          <p:sp>
            <p:nvSpPr>
              <p:cNvPr id="102" name="Google Shape;14613;p61">
                <a:extLst>
                  <a:ext uri="{FF2B5EF4-FFF2-40B4-BE49-F238E27FC236}">
                    <a16:creationId xmlns:a16="http://schemas.microsoft.com/office/drawing/2014/main" xmlns="" id="{C2FC7E49-6FF2-4BFF-8900-B7D16720FE12}"/>
                  </a:ext>
                </a:extLst>
              </p:cNvPr>
              <p:cNvSpPr/>
              <p:nvPr/>
            </p:nvSpPr>
            <p:spPr>
              <a:xfrm>
                <a:off x="1958520" y="2302574"/>
                <a:ext cx="359213" cy="327807"/>
              </a:xfrm>
              <a:custGeom>
                <a:avLst/>
                <a:gdLst/>
                <a:ahLst/>
                <a:cxnLst/>
                <a:rect l="l" t="t" r="r" b="b"/>
                <a:pathLst>
                  <a:path w="11312" h="10323" extrusionOk="0">
                    <a:moveTo>
                      <a:pt x="7168" y="8132"/>
                    </a:moveTo>
                    <a:lnTo>
                      <a:pt x="7501" y="9204"/>
                    </a:lnTo>
                    <a:lnTo>
                      <a:pt x="3799" y="9204"/>
                    </a:lnTo>
                    <a:lnTo>
                      <a:pt x="4120" y="8132"/>
                    </a:lnTo>
                    <a:close/>
                    <a:moveTo>
                      <a:pt x="8466" y="9537"/>
                    </a:moveTo>
                    <a:cubicBezTo>
                      <a:pt x="8597" y="9537"/>
                      <a:pt x="8704" y="9656"/>
                      <a:pt x="8704" y="9775"/>
                    </a:cubicBezTo>
                    <a:cubicBezTo>
                      <a:pt x="8704" y="9906"/>
                      <a:pt x="8597" y="10013"/>
                      <a:pt x="8466" y="10013"/>
                    </a:cubicBezTo>
                    <a:lnTo>
                      <a:pt x="2810" y="10013"/>
                    </a:lnTo>
                    <a:cubicBezTo>
                      <a:pt x="2679" y="10013"/>
                      <a:pt x="2572" y="9906"/>
                      <a:pt x="2572" y="9775"/>
                    </a:cubicBezTo>
                    <a:cubicBezTo>
                      <a:pt x="2572" y="9644"/>
                      <a:pt x="2679" y="9537"/>
                      <a:pt x="2810" y="9537"/>
                    </a:cubicBezTo>
                    <a:close/>
                    <a:moveTo>
                      <a:pt x="1072" y="0"/>
                    </a:moveTo>
                    <a:cubicBezTo>
                      <a:pt x="477" y="0"/>
                      <a:pt x="0" y="476"/>
                      <a:pt x="0" y="1072"/>
                    </a:cubicBezTo>
                    <a:lnTo>
                      <a:pt x="0" y="7049"/>
                    </a:lnTo>
                    <a:cubicBezTo>
                      <a:pt x="0" y="7644"/>
                      <a:pt x="477" y="8120"/>
                      <a:pt x="1072" y="8120"/>
                    </a:cubicBezTo>
                    <a:lnTo>
                      <a:pt x="3763" y="8120"/>
                    </a:lnTo>
                    <a:lnTo>
                      <a:pt x="3441" y="9192"/>
                    </a:lnTo>
                    <a:lnTo>
                      <a:pt x="2822" y="9192"/>
                    </a:lnTo>
                    <a:cubicBezTo>
                      <a:pt x="2513" y="9192"/>
                      <a:pt x="2263" y="9442"/>
                      <a:pt x="2263" y="9751"/>
                    </a:cubicBezTo>
                    <a:cubicBezTo>
                      <a:pt x="2263" y="10073"/>
                      <a:pt x="2513" y="10323"/>
                      <a:pt x="2822" y="10323"/>
                    </a:cubicBezTo>
                    <a:lnTo>
                      <a:pt x="8478" y="10323"/>
                    </a:lnTo>
                    <a:cubicBezTo>
                      <a:pt x="8799" y="10323"/>
                      <a:pt x="9049" y="10073"/>
                      <a:pt x="9049" y="9751"/>
                    </a:cubicBezTo>
                    <a:cubicBezTo>
                      <a:pt x="9049" y="9442"/>
                      <a:pt x="8799" y="9192"/>
                      <a:pt x="8478" y="9192"/>
                    </a:cubicBezTo>
                    <a:lnTo>
                      <a:pt x="7870" y="9192"/>
                    </a:lnTo>
                    <a:lnTo>
                      <a:pt x="7549" y="8120"/>
                    </a:lnTo>
                    <a:lnTo>
                      <a:pt x="10240" y="8120"/>
                    </a:lnTo>
                    <a:cubicBezTo>
                      <a:pt x="10835" y="8120"/>
                      <a:pt x="11311" y="7644"/>
                      <a:pt x="11311" y="7049"/>
                    </a:cubicBezTo>
                    <a:lnTo>
                      <a:pt x="11311" y="1072"/>
                    </a:lnTo>
                    <a:cubicBezTo>
                      <a:pt x="11299" y="488"/>
                      <a:pt x="10823" y="0"/>
                      <a:pt x="10228" y="0"/>
                    </a:cubicBezTo>
                    <a:lnTo>
                      <a:pt x="2786" y="0"/>
                    </a:lnTo>
                    <a:cubicBezTo>
                      <a:pt x="2691" y="0"/>
                      <a:pt x="2620" y="72"/>
                      <a:pt x="2620" y="155"/>
                    </a:cubicBezTo>
                    <a:cubicBezTo>
                      <a:pt x="2620" y="250"/>
                      <a:pt x="2691" y="322"/>
                      <a:pt x="2786" y="322"/>
                    </a:cubicBezTo>
                    <a:lnTo>
                      <a:pt x="10228" y="322"/>
                    </a:lnTo>
                    <a:cubicBezTo>
                      <a:pt x="10621" y="322"/>
                      <a:pt x="10966" y="655"/>
                      <a:pt x="10966" y="1072"/>
                    </a:cubicBezTo>
                    <a:lnTo>
                      <a:pt x="10966" y="7049"/>
                    </a:lnTo>
                    <a:cubicBezTo>
                      <a:pt x="10966" y="7453"/>
                      <a:pt x="10645" y="7799"/>
                      <a:pt x="10228" y="7799"/>
                    </a:cubicBezTo>
                    <a:lnTo>
                      <a:pt x="1072" y="7799"/>
                    </a:lnTo>
                    <a:cubicBezTo>
                      <a:pt x="667" y="7799"/>
                      <a:pt x="322" y="7465"/>
                      <a:pt x="322" y="7049"/>
                    </a:cubicBezTo>
                    <a:lnTo>
                      <a:pt x="322" y="1072"/>
                    </a:lnTo>
                    <a:cubicBezTo>
                      <a:pt x="322" y="667"/>
                      <a:pt x="655" y="322"/>
                      <a:pt x="1072" y="322"/>
                    </a:cubicBezTo>
                    <a:lnTo>
                      <a:pt x="2108" y="322"/>
                    </a:lnTo>
                    <a:cubicBezTo>
                      <a:pt x="2203" y="322"/>
                      <a:pt x="2275" y="250"/>
                      <a:pt x="2275" y="155"/>
                    </a:cubicBezTo>
                    <a:cubicBezTo>
                      <a:pt x="2275" y="72"/>
                      <a:pt x="2203" y="0"/>
                      <a:pt x="21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4614;p61">
                <a:extLst>
                  <a:ext uri="{FF2B5EF4-FFF2-40B4-BE49-F238E27FC236}">
                    <a16:creationId xmlns:a16="http://schemas.microsoft.com/office/drawing/2014/main" xmlns="" id="{C2C437F6-0F92-400B-9AA6-6BA7D26110C3}"/>
                  </a:ext>
                </a:extLst>
              </p:cNvPr>
              <p:cNvSpPr/>
              <p:nvPr/>
            </p:nvSpPr>
            <p:spPr>
              <a:xfrm>
                <a:off x="1986877" y="2331313"/>
                <a:ext cx="302117" cy="184909"/>
              </a:xfrm>
              <a:custGeom>
                <a:avLst/>
                <a:gdLst/>
                <a:ahLst/>
                <a:cxnLst/>
                <a:rect l="l" t="t" r="r" b="b"/>
                <a:pathLst>
                  <a:path w="9514" h="5823" extrusionOk="0">
                    <a:moveTo>
                      <a:pt x="179" y="0"/>
                    </a:moveTo>
                    <a:cubicBezTo>
                      <a:pt x="72" y="0"/>
                      <a:pt x="0" y="71"/>
                      <a:pt x="0" y="179"/>
                    </a:cubicBezTo>
                    <a:lnTo>
                      <a:pt x="0" y="5656"/>
                    </a:lnTo>
                    <a:cubicBezTo>
                      <a:pt x="0" y="5739"/>
                      <a:pt x="72" y="5822"/>
                      <a:pt x="167" y="5822"/>
                    </a:cubicBezTo>
                    <a:lnTo>
                      <a:pt x="9347" y="5822"/>
                    </a:lnTo>
                    <a:cubicBezTo>
                      <a:pt x="9430" y="5822"/>
                      <a:pt x="9513" y="5739"/>
                      <a:pt x="9513" y="5656"/>
                    </a:cubicBezTo>
                    <a:lnTo>
                      <a:pt x="9513" y="5072"/>
                    </a:lnTo>
                    <a:cubicBezTo>
                      <a:pt x="9513" y="4989"/>
                      <a:pt x="9430" y="4905"/>
                      <a:pt x="9347" y="4905"/>
                    </a:cubicBezTo>
                    <a:cubicBezTo>
                      <a:pt x="9252" y="4905"/>
                      <a:pt x="9180" y="4989"/>
                      <a:pt x="9180" y="5072"/>
                    </a:cubicBezTo>
                    <a:lnTo>
                      <a:pt x="9180" y="5489"/>
                    </a:lnTo>
                    <a:lnTo>
                      <a:pt x="346" y="5489"/>
                    </a:lnTo>
                    <a:lnTo>
                      <a:pt x="346" y="345"/>
                    </a:lnTo>
                    <a:lnTo>
                      <a:pt x="9180" y="345"/>
                    </a:lnTo>
                    <a:lnTo>
                      <a:pt x="9180" y="4405"/>
                    </a:lnTo>
                    <a:cubicBezTo>
                      <a:pt x="9168" y="4489"/>
                      <a:pt x="9240" y="4572"/>
                      <a:pt x="9347" y="4572"/>
                    </a:cubicBezTo>
                    <a:cubicBezTo>
                      <a:pt x="9430" y="4572"/>
                      <a:pt x="9513" y="4489"/>
                      <a:pt x="9513" y="4405"/>
                    </a:cubicBezTo>
                    <a:lnTo>
                      <a:pt x="9513" y="179"/>
                    </a:lnTo>
                    <a:cubicBezTo>
                      <a:pt x="9513" y="71"/>
                      <a:pt x="9430" y="0"/>
                      <a:pt x="93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4615;p61">
                <a:extLst>
                  <a:ext uri="{FF2B5EF4-FFF2-40B4-BE49-F238E27FC236}">
                    <a16:creationId xmlns:a16="http://schemas.microsoft.com/office/drawing/2014/main" xmlns="" id="{9923F732-C7D5-406A-9541-44A3B441C72E}"/>
                  </a:ext>
                </a:extLst>
              </p:cNvPr>
              <p:cNvSpPr/>
              <p:nvPr/>
            </p:nvSpPr>
            <p:spPr>
              <a:xfrm>
                <a:off x="2131521" y="2526701"/>
                <a:ext cx="11908" cy="10638"/>
              </a:xfrm>
              <a:custGeom>
                <a:avLst/>
                <a:gdLst/>
                <a:ahLst/>
                <a:cxnLst/>
                <a:rect l="l" t="t" r="r" b="b"/>
                <a:pathLst>
                  <a:path w="375" h="335" extrusionOk="0">
                    <a:moveTo>
                      <a:pt x="176" y="0"/>
                    </a:moveTo>
                    <a:cubicBezTo>
                      <a:pt x="167" y="0"/>
                      <a:pt x="158" y="1"/>
                      <a:pt x="148" y="3"/>
                    </a:cubicBezTo>
                    <a:cubicBezTo>
                      <a:pt x="77" y="26"/>
                      <a:pt x="17" y="86"/>
                      <a:pt x="17" y="157"/>
                    </a:cubicBezTo>
                    <a:cubicBezTo>
                      <a:pt x="1" y="258"/>
                      <a:pt x="95" y="334"/>
                      <a:pt x="186" y="334"/>
                    </a:cubicBezTo>
                    <a:cubicBezTo>
                      <a:pt x="225" y="334"/>
                      <a:pt x="263" y="320"/>
                      <a:pt x="291" y="288"/>
                    </a:cubicBezTo>
                    <a:cubicBezTo>
                      <a:pt x="375" y="229"/>
                      <a:pt x="375" y="145"/>
                      <a:pt x="327" y="86"/>
                    </a:cubicBezTo>
                    <a:cubicBezTo>
                      <a:pt x="296" y="34"/>
                      <a:pt x="238" y="0"/>
                      <a:pt x="1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2619428" y="1074399"/>
            <a:ext cx="8383852" cy="1145577"/>
            <a:chOff x="3157908" y="1074399"/>
            <a:chExt cx="8383852" cy="1145577"/>
          </a:xfrm>
        </p:grpSpPr>
        <p:sp>
          <p:nvSpPr>
            <p:cNvPr id="126" name="Скругленный прямоугольник 125"/>
            <p:cNvSpPr/>
            <p:nvPr/>
          </p:nvSpPr>
          <p:spPr>
            <a:xfrm>
              <a:off x="3157908" y="1074399"/>
              <a:ext cx="8383852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="" xmlns:a16="http://schemas.microsoft.com/office/drawing/2014/main" id="{57BAEF7B-05A5-4CA9-AFA3-470DB2AC3D1D}"/>
                </a:ext>
              </a:extLst>
            </p:cNvPr>
            <p:cNvSpPr txBox="1"/>
            <p:nvPr/>
          </p:nvSpPr>
          <p:spPr>
            <a:xfrm>
              <a:off x="3184862" y="1124030"/>
              <a:ext cx="827561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 исполнении норм законодательства об обеспечении открытости и доступности своих документов на сайте bus.gov.ru учреждениям </a:t>
              </a: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необходимо </a:t>
              </a:r>
              <a:r>
                <a:rPr lang="ru-RU" sz="1600" b="1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ориентироваться на правовой акт органа-учредителя о передаче соответствующих полномочий</a:t>
              </a:r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 </a:t>
              </a:r>
              <a:endParaRPr lang="ru-RU" sz="1600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/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Акт </a:t>
              </a:r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является </a:t>
              </a: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основанием </a:t>
              </a:r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для самостоятельного размещения </a:t>
              </a: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информации.</a:t>
              </a:r>
              <a:endParaRPr lang="ru-RU" sz="16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9350140" y="2439774"/>
            <a:ext cx="1637155" cy="1320258"/>
            <a:chOff x="1631039" y="4063255"/>
            <a:chExt cx="1253984" cy="1145577"/>
          </a:xfrm>
        </p:grpSpPr>
        <p:sp>
          <p:nvSpPr>
            <p:cNvPr id="131" name="Скругленный прямоугольник 130"/>
            <p:cNvSpPr/>
            <p:nvPr/>
          </p:nvSpPr>
          <p:spPr>
            <a:xfrm>
              <a:off x="1631039" y="4063255"/>
              <a:ext cx="1253984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7" name="Picture 6">
              <a:extLst>
                <a:ext uri="{FF2B5EF4-FFF2-40B4-BE49-F238E27FC236}">
                  <a16:creationId xmlns="" xmlns:a16="http://schemas.microsoft.com/office/drawing/2014/main" id="{7802ADA9-7952-4025-9618-0048D55DA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084" y="4106971"/>
              <a:ext cx="933324" cy="933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2" name="Скругленный прямоугольник 151"/>
          <p:cNvSpPr/>
          <p:nvPr/>
        </p:nvSpPr>
        <p:spPr>
          <a:xfrm>
            <a:off x="1092559" y="5415414"/>
            <a:ext cx="8257581" cy="11455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Рекомендуется ежедневно просматривать новостной блок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Официального сайта bus.gov.ru.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46166" y="2385946"/>
            <a:ext cx="8403974" cy="1345691"/>
            <a:chOff x="1484646" y="2385947"/>
            <a:chExt cx="8403974" cy="1518931"/>
          </a:xfrm>
        </p:grpSpPr>
        <p:sp>
          <p:nvSpPr>
            <p:cNvPr id="129" name="Скругленный прямоугольник 128"/>
            <p:cNvSpPr/>
            <p:nvPr/>
          </p:nvSpPr>
          <p:spPr>
            <a:xfrm>
              <a:off x="1631039" y="2385947"/>
              <a:ext cx="8193413" cy="151893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57BAEF7B-05A5-4CA9-AFA3-470DB2AC3D1D}"/>
                </a:ext>
              </a:extLst>
            </p:cNvPr>
            <p:cNvSpPr txBox="1"/>
            <p:nvPr/>
          </p:nvSpPr>
          <p:spPr>
            <a:xfrm>
              <a:off x="1484646" y="2558564"/>
              <a:ext cx="8403974" cy="1215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 </a:t>
              </a:r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размещении информации </a:t>
              </a:r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 </a:t>
              </a: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сайте </a:t>
              </a:r>
              <a:r>
                <a:rPr lang="ru-RU" sz="1600" dirty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bus.gov.ru </a:t>
              </a: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уполномоченными сотрудниками учреждения, рекомендуется </a:t>
              </a:r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привлекать специалистов финансово-экономической  или бухгалтерской служб</a:t>
              </a:r>
              <a:r>
                <a:rPr lang="ru-RU" sz="1600" dirty="0" smtClean="0">
                  <a:solidFill>
                    <a:schemeClr val="accent5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, так как большая часть размещаемой информации содержит финансовые и статистические показатели. </a:t>
              </a:r>
              <a:endParaRPr lang="ru-RU" sz="1600" dirty="0">
                <a:solidFill>
                  <a:schemeClr val="accent5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1092560" y="1021255"/>
            <a:ext cx="1324070" cy="1198722"/>
            <a:chOff x="1092560" y="1021255"/>
            <a:chExt cx="1324070" cy="1198722"/>
          </a:xfrm>
        </p:grpSpPr>
        <p:sp>
          <p:nvSpPr>
            <p:cNvPr id="148" name="Скругленный прямоугольник 147"/>
            <p:cNvSpPr/>
            <p:nvPr/>
          </p:nvSpPr>
          <p:spPr>
            <a:xfrm>
              <a:off x="1092560" y="1021255"/>
              <a:ext cx="1324070" cy="119872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5036" y="1138119"/>
              <a:ext cx="987675" cy="987675"/>
            </a:xfrm>
            <a:prstGeom prst="rect">
              <a:avLst/>
            </a:prstGeom>
          </p:spPr>
        </p:pic>
      </p:grpSp>
      <p:grpSp>
        <p:nvGrpSpPr>
          <p:cNvPr id="14" name="Группа 13"/>
          <p:cNvGrpSpPr/>
          <p:nvPr/>
        </p:nvGrpSpPr>
        <p:grpSpPr>
          <a:xfrm>
            <a:off x="9655629" y="5415414"/>
            <a:ext cx="1244599" cy="1145577"/>
            <a:chOff x="9644743" y="5415414"/>
            <a:chExt cx="1244599" cy="1145577"/>
          </a:xfrm>
        </p:grpSpPr>
        <p:sp>
          <p:nvSpPr>
            <p:cNvPr id="151" name="Скругленный прямоугольник 150"/>
            <p:cNvSpPr/>
            <p:nvPr/>
          </p:nvSpPr>
          <p:spPr>
            <a:xfrm>
              <a:off x="9644743" y="5415414"/>
              <a:ext cx="1244599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9960" y="5525711"/>
              <a:ext cx="903209" cy="9032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538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50742</TotalTime>
  <Words>712</Words>
  <Application>Microsoft Office PowerPoint</Application>
  <PresentationFormat>Широкоэкранный</PresentationFormat>
  <Paragraphs>78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Helvetica Neue Medium</vt:lpstr>
      <vt:lpstr>Segoe UI Historic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Рекомендации при размещении информации на Официальном сайте bus.gov.ru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Черненкова Светлана Владимировна</cp:lastModifiedBy>
  <cp:revision>1748</cp:revision>
  <cp:lastPrinted>2023-06-27T07:57:44Z</cp:lastPrinted>
  <dcterms:created xsi:type="dcterms:W3CDTF">2021-09-09T06:57:17Z</dcterms:created>
  <dcterms:modified xsi:type="dcterms:W3CDTF">2023-11-06T09:43:33Z</dcterms:modified>
</cp:coreProperties>
</file>