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76" r:id="rId1"/>
    <p:sldMasterId id="2147483932" r:id="rId2"/>
    <p:sldMasterId id="2147484092" r:id="rId3"/>
  </p:sldMasterIdLst>
  <p:notesMasterIdLst>
    <p:notesMasterId r:id="rId100"/>
  </p:notesMasterIdLst>
  <p:sldIdLst>
    <p:sldId id="1678" r:id="rId4"/>
    <p:sldId id="1514" r:id="rId5"/>
    <p:sldId id="1515" r:id="rId6"/>
    <p:sldId id="1667" r:id="rId7"/>
    <p:sldId id="1771" r:id="rId8"/>
    <p:sldId id="1516" r:id="rId9"/>
    <p:sldId id="1518" r:id="rId10"/>
    <p:sldId id="1668" r:id="rId11"/>
    <p:sldId id="1521" r:id="rId12"/>
    <p:sldId id="1522" r:id="rId13"/>
    <p:sldId id="1524" r:id="rId14"/>
    <p:sldId id="1525" r:id="rId15"/>
    <p:sldId id="1526" r:id="rId16"/>
    <p:sldId id="1672" r:id="rId17"/>
    <p:sldId id="1673" r:id="rId18"/>
    <p:sldId id="1674" r:id="rId19"/>
    <p:sldId id="1527" r:id="rId20"/>
    <p:sldId id="1528" r:id="rId21"/>
    <p:sldId id="1529" r:id="rId22"/>
    <p:sldId id="1530" r:id="rId23"/>
    <p:sldId id="1531" r:id="rId24"/>
    <p:sldId id="1532" r:id="rId25"/>
    <p:sldId id="1533" r:id="rId26"/>
    <p:sldId id="1534" r:id="rId27"/>
    <p:sldId id="1783" r:id="rId28"/>
    <p:sldId id="1728" r:id="rId29"/>
    <p:sldId id="1727" r:id="rId30"/>
    <p:sldId id="1536" r:id="rId31"/>
    <p:sldId id="1537" r:id="rId32"/>
    <p:sldId id="1676" r:id="rId33"/>
    <p:sldId id="1677" r:id="rId34"/>
    <p:sldId id="1540" r:id="rId35"/>
    <p:sldId id="1541" r:id="rId36"/>
    <p:sldId id="1542" r:id="rId37"/>
    <p:sldId id="1658" r:id="rId38"/>
    <p:sldId id="1543" r:id="rId39"/>
    <p:sldId id="1544" r:id="rId40"/>
    <p:sldId id="1545" r:id="rId41"/>
    <p:sldId id="1546" r:id="rId42"/>
    <p:sldId id="1547" r:id="rId43"/>
    <p:sldId id="1548" r:id="rId44"/>
    <p:sldId id="1729" r:id="rId45"/>
    <p:sldId id="1731" r:id="rId46"/>
    <p:sldId id="1730" r:id="rId47"/>
    <p:sldId id="1549" r:id="rId48"/>
    <p:sldId id="1550" r:id="rId49"/>
    <p:sldId id="1770" r:id="rId50"/>
    <p:sldId id="1551" r:id="rId51"/>
    <p:sldId id="1552" r:id="rId52"/>
    <p:sldId id="1553" r:id="rId53"/>
    <p:sldId id="1554" r:id="rId54"/>
    <p:sldId id="1555" r:id="rId55"/>
    <p:sldId id="1556" r:id="rId56"/>
    <p:sldId id="1557" r:id="rId57"/>
    <p:sldId id="1558" r:id="rId58"/>
    <p:sldId id="1559" r:id="rId59"/>
    <p:sldId id="1560" r:id="rId60"/>
    <p:sldId id="1561" r:id="rId61"/>
    <p:sldId id="1562" r:id="rId62"/>
    <p:sldId id="1563" r:id="rId63"/>
    <p:sldId id="1564" r:id="rId64"/>
    <p:sldId id="1565" r:id="rId65"/>
    <p:sldId id="1566" r:id="rId66"/>
    <p:sldId id="1567" r:id="rId67"/>
    <p:sldId id="1568" r:id="rId68"/>
    <p:sldId id="1614" r:id="rId69"/>
    <p:sldId id="1615" r:id="rId70"/>
    <p:sldId id="1616" r:id="rId71"/>
    <p:sldId id="1617" r:id="rId72"/>
    <p:sldId id="1618" r:id="rId73"/>
    <p:sldId id="1625" r:id="rId74"/>
    <p:sldId id="1626" r:id="rId75"/>
    <p:sldId id="1719" r:id="rId76"/>
    <p:sldId id="1627" r:id="rId77"/>
    <p:sldId id="1670" r:id="rId78"/>
    <p:sldId id="1671" r:id="rId79"/>
    <p:sldId id="1718" r:id="rId80"/>
    <p:sldId id="1635" r:id="rId81"/>
    <p:sldId id="1720" r:id="rId82"/>
    <p:sldId id="1721" r:id="rId83"/>
    <p:sldId id="1637" r:id="rId84"/>
    <p:sldId id="1638" r:id="rId85"/>
    <p:sldId id="1639" r:id="rId86"/>
    <p:sldId id="1722" r:id="rId87"/>
    <p:sldId id="1724" r:id="rId88"/>
    <p:sldId id="1725" r:id="rId89"/>
    <p:sldId id="1745" r:id="rId90"/>
    <p:sldId id="1726" r:id="rId91"/>
    <p:sldId id="1577" r:id="rId92"/>
    <p:sldId id="1578" r:id="rId93"/>
    <p:sldId id="1640" r:id="rId94"/>
    <p:sldId id="1641" r:id="rId95"/>
    <p:sldId id="1642" r:id="rId96"/>
    <p:sldId id="1643" r:id="rId97"/>
    <p:sldId id="1644" r:id="rId98"/>
    <p:sldId id="1645" r:id="rId99"/>
  </p:sldIdLst>
  <p:sldSz cx="9144000" cy="6858000" type="screen4x3"/>
  <p:notesSz cx="6858000" cy="987266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F3FA"/>
    <a:srgbClr val="D4FCE6"/>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27" autoAdjust="0"/>
    <p:restoredTop sz="94660"/>
  </p:normalViewPr>
  <p:slideViewPr>
    <p:cSldViewPr>
      <p:cViewPr varScale="1">
        <p:scale>
          <a:sx n="110" d="100"/>
          <a:sy n="110" d="100"/>
        </p:scale>
        <p:origin x="1770"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2971800" cy="493633"/>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93633"/>
          </a:xfrm>
          <a:prstGeom prst="rect">
            <a:avLst/>
          </a:prstGeom>
        </p:spPr>
        <p:txBody>
          <a:bodyPr vert="horz" lIns="91440" tIns="45720" rIns="91440" bIns="45720" rtlCol="0"/>
          <a:lstStyle>
            <a:lvl1pPr algn="r">
              <a:defRPr sz="1200"/>
            </a:lvl1pPr>
          </a:lstStyle>
          <a:p>
            <a:fld id="{9322E074-4001-4567-89E2-9CF0BD3CF4A8}" type="datetimeFigureOut">
              <a:rPr lang="ru-RU" smtClean="0"/>
              <a:t>08.11.2023</a:t>
            </a:fld>
            <a:endParaRPr lang="ru-RU"/>
          </a:p>
        </p:txBody>
      </p:sp>
      <p:sp>
        <p:nvSpPr>
          <p:cNvPr id="4" name="Образ слайда 3"/>
          <p:cNvSpPr>
            <a:spLocks noGrp="1" noRot="1" noChangeAspect="1"/>
          </p:cNvSpPr>
          <p:nvPr>
            <p:ph type="sldImg" idx="2"/>
          </p:nvPr>
        </p:nvSpPr>
        <p:spPr>
          <a:xfrm>
            <a:off x="960438" y="741363"/>
            <a:ext cx="4937125" cy="370205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689516"/>
            <a:ext cx="5486400" cy="4442698"/>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1" y="9377317"/>
            <a:ext cx="2971800" cy="493633"/>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9377317"/>
            <a:ext cx="2971800" cy="493633"/>
          </a:xfrm>
          <a:prstGeom prst="rect">
            <a:avLst/>
          </a:prstGeom>
        </p:spPr>
        <p:txBody>
          <a:bodyPr vert="horz" lIns="91440" tIns="45720" rIns="91440" bIns="45720" rtlCol="0" anchor="b"/>
          <a:lstStyle>
            <a:lvl1pPr algn="r">
              <a:defRPr sz="1200"/>
            </a:lvl1pPr>
          </a:lstStyle>
          <a:p>
            <a:fld id="{FBB5EFFD-4ECC-4E8E-B63A-AE98932AB292}" type="slidenum">
              <a:rPr lang="ru-RU" smtClean="0"/>
              <a:t>‹#›</a:t>
            </a:fld>
            <a:endParaRPr lang="ru-RU"/>
          </a:p>
        </p:txBody>
      </p:sp>
    </p:spTree>
    <p:extLst>
      <p:ext uri="{BB962C8B-B14F-4D97-AF65-F5344CB8AC3E}">
        <p14:creationId xmlns:p14="http://schemas.microsoft.com/office/powerpoint/2010/main" val="3353830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BB5EFFD-4ECC-4E8E-B63A-AE98932AB292}" type="slidenum">
              <a:rPr lang="ru-RU" smtClean="0"/>
              <a:t>4</a:t>
            </a:fld>
            <a:endParaRPr lang="ru-RU"/>
          </a:p>
        </p:txBody>
      </p:sp>
    </p:spTree>
    <p:extLst>
      <p:ext uri="{BB962C8B-B14F-4D97-AF65-F5344CB8AC3E}">
        <p14:creationId xmlns:p14="http://schemas.microsoft.com/office/powerpoint/2010/main" val="483677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8B0BA6E-60C8-400A-85EF-28F0FA47CD5A}" type="datetimeFigureOut">
              <a:rPr lang="ru-RU" smtClean="0"/>
              <a:t>08.11.2023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1141008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8B0BA6E-60C8-400A-85EF-28F0FA47CD5A}" type="datetimeFigureOut">
              <a:rPr lang="ru-RU" smtClean="0"/>
              <a:t>08.11.2023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1156798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4500"/>
            </a:lvl1pPr>
          </a:lstStyle>
          <a:p>
            <a:r>
              <a:rPr lang="ru-RU" smtClean="0"/>
              <a:t>Образец заголовка</a:t>
            </a:r>
            <a:endParaRPr lang="ru-RU"/>
          </a:p>
        </p:txBody>
      </p:sp>
      <p:sp>
        <p:nvSpPr>
          <p:cNvPr id="3" name="Текст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8B0BA6E-60C8-400A-85EF-28F0FA47CD5A}" type="datetimeFigureOut">
              <a:rPr lang="ru-RU" smtClean="0"/>
              <a:t>08.11.2023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663169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8B0BA6E-60C8-400A-85EF-28F0FA47CD5A}" type="datetimeFigureOut">
              <a:rPr lang="ru-RU" smtClean="0"/>
              <a:t>08.11.2023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1372266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8B0BA6E-60C8-400A-85EF-28F0FA47CD5A}" type="datetimeFigureOut">
              <a:rPr lang="ru-RU" smtClean="0"/>
              <a:t>08.11.2023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606184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8B0BA6E-60C8-400A-85EF-28F0FA47CD5A}" type="datetimeFigureOut">
              <a:rPr lang="ru-RU" smtClean="0"/>
              <a:t>08.11.2023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1492367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8B0BA6E-60C8-400A-85EF-28F0FA47CD5A}" type="datetimeFigureOut">
              <a:rPr lang="ru-RU" smtClean="0"/>
              <a:t>08.11.2023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2746643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18B0BA6E-60C8-400A-85EF-28F0FA47CD5A}" type="datetimeFigureOut">
              <a:rPr lang="ru-RU" smtClean="0"/>
              <a:t>08.11.2023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4287676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18B0BA6E-60C8-400A-85EF-28F0FA47CD5A}" type="datetimeFigureOut">
              <a:rPr lang="ru-RU" smtClean="0"/>
              <a:t>08.11.2023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3573062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8B0BA6E-60C8-400A-85EF-28F0FA47CD5A}" type="datetimeFigureOut">
              <a:rPr lang="ru-RU" smtClean="0"/>
              <a:t>08.11.2023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1033577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8B0BA6E-60C8-400A-85EF-28F0FA47CD5A}" type="datetimeFigureOut">
              <a:rPr lang="ru-RU" smtClean="0"/>
              <a:t>08.11.2023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78072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11/8/2023</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Holder 4"/>
          <p:cNvSpPr>
            <a:spLocks noGrp="1"/>
          </p:cNvSpPr>
          <p:nvPr>
            <p:ph type="sldNum" sz="quarter" idx="7"/>
          </p:nvPr>
        </p:nvSpPr>
        <p:spPr/>
        <p:txBody>
          <a:bodyPr lIns="0" tIns="0" rIns="0" bIns="0"/>
          <a:lstStyle>
            <a:lvl1pPr>
              <a:defRPr sz="1750" b="1" i="0">
                <a:solidFill>
                  <a:srgbClr val="1F487C"/>
                </a:solidFill>
                <a:latin typeface="Arial"/>
                <a:cs typeface="Arial"/>
              </a:defRPr>
            </a:lvl1pPr>
          </a:lstStyle>
          <a:p>
            <a:pPr marL="69848" marR="0" lvl="0" indent="0" algn="r" defTabSz="914400" rtl="0" eaLnBrk="1" fontAlgn="auto" latinLnBrk="0" hangingPunct="1">
              <a:lnSpc>
                <a:spcPts val="2035"/>
              </a:lnSpc>
              <a:spcBef>
                <a:spcPts val="0"/>
              </a:spcBef>
              <a:spcAft>
                <a:spcPts val="0"/>
              </a:spcAft>
              <a:buClrTx/>
              <a:buSzTx/>
              <a:buFontTx/>
              <a:buNone/>
              <a:tabLst/>
              <a:defRPr/>
            </a:pPr>
            <a:fld id="{81D60167-4931-47E6-BA6A-407CBD079E47}" type="slidenum">
              <a:rPr kumimoji="0" lang="ru-RU" sz="1750" b="1" i="0" u="none" strike="noStrike" kern="1200" cap="none" spc="0" normalizeH="0" baseline="0" noProof="0" smtClean="0">
                <a:ln>
                  <a:noFill/>
                </a:ln>
                <a:solidFill>
                  <a:srgbClr val="1F487C"/>
                </a:solidFill>
                <a:effectLst/>
                <a:uLnTx/>
                <a:uFillTx/>
                <a:latin typeface="Arial"/>
                <a:ea typeface="+mn-ea"/>
                <a:cs typeface="Arial"/>
              </a:rPr>
              <a:pPr marL="69848" marR="0" lvl="0" indent="0" algn="r" defTabSz="914400" rtl="0" eaLnBrk="1" fontAlgn="auto" latinLnBrk="0" hangingPunct="1">
                <a:lnSpc>
                  <a:spcPts val="2035"/>
                </a:lnSpc>
                <a:spcBef>
                  <a:spcPts val="0"/>
                </a:spcBef>
                <a:spcAft>
                  <a:spcPts val="0"/>
                </a:spcAft>
                <a:buClrTx/>
                <a:buSzTx/>
                <a:buFontTx/>
                <a:buNone/>
                <a:tabLst/>
                <a:defRPr/>
              </a:pPr>
              <a:t>‹#›</a:t>
            </a:fld>
            <a:endParaRPr kumimoji="0" lang="ru-RU" sz="1750" b="1" i="0" u="none" strike="noStrike" kern="1200" cap="none" spc="0" normalizeH="0" baseline="0" noProof="0" dirty="0">
              <a:ln>
                <a:noFill/>
              </a:ln>
              <a:solidFill>
                <a:srgbClr val="1F487C"/>
              </a:solidFill>
              <a:effectLst/>
              <a:uLnTx/>
              <a:uFillTx/>
              <a:latin typeface="Arial"/>
              <a:ea typeface="+mn-ea"/>
              <a:cs typeface="Arial"/>
            </a:endParaRPr>
          </a:p>
        </p:txBody>
      </p:sp>
    </p:spTree>
    <p:extLst>
      <p:ext uri="{BB962C8B-B14F-4D97-AF65-F5344CB8AC3E}">
        <p14:creationId xmlns:p14="http://schemas.microsoft.com/office/powerpoint/2010/main" val="3487592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3375"/>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8B0BA6E-60C8-400A-85EF-28F0FA47CD5A}" type="datetimeFigureOut">
              <a:rPr lang="ru-RU" smtClean="0"/>
              <a:t>08.11.2023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1406442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8B0BA6E-60C8-400A-85EF-28F0FA47CD5A}" type="datetimeFigureOut">
              <a:rPr lang="ru-RU" smtClean="0"/>
              <a:t>08.11.2023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3613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41"/>
            <a:ext cx="7886700" cy="2852737"/>
          </a:xfrm>
        </p:spPr>
        <p:txBody>
          <a:bodyPr anchor="b"/>
          <a:lstStyle>
            <a:lvl1pPr>
              <a:defRPr sz="3375"/>
            </a:lvl1pPr>
          </a:lstStyle>
          <a:p>
            <a:r>
              <a:rPr lang="ru-RU" smtClean="0"/>
              <a:t>Образец заголовка</a:t>
            </a:r>
            <a:endParaRPr lang="ru-RU"/>
          </a:p>
        </p:txBody>
      </p:sp>
      <p:sp>
        <p:nvSpPr>
          <p:cNvPr id="3" name="Текст 2"/>
          <p:cNvSpPr>
            <a:spLocks noGrp="1"/>
          </p:cNvSpPr>
          <p:nvPr>
            <p:ph type="body" idx="1"/>
          </p:nvPr>
        </p:nvSpPr>
        <p:spPr>
          <a:xfrm>
            <a:off x="623888" y="4589466"/>
            <a:ext cx="7886700" cy="150018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8B0BA6E-60C8-400A-85EF-28F0FA47CD5A}" type="datetimeFigureOut">
              <a:rPr lang="ru-RU" smtClean="0"/>
              <a:t>08.11.2023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3167955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8B0BA6E-60C8-400A-85EF-28F0FA47CD5A}" type="datetimeFigureOut">
              <a:rPr lang="ru-RU" smtClean="0"/>
              <a:t>08.11.2023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2456943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8"/>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1" y="1681163"/>
            <a:ext cx="3887391" cy="82391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ru-RU" smtClean="0"/>
              <a:t>Образец текста</a:t>
            </a:r>
          </a:p>
        </p:txBody>
      </p:sp>
      <p:sp>
        <p:nvSpPr>
          <p:cNvPr id="6" name="Объект 5"/>
          <p:cNvSpPr>
            <a:spLocks noGrp="1"/>
          </p:cNvSpPr>
          <p:nvPr>
            <p:ph sz="quarter" idx="4"/>
          </p:nvPr>
        </p:nvSpPr>
        <p:spPr>
          <a:xfrm>
            <a:off x="4629151"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8B0BA6E-60C8-400A-85EF-28F0FA47CD5A}" type="datetimeFigureOut">
              <a:rPr lang="ru-RU" smtClean="0"/>
              <a:t>08.11.2023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106581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8B0BA6E-60C8-400A-85EF-28F0FA47CD5A}" type="datetimeFigureOut">
              <a:rPr lang="ru-RU" smtClean="0"/>
              <a:t>08.11.2023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9397311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8B0BA6E-60C8-400A-85EF-28F0FA47CD5A}" type="datetimeFigureOut">
              <a:rPr lang="ru-RU" smtClean="0"/>
              <a:t>08.11.2023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12670739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1800"/>
            </a:lvl1pPr>
          </a:lstStyle>
          <a:p>
            <a:r>
              <a:rPr lang="ru-RU" smtClean="0"/>
              <a:t>Образец заголовка</a:t>
            </a:r>
            <a:endParaRPr lang="ru-RU"/>
          </a:p>
        </p:txBody>
      </p:sp>
      <p:sp>
        <p:nvSpPr>
          <p:cNvPr id="3" name="Объект 2"/>
          <p:cNvSpPr>
            <a:spLocks noGrp="1"/>
          </p:cNvSpPr>
          <p:nvPr>
            <p:ph idx="1"/>
          </p:nvPr>
        </p:nvSpPr>
        <p:spPr>
          <a:xfrm>
            <a:off x="3887391" y="987428"/>
            <a:ext cx="4629150" cy="487362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ru-RU" smtClean="0"/>
              <a:t>Образец текста</a:t>
            </a:r>
          </a:p>
        </p:txBody>
      </p:sp>
      <p:sp>
        <p:nvSpPr>
          <p:cNvPr id="5" name="Дата 4"/>
          <p:cNvSpPr>
            <a:spLocks noGrp="1"/>
          </p:cNvSpPr>
          <p:nvPr>
            <p:ph type="dt" sz="half" idx="10"/>
          </p:nvPr>
        </p:nvSpPr>
        <p:spPr/>
        <p:txBody>
          <a:bodyPr/>
          <a:lstStyle/>
          <a:p>
            <a:fld id="{18B0BA6E-60C8-400A-85EF-28F0FA47CD5A}" type="datetimeFigureOut">
              <a:rPr lang="ru-RU" smtClean="0"/>
              <a:t>08.11.2023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42508394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1800"/>
            </a:lvl1pPr>
          </a:lstStyle>
          <a:p>
            <a:r>
              <a:rPr lang="ru-RU" smtClean="0"/>
              <a:t>Образец заголовка</a:t>
            </a:r>
            <a:endParaRPr lang="ru-RU"/>
          </a:p>
        </p:txBody>
      </p:sp>
      <p:sp>
        <p:nvSpPr>
          <p:cNvPr id="3" name="Рисунок 2"/>
          <p:cNvSpPr>
            <a:spLocks noGrp="1"/>
          </p:cNvSpPr>
          <p:nvPr>
            <p:ph type="pic" idx="1"/>
          </p:nvPr>
        </p:nvSpPr>
        <p:spPr>
          <a:xfrm>
            <a:off x="3887391" y="987428"/>
            <a:ext cx="4629150" cy="4873625"/>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ru-RU" smtClean="0"/>
              <a:t>Образец текста</a:t>
            </a:r>
          </a:p>
        </p:txBody>
      </p:sp>
      <p:sp>
        <p:nvSpPr>
          <p:cNvPr id="5" name="Дата 4"/>
          <p:cNvSpPr>
            <a:spLocks noGrp="1"/>
          </p:cNvSpPr>
          <p:nvPr>
            <p:ph type="dt" sz="half" idx="10"/>
          </p:nvPr>
        </p:nvSpPr>
        <p:spPr/>
        <p:txBody>
          <a:bodyPr/>
          <a:lstStyle/>
          <a:p>
            <a:fld id="{18B0BA6E-60C8-400A-85EF-28F0FA47CD5A}" type="datetimeFigureOut">
              <a:rPr lang="ru-RU" smtClean="0"/>
              <a:t>08.11.2023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33701560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8B0BA6E-60C8-400A-85EF-28F0FA47CD5A}" type="datetimeFigureOut">
              <a:rPr lang="ru-RU" smtClean="0"/>
              <a:t>08.11.2023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34304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6" y="365125"/>
            <a:ext cx="1971675"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28651"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8B0BA6E-60C8-400A-85EF-28F0FA47CD5A}" type="datetimeFigureOut">
              <a:rPr lang="ru-RU" smtClean="0"/>
              <a:t>08.11.2023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C6897B1-4DB0-41AA-A32B-08808A8D6824}" type="slidenum">
              <a:rPr lang="ru-RU" smtClean="0"/>
              <a:t>‹#›</a:t>
            </a:fld>
            <a:endParaRPr lang="ru-RU"/>
          </a:p>
        </p:txBody>
      </p:sp>
    </p:spTree>
    <p:extLst>
      <p:ext uri="{BB962C8B-B14F-4D97-AF65-F5344CB8AC3E}">
        <p14:creationId xmlns:p14="http://schemas.microsoft.com/office/powerpoint/2010/main" val="41865867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11/8/2023</a:t>
            </a:fld>
            <a:endParaRPr lang="en-US"/>
          </a:p>
        </p:txBody>
      </p:sp>
      <p:sp>
        <p:nvSpPr>
          <p:cNvPr id="4" name="Holder 4"/>
          <p:cNvSpPr>
            <a:spLocks noGrp="1"/>
          </p:cNvSpPr>
          <p:nvPr>
            <p:ph type="sldNum" sz="quarter" idx="7"/>
          </p:nvPr>
        </p:nvSpPr>
        <p:spPr/>
        <p:txBody>
          <a:bodyPr lIns="0" tIns="0" rIns="0" bIns="0"/>
          <a:lstStyle>
            <a:lvl1pPr>
              <a:defRPr sz="1313" b="1" i="0">
                <a:solidFill>
                  <a:srgbClr val="1F487C"/>
                </a:solidFill>
                <a:latin typeface="Arial"/>
                <a:cs typeface="Arial"/>
              </a:defRPr>
            </a:lvl1pPr>
          </a:lstStyle>
          <a:p>
            <a:pPr marL="52386">
              <a:lnSpc>
                <a:spcPts val="1526"/>
              </a:lnSpc>
            </a:pPr>
            <a:fld id="{81D60167-4931-47E6-BA6A-407CBD079E47}" type="slidenum">
              <a:rPr lang="ru-RU" smtClean="0"/>
              <a:pPr marL="52386">
                <a:lnSpc>
                  <a:spcPts val="1526"/>
                </a:lnSpc>
              </a:pPr>
              <a:t>‹#›</a:t>
            </a:fld>
            <a:endParaRPr lang="ru-RU" dirty="0"/>
          </a:p>
        </p:txBody>
      </p:sp>
    </p:spTree>
    <p:extLst>
      <p:ext uri="{BB962C8B-B14F-4D97-AF65-F5344CB8AC3E}">
        <p14:creationId xmlns:p14="http://schemas.microsoft.com/office/powerpoint/2010/main" val="28467698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Slide Number Placeholder 12"/>
          <p:cNvSpPr txBox="1">
            <a:spLocks/>
          </p:cNvSpPr>
          <p:nvPr userDrawn="1"/>
        </p:nvSpPr>
        <p:spPr>
          <a:xfrm>
            <a:off x="8516939" y="98433"/>
            <a:ext cx="847725" cy="536575"/>
          </a:xfrm>
          <a:prstGeom prst="rect">
            <a:avLst/>
          </a:prstGeom>
        </p:spPr>
        <p:txBody>
          <a:bodyPr anchor="ctr"/>
          <a:lstStyle>
            <a:defPPr>
              <a:defRPr lang="en-US"/>
            </a:defPPr>
            <a:lvl1pPr marL="0" algn="l" defTabSz="457200" rtl="0" eaLnBrk="1" latinLnBrk="0" hangingPunct="1">
              <a:defRPr sz="2200" kern="1200">
                <a:solidFill>
                  <a:srgbClr val="DEAA46"/>
                </a:solidFill>
                <a:latin typeface="DINPro-Light"/>
                <a:ea typeface="+mn-ea"/>
                <a:cs typeface="DINPro-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257175" rtl="0" eaLnBrk="1" fontAlgn="auto" latinLnBrk="0" hangingPunct="1">
              <a:lnSpc>
                <a:spcPct val="100000"/>
              </a:lnSpc>
              <a:spcBef>
                <a:spcPts val="0"/>
              </a:spcBef>
              <a:spcAft>
                <a:spcPts val="0"/>
              </a:spcAft>
              <a:buClrTx/>
              <a:buSzTx/>
              <a:buFontTx/>
              <a:buNone/>
              <a:tabLst/>
              <a:defRPr/>
            </a:pPr>
            <a:fld id="{A26035D9-5704-45EC-8461-38CD5E6688B7}" type="slidenum">
              <a:rPr kumimoji="0" lang="en-US" sz="1238" b="0" i="0" u="none" strike="noStrike" kern="1200" cap="none" spc="0" normalizeH="0" baseline="0" noProof="0" smtClean="0">
                <a:ln>
                  <a:noFill/>
                </a:ln>
                <a:solidFill>
                  <a:srgbClr val="DEAA46"/>
                </a:solidFill>
                <a:effectLst/>
                <a:uLnTx/>
                <a:uFillTx/>
                <a:latin typeface="DINPro-Light"/>
                <a:ea typeface="+mn-ea"/>
              </a:rPr>
              <a:pPr marL="0" marR="0" lvl="0" indent="0" algn="l" defTabSz="257175" rtl="0" eaLnBrk="1" fontAlgn="auto" latinLnBrk="0" hangingPunct="1">
                <a:lnSpc>
                  <a:spcPct val="100000"/>
                </a:lnSpc>
                <a:spcBef>
                  <a:spcPts val="0"/>
                </a:spcBef>
                <a:spcAft>
                  <a:spcPts val="0"/>
                </a:spcAft>
                <a:buClrTx/>
                <a:buSzTx/>
                <a:buFontTx/>
                <a:buNone/>
                <a:tabLst/>
                <a:defRPr/>
              </a:pPr>
              <a:t>‹#›</a:t>
            </a:fld>
            <a:endParaRPr kumimoji="0" lang="en-US" sz="1238" b="0" i="0" u="none" strike="noStrike" kern="1200" cap="none" spc="0" normalizeH="0" baseline="0" noProof="0" dirty="0">
              <a:ln>
                <a:noFill/>
              </a:ln>
              <a:solidFill>
                <a:srgbClr val="DEAA46"/>
              </a:solidFill>
              <a:effectLst/>
              <a:uLnTx/>
              <a:uFillTx/>
              <a:latin typeface="DINPro-Light"/>
              <a:ea typeface="+mn-ea"/>
            </a:endParaRPr>
          </a:p>
        </p:txBody>
      </p:sp>
    </p:spTree>
    <p:extLst>
      <p:ext uri="{BB962C8B-B14F-4D97-AF65-F5344CB8AC3E}">
        <p14:creationId xmlns:p14="http://schemas.microsoft.com/office/powerpoint/2010/main" val="5101241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9D820C2-284A-4FA9-9899-02B6FCAAA2BE}" type="datetime1">
              <a:rPr lang="ru-RU" smtClean="0"/>
              <a:t>08.11.2023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B5D963-1B0A-489A-A2F2-770BD17190DE}" type="slidenum">
              <a:rPr lang="ru-RU" smtClean="0"/>
              <a:t>‹#›</a:t>
            </a:fld>
            <a:endParaRPr lang="ru-RU"/>
          </a:p>
        </p:txBody>
      </p:sp>
    </p:spTree>
    <p:extLst>
      <p:ext uri="{BB962C8B-B14F-4D97-AF65-F5344CB8AC3E}">
        <p14:creationId xmlns:p14="http://schemas.microsoft.com/office/powerpoint/2010/main" val="10034920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F3EA4C5-9D05-4028-8FEB-314E9ABDB29B}" type="datetime1">
              <a:rPr lang="ru-RU" smtClean="0"/>
              <a:t>08.11.2023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B5D963-1B0A-489A-A2F2-770BD17190DE}" type="slidenum">
              <a:rPr lang="ru-RU" smtClean="0"/>
              <a:t>‹#›</a:t>
            </a:fld>
            <a:endParaRPr lang="ru-RU"/>
          </a:p>
        </p:txBody>
      </p:sp>
    </p:spTree>
    <p:extLst>
      <p:ext uri="{BB962C8B-B14F-4D97-AF65-F5344CB8AC3E}">
        <p14:creationId xmlns:p14="http://schemas.microsoft.com/office/powerpoint/2010/main" val="13507357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CA04612-FE3C-4A17-A45A-B8FE256F2319}" type="datetime1">
              <a:rPr lang="ru-RU" smtClean="0"/>
              <a:t>08.11.2023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B5D963-1B0A-489A-A2F2-770BD17190DE}" type="slidenum">
              <a:rPr lang="ru-RU" smtClean="0"/>
              <a:t>‹#›</a:t>
            </a:fld>
            <a:endParaRPr lang="ru-RU"/>
          </a:p>
        </p:txBody>
      </p:sp>
    </p:spTree>
    <p:extLst>
      <p:ext uri="{BB962C8B-B14F-4D97-AF65-F5344CB8AC3E}">
        <p14:creationId xmlns:p14="http://schemas.microsoft.com/office/powerpoint/2010/main" val="38023501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D345C14-155A-4E65-B962-DDAB16DBA1EF}" type="datetime1">
              <a:rPr lang="ru-RU" smtClean="0"/>
              <a:t>08.11.2023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B5D963-1B0A-489A-A2F2-770BD17190DE}" type="slidenum">
              <a:rPr lang="ru-RU" smtClean="0"/>
              <a:t>‹#›</a:t>
            </a:fld>
            <a:endParaRPr lang="ru-RU"/>
          </a:p>
        </p:txBody>
      </p:sp>
    </p:spTree>
    <p:extLst>
      <p:ext uri="{BB962C8B-B14F-4D97-AF65-F5344CB8AC3E}">
        <p14:creationId xmlns:p14="http://schemas.microsoft.com/office/powerpoint/2010/main" val="34250110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232BF57-2A06-4A1B-92CC-080E52346E48}" type="datetime1">
              <a:rPr lang="ru-RU" smtClean="0"/>
              <a:t>08.11.2023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0B5D963-1B0A-489A-A2F2-770BD17190DE}" type="slidenum">
              <a:rPr lang="ru-RU" smtClean="0"/>
              <a:t>‹#›</a:t>
            </a:fld>
            <a:endParaRPr lang="ru-RU"/>
          </a:p>
        </p:txBody>
      </p:sp>
    </p:spTree>
    <p:extLst>
      <p:ext uri="{BB962C8B-B14F-4D97-AF65-F5344CB8AC3E}">
        <p14:creationId xmlns:p14="http://schemas.microsoft.com/office/powerpoint/2010/main" val="34998466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5FDF7C0-3E0B-4F4F-A7A3-51DD2DF12946}" type="datetime1">
              <a:rPr lang="ru-RU" smtClean="0"/>
              <a:t>08.11.2023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0B5D963-1B0A-489A-A2F2-770BD17190DE}" type="slidenum">
              <a:rPr lang="ru-RU" smtClean="0"/>
              <a:t>‹#›</a:t>
            </a:fld>
            <a:endParaRPr lang="ru-RU"/>
          </a:p>
        </p:txBody>
      </p:sp>
    </p:spTree>
    <p:extLst>
      <p:ext uri="{BB962C8B-B14F-4D97-AF65-F5344CB8AC3E}">
        <p14:creationId xmlns:p14="http://schemas.microsoft.com/office/powerpoint/2010/main" val="9835345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612712D-F51E-46F9-8D53-6A81FC5DAF8C}" type="datetime1">
              <a:rPr lang="ru-RU" smtClean="0"/>
              <a:t>08.11.2023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0B5D963-1B0A-489A-A2F2-770BD17190DE}" type="slidenum">
              <a:rPr lang="ru-RU" smtClean="0"/>
              <a:t>‹#›</a:t>
            </a:fld>
            <a:endParaRPr lang="ru-RU"/>
          </a:p>
        </p:txBody>
      </p:sp>
    </p:spTree>
    <p:extLst>
      <p:ext uri="{BB962C8B-B14F-4D97-AF65-F5344CB8AC3E}">
        <p14:creationId xmlns:p14="http://schemas.microsoft.com/office/powerpoint/2010/main" val="15364796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9F465C5-271C-4C49-82CF-8263F7FF3A28}" type="datetime1">
              <a:rPr lang="ru-RU" smtClean="0"/>
              <a:t>08.11.2023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B5D963-1B0A-489A-A2F2-770BD17190DE}" type="slidenum">
              <a:rPr lang="ru-RU" smtClean="0"/>
              <a:t>‹#›</a:t>
            </a:fld>
            <a:endParaRPr lang="ru-RU"/>
          </a:p>
        </p:txBody>
      </p:sp>
    </p:spTree>
    <p:extLst>
      <p:ext uri="{BB962C8B-B14F-4D97-AF65-F5344CB8AC3E}">
        <p14:creationId xmlns:p14="http://schemas.microsoft.com/office/powerpoint/2010/main" val="4685565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AB7AD7B3-4D1F-4E74-B86F-47E133092222}" type="datetime1">
              <a:rPr lang="ru-RU" smtClean="0"/>
              <a:t>08.11.2023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B5D963-1B0A-489A-A2F2-770BD17190DE}" type="slidenum">
              <a:rPr lang="ru-RU" smtClean="0"/>
              <a:t>‹#›</a:t>
            </a:fld>
            <a:endParaRPr lang="ru-RU"/>
          </a:p>
        </p:txBody>
      </p:sp>
    </p:spTree>
    <p:extLst>
      <p:ext uri="{BB962C8B-B14F-4D97-AF65-F5344CB8AC3E}">
        <p14:creationId xmlns:p14="http://schemas.microsoft.com/office/powerpoint/2010/main" val="21788379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7536D56-D9AC-4BFF-B2AB-CA774E699D24}" type="datetime1">
              <a:rPr lang="ru-RU" smtClean="0"/>
              <a:t>08.11.2023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B5D963-1B0A-489A-A2F2-770BD17190DE}" type="slidenum">
              <a:rPr lang="ru-RU" smtClean="0"/>
              <a:t>‹#›</a:t>
            </a:fld>
            <a:endParaRPr lang="ru-RU"/>
          </a:p>
        </p:txBody>
      </p:sp>
    </p:spTree>
    <p:extLst>
      <p:ext uri="{BB962C8B-B14F-4D97-AF65-F5344CB8AC3E}">
        <p14:creationId xmlns:p14="http://schemas.microsoft.com/office/powerpoint/2010/main" val="7688166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820A54B-71AD-4BD2-B771-4CE5B59A36FB}" type="datetime1">
              <a:rPr lang="ru-RU" smtClean="0"/>
              <a:t>08.11.2023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B5D963-1B0A-489A-A2F2-770BD17190DE}" type="slidenum">
              <a:rPr lang="ru-RU" smtClean="0"/>
              <a:t>‹#›</a:t>
            </a:fld>
            <a:endParaRPr lang="ru-RU"/>
          </a:p>
        </p:txBody>
      </p:sp>
    </p:spTree>
    <p:extLst>
      <p:ext uri="{BB962C8B-B14F-4D97-AF65-F5344CB8AC3E}">
        <p14:creationId xmlns:p14="http://schemas.microsoft.com/office/powerpoint/2010/main" val="2221925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8B0BA6E-60C8-400A-85EF-28F0FA47CD5A}" type="datetimeFigureOut">
              <a:rPr lang="ru-RU" smtClean="0"/>
              <a:t>08.11.2023</a:t>
            </a:fld>
            <a:endParaRPr lang="ru-RU"/>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C6897B1-4DB0-41AA-A32B-08808A8D6824}" type="slidenum">
              <a:rPr lang="ru-RU" smtClean="0"/>
              <a:t>‹#›</a:t>
            </a:fld>
            <a:endParaRPr lang="ru-RU"/>
          </a:p>
        </p:txBody>
      </p:sp>
    </p:spTree>
    <p:extLst>
      <p:ext uri="{BB962C8B-B14F-4D97-AF65-F5344CB8AC3E}">
        <p14:creationId xmlns:p14="http://schemas.microsoft.com/office/powerpoint/2010/main" val="3051218854"/>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4251"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675">
                <a:solidFill>
                  <a:schemeClr val="tx1">
                    <a:tint val="75000"/>
                  </a:schemeClr>
                </a:solidFill>
              </a:defRPr>
            </a:lvl1pPr>
          </a:lstStyle>
          <a:p>
            <a:fld id="{18B0BA6E-60C8-400A-85EF-28F0FA47CD5A}" type="datetimeFigureOut">
              <a:rPr lang="ru-RU" smtClean="0"/>
              <a:t>08.11.2023</a:t>
            </a:fld>
            <a:endParaRPr lang="ru-RU"/>
          </a:p>
        </p:txBody>
      </p:sp>
      <p:sp>
        <p:nvSpPr>
          <p:cNvPr id="5" name="Нижний колонтитул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EC6897B1-4DB0-41AA-A32B-08808A8D6824}" type="slidenum">
              <a:rPr lang="ru-RU" smtClean="0"/>
              <a:t>‹#›</a:t>
            </a:fld>
            <a:endParaRPr lang="ru-RU"/>
          </a:p>
        </p:txBody>
      </p:sp>
    </p:spTree>
    <p:extLst>
      <p:ext uri="{BB962C8B-B14F-4D97-AF65-F5344CB8AC3E}">
        <p14:creationId xmlns:p14="http://schemas.microsoft.com/office/powerpoint/2010/main" val="441271708"/>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6" r:id="rId13"/>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ru-RU"/>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B22D28-6209-43E1-B747-BC1F2DFB17CA}" type="datetime1">
              <a:rPr lang="ru-RU" smtClean="0"/>
              <a:t>08.11.2023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B5D963-1B0A-489A-A2F2-770BD17190DE}" type="slidenum">
              <a:rPr lang="ru-RU" smtClean="0"/>
              <a:t>‹#›</a:t>
            </a:fld>
            <a:endParaRPr lang="ru-RU"/>
          </a:p>
        </p:txBody>
      </p:sp>
    </p:spTree>
    <p:extLst>
      <p:ext uri="{BB962C8B-B14F-4D97-AF65-F5344CB8AC3E}">
        <p14:creationId xmlns:p14="http://schemas.microsoft.com/office/powerpoint/2010/main" val="1960913770"/>
      </p:ext>
    </p:extLst>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5.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9.e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0.emf"/><Relationship Id="rId4" Type="http://schemas.openxmlformats.org/officeDocument/2006/relationships/oleObject" Target="../embeddings/oleObject4.bin"/></Relationships>
</file>

<file path=ppt/slides/_rels/slide7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14.em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15.emf"/></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hyperlink" Target="#P359"/><Relationship Id="rId2" Type="http://schemas.openxmlformats.org/officeDocument/2006/relationships/hyperlink" Target="#P358"/><Relationship Id="rId1" Type="http://schemas.openxmlformats.org/officeDocument/2006/relationships/slideLayout" Target="../slideLayouts/slideLayout2.xml"/><Relationship Id="rId5" Type="http://schemas.openxmlformats.org/officeDocument/2006/relationships/hyperlink" Target="#P361"/><Relationship Id="rId4" Type="http://schemas.openxmlformats.org/officeDocument/2006/relationships/hyperlink" Target="#P360"/></Relationships>
</file>

<file path=ppt/slides/_rels/slide95.xml.rels><?xml version="1.0" encoding="UTF-8" standalone="yes"?>
<Relationships xmlns="http://schemas.openxmlformats.org/package/2006/relationships"><Relationship Id="rId3" Type="http://schemas.openxmlformats.org/officeDocument/2006/relationships/hyperlink" Target="#P449"/><Relationship Id="rId2" Type="http://schemas.openxmlformats.org/officeDocument/2006/relationships/hyperlink" Target="#P448"/><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3429000"/>
          </a:xfrm>
          <a:prstGeom prst="rect">
            <a:avLst/>
          </a:prstGeom>
          <a:blipFill dpi="0" rotWithShape="1">
            <a:blip r:embed="rId2" cstate="print">
              <a:alphaModFix amt="29000"/>
              <a:extLst>
                <a:ext uri="{BEBA8EAE-BF5A-486C-A8C5-ECC9F3942E4B}">
                  <a14:imgProps xmlns:a14="http://schemas.microsoft.com/office/drawing/2010/main">
                    <a14:imgLayer r:embed="rId3">
                      <a14:imgEffect>
                        <a14:sharpenSoften amount="10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Прямоугольник 7"/>
          <p:cNvSpPr/>
          <p:nvPr/>
        </p:nvSpPr>
        <p:spPr>
          <a:xfrm>
            <a:off x="488925" y="3284984"/>
            <a:ext cx="7899501" cy="923320"/>
          </a:xfrm>
          <a:prstGeom prst="rect">
            <a:avLst/>
          </a:prstGeom>
        </p:spPr>
        <p:txBody>
          <a:bodyPr wrap="square" lIns="91430" tIns="45715" rIns="91430" bIns="45715">
            <a:spAutoFit/>
          </a:bodyPr>
          <a:lstStyle/>
          <a:p>
            <a:pPr marL="0" marR="0" lvl="0" indent="0" algn="l" defTabSz="45715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15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15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Заголовок 1"/>
          <p:cNvSpPr>
            <a:spLocks noGrp="1"/>
          </p:cNvSpPr>
          <p:nvPr>
            <p:ph type="title"/>
          </p:nvPr>
        </p:nvSpPr>
        <p:spPr>
          <a:xfrm>
            <a:off x="-25821" y="2527072"/>
            <a:ext cx="8928992" cy="2583160"/>
          </a:xfrm>
        </p:spPr>
        <p:txBody>
          <a:bodyPr>
            <a:noAutofit/>
          </a:bodyPr>
          <a:lstStyle/>
          <a:p>
            <a:pPr algn="ctr"/>
            <a:r>
              <a:rPr lang="ru-RU" sz="2800" b="1" i="1" dirty="0" smtClean="0">
                <a:solidFill>
                  <a:schemeClr val="tx2">
                    <a:lumMod val="75000"/>
                  </a:schemeClr>
                </a:solidFill>
              </a:rPr>
              <a:t>Новая </a:t>
            </a:r>
            <a:r>
              <a:rPr lang="ru-RU" sz="2800" b="1" i="1" dirty="0">
                <a:solidFill>
                  <a:schemeClr val="tx2">
                    <a:lumMod val="75000"/>
                  </a:schemeClr>
                </a:solidFill>
              </a:rPr>
              <a:t>редакция </a:t>
            </a:r>
            <a:r>
              <a:rPr lang="ru-RU" sz="2800" b="1" i="1" dirty="0" smtClean="0">
                <a:solidFill>
                  <a:schemeClr val="tx2">
                    <a:lumMod val="75000"/>
                  </a:schemeClr>
                </a:solidFill>
              </a:rPr>
              <a:t>общих требований </a:t>
            </a:r>
            <a:r>
              <a:rPr lang="ru-RU" sz="2800" b="1" i="1" dirty="0">
                <a:solidFill>
                  <a:schemeClr val="tx2">
                    <a:lumMod val="75000"/>
                  </a:schemeClr>
                </a:solidFill>
              </a:rPr>
              <a:t>к порядку составления и утверждения отчета о результатах деятельности государственного (муниципального) учреждения и об использовании закрепленного за ним государственного (муниципального) </a:t>
            </a:r>
            <a:r>
              <a:rPr lang="ru-RU" sz="2800" b="1" i="1" dirty="0" smtClean="0">
                <a:solidFill>
                  <a:schemeClr val="tx2">
                    <a:lumMod val="75000"/>
                  </a:schemeClr>
                </a:solidFill>
              </a:rPr>
              <a:t>имущества</a:t>
            </a:r>
            <a:br>
              <a:rPr lang="ru-RU" sz="2800" b="1" i="1" dirty="0" smtClean="0">
                <a:solidFill>
                  <a:schemeClr val="tx2">
                    <a:lumMod val="75000"/>
                  </a:schemeClr>
                </a:solidFill>
              </a:rPr>
            </a:br>
            <a:r>
              <a:rPr lang="ru-RU" sz="2800" b="1" i="1" dirty="0" smtClean="0">
                <a:solidFill>
                  <a:schemeClr val="tx2">
                    <a:lumMod val="75000"/>
                  </a:schemeClr>
                </a:solidFill>
              </a:rPr>
              <a:t>приказ 171н от 02.11.2021</a:t>
            </a:r>
            <a:br>
              <a:rPr lang="ru-RU" sz="2800" b="1" i="1" dirty="0" smtClean="0">
                <a:solidFill>
                  <a:schemeClr val="tx2">
                    <a:lumMod val="75000"/>
                  </a:schemeClr>
                </a:solidFill>
              </a:rPr>
            </a:br>
            <a:r>
              <a:rPr lang="ru-RU" sz="2800" i="1" dirty="0" smtClean="0">
                <a:solidFill>
                  <a:schemeClr val="tx2">
                    <a:lumMod val="75000"/>
                  </a:schemeClr>
                </a:solidFill>
              </a:rPr>
              <a:t> </a:t>
            </a:r>
            <a:br>
              <a:rPr lang="ru-RU" sz="2800" i="1" dirty="0" smtClean="0">
                <a:solidFill>
                  <a:schemeClr val="tx2">
                    <a:lumMod val="75000"/>
                  </a:schemeClr>
                </a:solidFill>
              </a:rPr>
            </a:br>
            <a:r>
              <a:rPr lang="ru-RU" sz="2800" i="1" dirty="0" smtClean="0">
                <a:solidFill>
                  <a:srgbClr val="00B050"/>
                </a:solidFill>
              </a:rPr>
              <a:t>взамен </a:t>
            </a:r>
            <a:r>
              <a:rPr lang="ru-RU" sz="2800" i="1" dirty="0">
                <a:solidFill>
                  <a:srgbClr val="00B050"/>
                </a:solidFill>
              </a:rPr>
              <a:t>приказа </a:t>
            </a:r>
            <a:r>
              <a:rPr lang="ru-RU" sz="2800" i="1" dirty="0" smtClean="0">
                <a:solidFill>
                  <a:srgbClr val="00B050"/>
                </a:solidFill>
              </a:rPr>
              <a:t>Минфина </a:t>
            </a:r>
            <a:r>
              <a:rPr lang="ru-RU" sz="2800" i="1" dirty="0">
                <a:solidFill>
                  <a:srgbClr val="00B050"/>
                </a:solidFill>
              </a:rPr>
              <a:t>России от 30.09.2010 </a:t>
            </a:r>
            <a:r>
              <a:rPr lang="ru-RU" sz="2800" i="1" dirty="0" smtClean="0">
                <a:solidFill>
                  <a:srgbClr val="00B050"/>
                </a:solidFill>
              </a:rPr>
              <a:t>№ 114н</a:t>
            </a:r>
            <a:br>
              <a:rPr lang="ru-RU" sz="2800" i="1" dirty="0" smtClean="0">
                <a:solidFill>
                  <a:srgbClr val="00B050"/>
                </a:solidFill>
              </a:rPr>
            </a:br>
            <a:r>
              <a:rPr lang="ru-RU" sz="2800" b="1" i="1" dirty="0">
                <a:solidFill>
                  <a:srgbClr val="00B050"/>
                </a:solidFill>
              </a:rPr>
              <a:t/>
            </a:r>
            <a:br>
              <a:rPr lang="ru-RU" sz="2800" b="1" i="1" dirty="0">
                <a:solidFill>
                  <a:srgbClr val="00B050"/>
                </a:solidFill>
              </a:rPr>
            </a:br>
            <a:r>
              <a:rPr lang="ru-RU" sz="2800" b="1" i="1" dirty="0">
                <a:solidFill>
                  <a:schemeClr val="tx2">
                    <a:lumMod val="75000"/>
                  </a:schemeClr>
                </a:solidFill>
              </a:rPr>
              <a:t> </a:t>
            </a:r>
          </a:p>
        </p:txBody>
      </p:sp>
      <p:sp>
        <p:nvSpPr>
          <p:cNvPr id="4" name="Номер слайда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B5D963-1B0A-489A-A2F2-770BD17190DE}" type="slidenum">
              <a:rPr kumimoji="0" lang="ru-RU"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ru-RU"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87153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95536" y="1052736"/>
            <a:ext cx="8424936" cy="1477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Приказ </a:t>
            </a:r>
            <a:r>
              <a:rPr kumimoji="0" lang="ru-RU" sz="1800" b="0" i="0" u="none" strike="noStrike" kern="1200" cap="none" spc="0" normalizeH="0" baseline="0" noProof="0" dirty="0" smtClean="0">
                <a:ln>
                  <a:noFill/>
                </a:ln>
                <a:solidFill>
                  <a:prstClr val="black"/>
                </a:solidFill>
                <a:effectLst/>
                <a:uLnTx/>
                <a:uFillTx/>
                <a:latin typeface="Calibri" panose="020F0502020204030204"/>
                <a:ea typeface="+mn-ea"/>
                <a:cs typeface="+mn-cs"/>
              </a:rPr>
              <a:t>171н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Calibri" panose="020F0502020204030204"/>
                <a:ea typeface="+mn-ea"/>
                <a:cs typeface="+mn-cs"/>
              </a:rPr>
              <a:t>вступает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силу с 1 января 2023 г. и применяется, </a:t>
            </a:r>
            <a:endParaRPr kumimoji="0" lang="ru-RU"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prstClr val="black"/>
                </a:solidFill>
                <a:effectLst/>
                <a:uLnTx/>
                <a:uFillTx/>
                <a:latin typeface="Calibri" panose="020F0502020204030204"/>
                <a:ea typeface="+mn-ea"/>
                <a:cs typeface="+mn-cs"/>
              </a:rPr>
              <a:t>начиная </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с представления отчета за 2022 год</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за исключением абзаца второго пункта 6 общих требований, который применяется, начиная с представления отчета за 2023 год.</a:t>
            </a:r>
          </a:p>
        </p:txBody>
      </p:sp>
      <p:sp>
        <p:nvSpPr>
          <p:cNvPr id="8" name="Прямоугольник 7"/>
          <p:cNvSpPr/>
          <p:nvPr/>
        </p:nvSpPr>
        <p:spPr>
          <a:xfrm>
            <a:off x="1079612" y="5027204"/>
            <a:ext cx="8064388" cy="1754326"/>
          </a:xfrm>
          <a:prstGeom prst="rect">
            <a:avLst/>
          </a:prstGeom>
          <a:solidFill>
            <a:schemeClr val="accent6">
              <a:lumMod val="20000"/>
              <a:lumOff val="80000"/>
            </a:schemeClr>
          </a:solidFill>
          <a:ln>
            <a:solidFill>
              <a:schemeClr val="accent6">
                <a:lumMod val="75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Сведения о составе имущественного комплекса в части недвижимого имущества федеральных государственных учреждений и особо ценного движимого имущества федеральных бюджетных (автономных) учреждений формируются </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на основании данных федеральной государственной информационно-аналитической системы «Единая система управления государственным имуществом».</a:t>
            </a:r>
          </a:p>
        </p:txBody>
      </p:sp>
      <p:sp>
        <p:nvSpPr>
          <p:cNvPr id="9" name="Овал 8"/>
          <p:cNvSpPr/>
          <p:nvPr/>
        </p:nvSpPr>
        <p:spPr>
          <a:xfrm>
            <a:off x="395536" y="1844824"/>
            <a:ext cx="1008112" cy="432048"/>
          </a:xfrm>
          <a:prstGeom prst="ellipse">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Прямая со стрелкой 10"/>
          <p:cNvCxnSpPr/>
          <p:nvPr/>
        </p:nvCxnSpPr>
        <p:spPr>
          <a:xfrm>
            <a:off x="1096190" y="2276872"/>
            <a:ext cx="1963642" cy="2736304"/>
          </a:xfrm>
          <a:prstGeom prst="straightConnector1">
            <a:avLst/>
          </a:prstGeom>
          <a:ln w="190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70038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750" y="44624"/>
            <a:ext cx="8981746" cy="1080120"/>
          </a:xfrm>
        </p:spPr>
        <p:txBody>
          <a:bodyPr>
            <a:normAutofit/>
          </a:bodyPr>
          <a:lstStyle/>
          <a:p>
            <a:r>
              <a:rPr lang="ru-RU" sz="2600" b="1" dirty="0" smtClean="0">
                <a:solidFill>
                  <a:schemeClr val="accent6">
                    <a:lumMod val="50000"/>
                  </a:schemeClr>
                </a:solidFill>
              </a:rPr>
              <a:t>Новации новой редакции общих требований к отчету</a:t>
            </a:r>
            <a:endParaRPr lang="ru-RU" sz="2600" b="1" dirty="0">
              <a:solidFill>
                <a:schemeClr val="accent6">
                  <a:lumMod val="50000"/>
                </a:schemeClr>
              </a:solidFill>
            </a:endParaRPr>
          </a:p>
        </p:txBody>
      </p:sp>
      <p:sp>
        <p:nvSpPr>
          <p:cNvPr id="3" name="Объект 2"/>
          <p:cNvSpPr>
            <a:spLocks noGrp="1"/>
          </p:cNvSpPr>
          <p:nvPr>
            <p:ph idx="1"/>
          </p:nvPr>
        </p:nvSpPr>
        <p:spPr>
          <a:xfrm>
            <a:off x="0" y="1268760"/>
            <a:ext cx="9144000" cy="4857403"/>
          </a:xfrm>
        </p:spPr>
        <p:txBody>
          <a:bodyPr>
            <a:normAutofit fontScale="92500"/>
          </a:bodyPr>
          <a:lstStyle/>
          <a:p>
            <a:pPr algn="just">
              <a:buFont typeface="Wingdings" panose="05000000000000000000" pitchFamily="2" charset="2"/>
              <a:buChar char="ü"/>
            </a:pPr>
            <a:r>
              <a:rPr lang="ru-RU" dirty="0" smtClean="0"/>
              <a:t>    исключение </a:t>
            </a:r>
            <a:r>
              <a:rPr lang="ru-RU" dirty="0"/>
              <a:t>требования о включении в отчет сведений и информации об учреждениях, размещаемой в открытом доступе в сети «Интернет», в том числе в Едином государственном реестре юридических лиц, на Едином портале бюджетной системы Российской Федерации, а также на официальном сайте для размещения информации о государственных (муниципальных) учреждениях (исключение дублирования информации);</a:t>
            </a:r>
          </a:p>
          <a:p>
            <a:pPr algn="just">
              <a:buFont typeface="Wingdings" panose="05000000000000000000" pitchFamily="2" charset="2"/>
              <a:buChar char="ü"/>
            </a:pPr>
            <a:r>
              <a:rPr lang="ru-RU" dirty="0" smtClean="0"/>
              <a:t>    установление </a:t>
            </a:r>
            <a:r>
              <a:rPr lang="ru-RU" dirty="0"/>
              <a:t>требований к раскрытию информации об оплате труда;</a:t>
            </a:r>
          </a:p>
          <a:p>
            <a:pPr algn="just">
              <a:buFont typeface="Wingdings" panose="05000000000000000000" pitchFamily="2" charset="2"/>
              <a:buChar char="ü"/>
            </a:pPr>
            <a:r>
              <a:rPr lang="ru-RU" dirty="0" smtClean="0"/>
              <a:t>    установление </a:t>
            </a:r>
            <a:r>
              <a:rPr lang="ru-RU" dirty="0"/>
              <a:t>требований к раскрытию информации о наличии имущества и его использовании, в том числе в целях расчета показателей для определения оптимальности состава государственного и муниципального имущества, предусмотренного распоряжением Правительства РФ от 12.10.2020 № 2645-р;</a:t>
            </a:r>
          </a:p>
          <a:p>
            <a:pPr algn="just">
              <a:buFont typeface="Wingdings" panose="05000000000000000000" pitchFamily="2" charset="2"/>
              <a:buChar char="ü"/>
            </a:pPr>
            <a:r>
              <a:rPr lang="ru-RU" dirty="0" smtClean="0"/>
              <a:t>    установление </a:t>
            </a:r>
            <a:r>
              <a:rPr lang="ru-RU" dirty="0"/>
              <a:t>единых требований к структуре показателей сведений, включаемых в отчет о результатах деятельности государственного (муниципального) учреждения и об использовании закрепленного за ним государственного (муниципального) имущества для федеральных </a:t>
            </a:r>
            <a:r>
              <a:rPr lang="ru-RU" dirty="0" smtClean="0"/>
              <a:t>учреждений;</a:t>
            </a:r>
          </a:p>
          <a:p>
            <a:pPr algn="just">
              <a:buFont typeface="Wingdings" panose="05000000000000000000" pitchFamily="2" charset="2"/>
              <a:buChar char="ü"/>
            </a:pPr>
            <a:r>
              <a:rPr lang="ru-RU" dirty="0" smtClean="0"/>
              <a:t>    установление рекомендуемых образцов сведений, включаемых в Отчет</a:t>
            </a:r>
            <a:endParaRPr lang="ru-RU" dirty="0"/>
          </a:p>
          <a:p>
            <a:pPr marL="0" indent="0">
              <a:buNone/>
            </a:pPr>
            <a:endParaRPr lang="ru-RU" dirty="0"/>
          </a:p>
        </p:txBody>
      </p:sp>
      <p:sp>
        <p:nvSpPr>
          <p:cNvPr id="4" name="Номер слайда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B5D963-1B0A-489A-A2F2-770BD17190DE}" type="slidenum">
              <a:rPr kumimoji="0" lang="ru-RU"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ru-RU"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59869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4624"/>
            <a:ext cx="9182526" cy="1338462"/>
          </a:xfrm>
        </p:spPr>
        <p:txBody>
          <a:bodyPr>
            <a:normAutofit/>
          </a:bodyPr>
          <a:lstStyle/>
          <a:p>
            <a:pPr algn="ctr"/>
            <a:r>
              <a:rPr lang="ru-RU" sz="1650" dirty="0">
                <a:latin typeface="Arial" panose="020B0604020202020204" pitchFamily="34" charset="0"/>
                <a:cs typeface="Arial" panose="020B0604020202020204" pitchFamily="34" charset="0"/>
              </a:rPr>
              <a:t>Постановление Правительства РФ от 18.10.2007 № 684</a:t>
            </a:r>
            <a:br>
              <a:rPr lang="ru-RU" sz="1650" dirty="0">
                <a:latin typeface="Arial" panose="020B0604020202020204" pitchFamily="34" charset="0"/>
                <a:cs typeface="Arial" panose="020B0604020202020204" pitchFamily="34" charset="0"/>
              </a:rPr>
            </a:br>
            <a:r>
              <a:rPr lang="ru-RU" sz="1650" dirty="0">
                <a:latin typeface="Arial" panose="020B0604020202020204" pitchFamily="34" charset="0"/>
                <a:cs typeface="Arial" panose="020B0604020202020204" pitchFamily="34" charset="0"/>
              </a:rPr>
              <a:t>«Об утверждении Правил опубликования отчетов о деятельности автономного учреждения и об использовании закрепленного за ним имущества»</a:t>
            </a:r>
            <a:endParaRPr lang="ru-RU" dirty="0"/>
          </a:p>
        </p:txBody>
      </p:sp>
      <p:sp>
        <p:nvSpPr>
          <p:cNvPr id="3" name="Объект 2"/>
          <p:cNvSpPr>
            <a:spLocks noGrp="1"/>
          </p:cNvSpPr>
          <p:nvPr>
            <p:ph idx="1"/>
          </p:nvPr>
        </p:nvSpPr>
        <p:spPr>
          <a:xfrm>
            <a:off x="0" y="1124744"/>
            <a:ext cx="9144000" cy="5200173"/>
          </a:xfrm>
        </p:spPr>
        <p:txBody>
          <a:bodyPr>
            <a:normAutofit fontScale="92500" lnSpcReduction="20000"/>
          </a:bodyPr>
          <a:lstStyle/>
          <a:p>
            <a:pPr marL="0" indent="0">
              <a:buNone/>
            </a:pPr>
            <a:r>
              <a:rPr lang="ru-RU" dirty="0"/>
              <a:t>3. Отчет о деятельности автономного учреждения должен включать следующие сведения за каждый из двух предшествующих опубликованию лет:</a:t>
            </a:r>
          </a:p>
          <a:p>
            <a:pPr marL="0" indent="0">
              <a:buNone/>
            </a:pPr>
            <a:r>
              <a:rPr lang="ru-RU" b="1" dirty="0">
                <a:solidFill>
                  <a:srgbClr val="7030A0"/>
                </a:solidFill>
                <a:latin typeface="Arial" panose="020B0604020202020204" pitchFamily="34" charset="0"/>
                <a:cs typeface="Arial" panose="020B0604020202020204" pitchFamily="34" charset="0"/>
              </a:rPr>
              <a:t>а) информация об исполнении задания учредителя;</a:t>
            </a:r>
          </a:p>
          <a:p>
            <a:pPr marL="0" indent="0">
              <a:buNone/>
            </a:pPr>
            <a:r>
              <a:rPr lang="ru-RU" dirty="0"/>
              <a:t>б) информация об осуществлении деятельности, связанной с выполнением работ или оказанием услуг, в соответствии с обязательствами перед страховщиком по обязательному социальному страхованию;</a:t>
            </a:r>
          </a:p>
          <a:p>
            <a:pPr marL="0" indent="0">
              <a:buNone/>
            </a:pPr>
            <a:r>
              <a:rPr lang="ru-RU" dirty="0"/>
              <a:t>в) общее количество потребителей, воспользовавшихся услугами (работами) автономного учреждения, в том числе количество потребителей, воспользовавшихся бесплатными, частично платными и полностью платными для потребителей услугами (работами), по видам услуг (работ);</a:t>
            </a:r>
          </a:p>
          <a:p>
            <a:pPr marL="0" indent="0">
              <a:buNone/>
            </a:pPr>
            <a:r>
              <a:rPr lang="ru-RU" dirty="0"/>
              <a:t>г) средняя стоимость для потребителей получения частично платных и полностью платных услуг (работ) по видам услуг (работ);</a:t>
            </a:r>
          </a:p>
          <a:p>
            <a:pPr marL="0" indent="0">
              <a:buNone/>
            </a:pPr>
            <a:r>
              <a:rPr lang="ru-RU" b="1" dirty="0">
                <a:solidFill>
                  <a:srgbClr val="7030A0"/>
                </a:solidFill>
                <a:latin typeface="Arial" panose="020B0604020202020204" pitchFamily="34" charset="0"/>
                <a:cs typeface="Arial" panose="020B0604020202020204" pitchFamily="34" charset="0"/>
              </a:rPr>
              <a:t>д) среднегодовая численность работников автономного учреждения;</a:t>
            </a:r>
          </a:p>
          <a:p>
            <a:pPr marL="0" indent="0">
              <a:buNone/>
            </a:pPr>
            <a:r>
              <a:rPr lang="ru-RU" b="1" dirty="0">
                <a:solidFill>
                  <a:srgbClr val="7030A0"/>
                </a:solidFill>
                <a:latin typeface="Arial" panose="020B0604020202020204" pitchFamily="34" charset="0"/>
                <a:cs typeface="Arial" panose="020B0604020202020204" pitchFamily="34" charset="0"/>
              </a:rPr>
              <a:t>е) средняя заработная плата работников автономного учреждения;</a:t>
            </a:r>
          </a:p>
          <a:p>
            <a:pPr marL="0" indent="0">
              <a:buNone/>
            </a:pPr>
            <a:r>
              <a:rPr lang="ru-RU" b="1" dirty="0">
                <a:solidFill>
                  <a:srgbClr val="7030A0"/>
                </a:solidFill>
                <a:latin typeface="Arial" panose="020B0604020202020204" pitchFamily="34" charset="0"/>
                <a:cs typeface="Arial" panose="020B0604020202020204" pitchFamily="34" charset="0"/>
              </a:rPr>
              <a:t>ж) объем финансового обеспечения задания учредителя;</a:t>
            </a:r>
          </a:p>
          <a:p>
            <a:pPr marL="0" indent="0">
              <a:buNone/>
            </a:pPr>
            <a:r>
              <a:rPr lang="ru-RU" dirty="0"/>
              <a:t>з) объем финансового обеспечения развития автономного учреждения в рамках программ, утвержденных в установленном порядке;</a:t>
            </a:r>
          </a:p>
          <a:p>
            <a:pPr marL="0" indent="0">
              <a:buNone/>
            </a:pPr>
            <a:r>
              <a:rPr lang="ru-RU" dirty="0"/>
              <a:t>и) объем финансового обеспечения деятельности, связанной с выполнением работ или оказанием услуг, в соответствии с обязательствами перед страховщиком по обязательному социальному страхованию;</a:t>
            </a:r>
          </a:p>
          <a:p>
            <a:pPr marL="0" indent="0">
              <a:buNone/>
            </a:pPr>
            <a:r>
              <a:rPr lang="ru-RU" dirty="0"/>
              <a:t>к) общие суммы прибыли автономного учреждения после налогообложения в отчетном периоде, образовавшейся в связи с оказанием автономным учреждением частично платных и полностью платных услуг (работ);</a:t>
            </a:r>
          </a:p>
          <a:p>
            <a:pPr marL="0" indent="0">
              <a:buNone/>
            </a:pPr>
            <a:r>
              <a:rPr lang="ru-RU" dirty="0"/>
              <a:t>л) перечень видов деятельности, осуществляемых автономным учреждением;</a:t>
            </a:r>
          </a:p>
          <a:p>
            <a:pPr marL="0" indent="0">
              <a:buNone/>
            </a:pPr>
            <a:r>
              <a:rPr lang="ru-RU" dirty="0"/>
              <a:t>м) перечень разрешительных документов (с указанием номеров, даты выдачи и срока действия), на основании которых автономное учреждение осуществляет деятельность;</a:t>
            </a:r>
          </a:p>
          <a:p>
            <a:pPr marL="0" indent="0">
              <a:buNone/>
            </a:pPr>
            <a:r>
              <a:rPr lang="ru-RU" dirty="0"/>
              <a:t>н) состав наблюдательного совета (с указанием должностей, фамилий, имен и отчеств).</a:t>
            </a:r>
          </a:p>
          <a:p>
            <a:endParaRPr lang="ru-RU" dirty="0"/>
          </a:p>
        </p:txBody>
      </p:sp>
      <p:sp>
        <p:nvSpPr>
          <p:cNvPr id="5" name="Выноска со стрелкой вниз 4"/>
          <p:cNvSpPr/>
          <p:nvPr/>
        </p:nvSpPr>
        <p:spPr>
          <a:xfrm>
            <a:off x="5580112" y="6093296"/>
            <a:ext cx="3563888" cy="764704"/>
          </a:xfrm>
          <a:prstGeom prst="downArrowCallou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rgbClr val="FF0000"/>
                </a:solidFill>
              </a:rPr>
              <a:t>Поправки в ПП 684</a:t>
            </a:r>
          </a:p>
          <a:p>
            <a:pPr algn="ctr"/>
            <a:r>
              <a:rPr lang="ru-RU" dirty="0" smtClean="0">
                <a:solidFill>
                  <a:srgbClr val="FF0000"/>
                </a:solidFill>
              </a:rPr>
              <a:t>ПП 1323 от 10.08.2023</a:t>
            </a:r>
            <a:endParaRPr lang="ru-RU" dirty="0">
              <a:solidFill>
                <a:srgbClr val="FF0000"/>
              </a:solidFill>
            </a:endParaRPr>
          </a:p>
        </p:txBody>
      </p:sp>
    </p:spTree>
    <p:extLst>
      <p:ext uri="{BB962C8B-B14F-4D97-AF65-F5344CB8AC3E}">
        <p14:creationId xmlns:p14="http://schemas.microsoft.com/office/powerpoint/2010/main" val="2284233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93912" y="116632"/>
            <a:ext cx="9036496" cy="687608"/>
          </a:xfrm>
        </p:spPr>
        <p:txBody>
          <a:bodyPr>
            <a:normAutofit fontScale="90000"/>
          </a:bodyPr>
          <a:lstStyle/>
          <a:p>
            <a:r>
              <a:rPr lang="ru-RU" dirty="0"/>
              <a:t>2. Отчет о деятельности автономного учреждения должен включать:</a:t>
            </a:r>
            <a:br>
              <a:rPr lang="ru-RU" dirty="0"/>
            </a:br>
            <a:endParaRPr lang="ru-RU" dirty="0"/>
          </a:p>
        </p:txBody>
      </p:sp>
      <p:sp>
        <p:nvSpPr>
          <p:cNvPr id="5" name="Прямоугольник 4"/>
          <p:cNvSpPr/>
          <p:nvPr/>
        </p:nvSpPr>
        <p:spPr>
          <a:xfrm>
            <a:off x="0" y="460436"/>
            <a:ext cx="9144000" cy="6463308"/>
          </a:xfrm>
          <a:prstGeom prst="rect">
            <a:avLst/>
          </a:prstGeom>
        </p:spPr>
        <p:txBody>
          <a:bodyPr wrap="square">
            <a:spAutoFit/>
          </a:bodyPr>
          <a:lstStyle/>
          <a:p>
            <a:pPr marL="285750" indent="-285750">
              <a:buFont typeface="Wingdings" panose="05000000000000000000" pitchFamily="2" charset="2"/>
              <a:buChar char="ü"/>
            </a:pPr>
            <a:r>
              <a:rPr lang="ru-RU" dirty="0" smtClean="0"/>
              <a:t>отчет </a:t>
            </a:r>
            <a:r>
              <a:rPr lang="ru-RU" dirty="0"/>
              <a:t>о выполнении государственного (муниципального) задания на оказание государственных (муниципальных) услуг (выполнение работ</a:t>
            </a:r>
            <a:r>
              <a:rPr lang="ru-RU" dirty="0" smtClean="0"/>
              <a:t>);</a:t>
            </a:r>
            <a:endParaRPr lang="ru-RU" dirty="0"/>
          </a:p>
          <a:p>
            <a:pPr marL="285750" indent="-285750">
              <a:buFont typeface="Wingdings" panose="05000000000000000000" pitchFamily="2" charset="2"/>
              <a:buChar char="ü"/>
            </a:pPr>
            <a:r>
              <a:rPr lang="ru-RU" dirty="0"/>
              <a:t>сведения об оказываемых услугах, выполняемых работах сверх установленного государственного (муниципального) задания, а также выпускаемой продукции;</a:t>
            </a:r>
          </a:p>
          <a:p>
            <a:pPr marL="285750" indent="-285750">
              <a:buFont typeface="Wingdings" panose="05000000000000000000" pitchFamily="2" charset="2"/>
              <a:buChar char="ü"/>
            </a:pPr>
            <a:r>
              <a:rPr lang="ru-RU" dirty="0"/>
              <a:t>сведения о поступлениях и выплатах учреждения, в том числе информацию об объеме поступлений из бюджетов бюджетной системы </a:t>
            </a:r>
            <a:r>
              <a:rPr lang="ru-RU" dirty="0" smtClean="0"/>
              <a:t>РФ, </a:t>
            </a:r>
            <a:r>
              <a:rPr lang="ru-RU" dirty="0"/>
              <a:t>информацию об объеме поступлений от приносящей доход деятельности, информацию об объеме доходов от оказания услуг в рамках обязательного медицинского страхования, информацию об объеме поступлений доходов от собственности, информацию об объеме выплат по оплате труда, информацию об объеме выплат по приобретению товаров, работ, услуг, информацию об объеме выплат, связанных с уплатой налогов, сборов, прочих платежей в бюджет;</a:t>
            </a:r>
          </a:p>
          <a:p>
            <a:pPr marL="285750" indent="-285750">
              <a:buFont typeface="Wingdings" panose="05000000000000000000" pitchFamily="2" charset="2"/>
              <a:buChar char="ü"/>
            </a:pPr>
            <a:r>
              <a:rPr lang="ru-RU" dirty="0"/>
              <a:t>сведения о доходах учреждения в виде прибыли, приходящейся на доли в уставных (складочных) капиталах хозяйственных товариществ и обществ, или дивидендов по акциям, принадлежащим учреждению на праве оперативного управления;</a:t>
            </a:r>
          </a:p>
          <a:p>
            <a:pPr marL="285750" indent="-285750">
              <a:buFont typeface="Wingdings" panose="05000000000000000000" pitchFamily="2" charset="2"/>
              <a:buChar char="ü"/>
            </a:pPr>
            <a:r>
              <a:rPr lang="ru-RU" dirty="0"/>
              <a:t>сведения о кредиторской задолженности и обязательствах учреждения;</a:t>
            </a:r>
          </a:p>
          <a:p>
            <a:pPr marL="285750" indent="-285750">
              <a:buFont typeface="Wingdings" panose="05000000000000000000" pitchFamily="2" charset="2"/>
              <a:buChar char="ü"/>
            </a:pPr>
            <a:r>
              <a:rPr lang="ru-RU" dirty="0"/>
              <a:t>сведения о просроченной кредиторской задолженности;</a:t>
            </a:r>
          </a:p>
          <a:p>
            <a:pPr marL="285750" indent="-285750">
              <a:buFont typeface="Wingdings" panose="05000000000000000000" pitchFamily="2" charset="2"/>
              <a:buChar char="ü"/>
            </a:pPr>
            <a:r>
              <a:rPr lang="ru-RU" dirty="0"/>
              <a:t>сведения о задолженности по ущербу, недостачам, хищениям денежных средств и материальных ценностей, в том числе информацию о задолженности контрагентов по возмещению ущерба и общей сумме нанесенного ущерба, выявленных недостач, хищений;</a:t>
            </a:r>
          </a:p>
          <a:p>
            <a:pPr marL="285750" indent="-285750">
              <a:buFont typeface="Wingdings" panose="05000000000000000000" pitchFamily="2" charset="2"/>
              <a:buChar char="ü"/>
            </a:pPr>
            <a:r>
              <a:rPr lang="ru-RU" dirty="0"/>
              <a:t>сведения о численности и оплате труда работников;</a:t>
            </a:r>
          </a:p>
          <a:p>
            <a:pPr marL="285750" indent="-285750">
              <a:buFont typeface="Wingdings" panose="05000000000000000000" pitchFamily="2" charset="2"/>
              <a:buChar char="ü"/>
            </a:pPr>
            <a:r>
              <a:rPr lang="ru-RU" dirty="0"/>
              <a:t>сведения о счетах учреждения, открытых в кредитных организациях.</a:t>
            </a:r>
          </a:p>
        </p:txBody>
      </p:sp>
    </p:spTree>
    <p:extLst>
      <p:ext uri="{BB962C8B-B14F-4D97-AF65-F5344CB8AC3E}">
        <p14:creationId xmlns:p14="http://schemas.microsoft.com/office/powerpoint/2010/main" val="1937171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81" y="0"/>
            <a:ext cx="8407846" cy="1325563"/>
          </a:xfrm>
        </p:spPr>
        <p:txBody>
          <a:bodyPr>
            <a:normAutofit/>
          </a:bodyPr>
          <a:lstStyle/>
          <a:p>
            <a:r>
              <a:rPr lang="ru-RU" sz="2400" b="1" dirty="0">
                <a:solidFill>
                  <a:schemeClr val="accent6">
                    <a:lumMod val="75000"/>
                  </a:schemeClr>
                </a:solidFill>
              </a:rPr>
              <a:t>Орган - учредитель при определении Порядка устанавливает следующие положения для составления и утверждения Отчета подведомственными ему учреждениями</a:t>
            </a:r>
            <a:r>
              <a:rPr lang="ru-RU" sz="2400" b="1" dirty="0" smtClean="0">
                <a:solidFill>
                  <a:schemeClr val="accent6">
                    <a:lumMod val="75000"/>
                  </a:schemeClr>
                </a:solidFill>
              </a:rPr>
              <a:t>:</a:t>
            </a:r>
            <a:endParaRPr lang="ru-RU" sz="2400" b="1" dirty="0">
              <a:solidFill>
                <a:schemeClr val="accent6">
                  <a:lumMod val="75000"/>
                </a:schemeClr>
              </a:solidFill>
            </a:endParaRPr>
          </a:p>
        </p:txBody>
      </p:sp>
      <p:sp>
        <p:nvSpPr>
          <p:cNvPr id="3" name="Объект 2"/>
          <p:cNvSpPr>
            <a:spLocks noGrp="1"/>
          </p:cNvSpPr>
          <p:nvPr>
            <p:ph idx="1"/>
          </p:nvPr>
        </p:nvSpPr>
        <p:spPr>
          <a:xfrm>
            <a:off x="19581" y="1325563"/>
            <a:ext cx="9124419" cy="2967533"/>
          </a:xfrm>
        </p:spPr>
        <p:txBody>
          <a:bodyPr>
            <a:normAutofit/>
          </a:bodyPr>
          <a:lstStyle/>
          <a:p>
            <a:pPr marL="0" indent="0">
              <a:buNone/>
            </a:pPr>
            <a:r>
              <a:rPr lang="ru-RU" dirty="0" smtClean="0"/>
              <a:t>1</a:t>
            </a:r>
            <a:r>
              <a:rPr lang="ru-RU" dirty="0"/>
              <a:t>) порядок и сроки составления Отчета;</a:t>
            </a:r>
          </a:p>
          <a:p>
            <a:pPr marL="0" indent="0">
              <a:buNone/>
            </a:pPr>
            <a:r>
              <a:rPr lang="ru-RU" dirty="0"/>
              <a:t>2) порядок и сроки рассмотрения Отчета органом - учредителем;</a:t>
            </a:r>
          </a:p>
          <a:p>
            <a:pPr marL="0" indent="0">
              <a:buNone/>
            </a:pPr>
            <a:r>
              <a:rPr lang="ru-RU" dirty="0"/>
              <a:t>3) порядок и сроки внесения изменений в Отчет в случаях, предусмотренных органом - учредителем;</a:t>
            </a:r>
          </a:p>
          <a:p>
            <a:pPr marL="0" indent="0">
              <a:buNone/>
            </a:pPr>
            <a:r>
              <a:rPr lang="ru-RU" dirty="0"/>
              <a:t>4) требования о представлении промежуточных отчетов (при необходимости), </a:t>
            </a:r>
            <a:r>
              <a:rPr lang="ru-RU" dirty="0" smtClean="0"/>
              <a:t>с </a:t>
            </a:r>
            <a:r>
              <a:rPr lang="ru-RU" dirty="0"/>
              <a:t>указанием периодичности (за квартал, полугодие) и сроков представления</a:t>
            </a:r>
            <a:r>
              <a:rPr lang="ru-RU" dirty="0" smtClean="0"/>
              <a:t>; </a:t>
            </a:r>
            <a:endParaRPr lang="ru-RU" dirty="0"/>
          </a:p>
          <a:p>
            <a:pPr marL="0" indent="0">
              <a:buNone/>
            </a:pPr>
            <a:r>
              <a:rPr lang="ru-RU" dirty="0"/>
              <a:t>5) перечень дополнительных материалов к Отчету (при необходимости).</a:t>
            </a:r>
          </a:p>
          <a:p>
            <a:endParaRPr lang="ru-RU" dirty="0"/>
          </a:p>
        </p:txBody>
      </p:sp>
      <p:sp>
        <p:nvSpPr>
          <p:cNvPr id="4" name="Прямоугольник 3"/>
          <p:cNvSpPr/>
          <p:nvPr/>
        </p:nvSpPr>
        <p:spPr>
          <a:xfrm>
            <a:off x="27538" y="5599632"/>
            <a:ext cx="9108504" cy="1200329"/>
          </a:xfrm>
          <a:prstGeom prst="rect">
            <a:avLst/>
          </a:prstGeom>
          <a:solidFill>
            <a:schemeClr val="accent6">
              <a:lumMod val="20000"/>
              <a:lumOff val="80000"/>
            </a:schemeClr>
          </a:solidFill>
          <a:ln>
            <a:solidFill>
              <a:schemeClr val="accent6">
                <a:lumMod val="75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32. Орган - учредитель рассматривает Отчет и </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в случаях установления факта недостоверности</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предоставленной учреждением информации </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и (или) представления указанной информации не в полном объеме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направляет требование о доработке </a:t>
            </a:r>
            <a:r>
              <a:rPr kumimoji="0" lang="ru-RU"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с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указанием причин, послуживших основанием для необходимости его доработки. </a:t>
            </a:r>
          </a:p>
        </p:txBody>
      </p:sp>
      <p:sp>
        <p:nvSpPr>
          <p:cNvPr id="5" name="Овал 4"/>
          <p:cNvSpPr/>
          <p:nvPr/>
        </p:nvSpPr>
        <p:spPr>
          <a:xfrm>
            <a:off x="-118" y="1700808"/>
            <a:ext cx="375955" cy="36004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Прямая со стрелкой 8"/>
          <p:cNvCxnSpPr/>
          <p:nvPr/>
        </p:nvCxnSpPr>
        <p:spPr>
          <a:xfrm>
            <a:off x="323528" y="2051144"/>
            <a:ext cx="1152128" cy="2210458"/>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Прямоугольник 5"/>
          <p:cNvSpPr/>
          <p:nvPr/>
        </p:nvSpPr>
        <p:spPr>
          <a:xfrm>
            <a:off x="0" y="4261602"/>
            <a:ext cx="9136042" cy="1200329"/>
          </a:xfrm>
          <a:prstGeom prst="rect">
            <a:avLst/>
          </a:prstGeom>
          <a:solidFill>
            <a:schemeClr val="accent6">
              <a:lumMod val="20000"/>
              <a:lumOff val="80000"/>
            </a:schemeClr>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30. Отчеты учреждений, за исключением Отчетов, содержащих сведения, составляющие государственную или иную охраняемую законом тайну, утверждаются и представляются в сроки, установленные органом - учредителем, но </a:t>
            </a:r>
            <a:r>
              <a:rPr kumimoji="0" lang="ru-RU" sz="1800" b="1"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не позднее 1 марта года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следующего за отчетным, или первого рабочего дня, следующего за указанной датой.</a:t>
            </a:r>
          </a:p>
        </p:txBody>
      </p:sp>
    </p:spTree>
    <p:extLst>
      <p:ext uri="{BB962C8B-B14F-4D97-AF65-F5344CB8AC3E}">
        <p14:creationId xmlns:p14="http://schemas.microsoft.com/office/powerpoint/2010/main" val="39364628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44624"/>
            <a:ext cx="8928992" cy="576064"/>
          </a:xfrm>
        </p:spPr>
        <p:txBody>
          <a:bodyPr>
            <a:normAutofit/>
          </a:bodyPr>
          <a:lstStyle/>
          <a:p>
            <a:r>
              <a:rPr lang="ru-RU" sz="2400" dirty="0" smtClean="0">
                <a:solidFill>
                  <a:schemeClr val="accent6">
                    <a:lumMod val="50000"/>
                  </a:schemeClr>
                </a:solidFill>
                <a:latin typeface="Arial" panose="020B0604020202020204" pitchFamily="34" charset="0"/>
                <a:cs typeface="Arial" panose="020B0604020202020204" pitchFamily="34" charset="0"/>
              </a:rPr>
              <a:t>Новации новой редакции</a:t>
            </a:r>
            <a:r>
              <a:rPr lang="en-US" sz="2400" dirty="0" smtClean="0">
                <a:solidFill>
                  <a:schemeClr val="accent6">
                    <a:lumMod val="50000"/>
                  </a:schemeClr>
                </a:solidFill>
                <a:latin typeface="Arial" panose="020B0604020202020204" pitchFamily="34" charset="0"/>
                <a:cs typeface="Arial" panose="020B0604020202020204" pitchFamily="34" charset="0"/>
              </a:rPr>
              <a:t> </a:t>
            </a:r>
            <a:r>
              <a:rPr lang="ru-RU" sz="2400" dirty="0" smtClean="0">
                <a:solidFill>
                  <a:schemeClr val="accent6">
                    <a:lumMod val="50000"/>
                  </a:schemeClr>
                </a:solidFill>
                <a:latin typeface="Arial" panose="020B0604020202020204" pitchFamily="34" charset="0"/>
                <a:cs typeface="Arial" panose="020B0604020202020204" pitchFamily="34" charset="0"/>
              </a:rPr>
              <a:t>общих требований к отчету</a:t>
            </a:r>
            <a:endParaRPr lang="ru-RU" sz="2400" dirty="0">
              <a:solidFill>
                <a:schemeClr val="accent6">
                  <a:lumMod val="50000"/>
                </a:schemeClr>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207232" y="764704"/>
            <a:ext cx="8820472" cy="4857403"/>
          </a:xfrm>
        </p:spPr>
        <p:txBody>
          <a:bodyPr>
            <a:normAutofit/>
          </a:bodyPr>
          <a:lstStyle/>
          <a:p>
            <a:pPr marL="0" indent="0">
              <a:buNone/>
            </a:pPr>
            <a:r>
              <a:rPr lang="ru-RU" sz="2400" dirty="0"/>
              <a:t>Отчет должен составляться в разрезе следующих разделов:</a:t>
            </a:r>
          </a:p>
          <a:p>
            <a:pPr marL="0" indent="0">
              <a:buNone/>
            </a:pPr>
            <a:r>
              <a:rPr lang="ru-RU" dirty="0"/>
              <a:t>раздел 1 «Результаты деятельности</a:t>
            </a:r>
            <a:r>
              <a:rPr lang="ru-RU" dirty="0" smtClean="0"/>
              <a:t>»</a:t>
            </a:r>
            <a:endParaRPr lang="ru-RU" dirty="0"/>
          </a:p>
          <a:p>
            <a:pPr marL="0" indent="0">
              <a:buNone/>
            </a:pPr>
            <a:r>
              <a:rPr lang="ru-RU" dirty="0"/>
              <a:t>раздел 2 «Использование имущества, закрепленного за учреждением</a:t>
            </a:r>
            <a:r>
              <a:rPr lang="ru-RU" dirty="0" smtClean="0"/>
              <a:t>»</a:t>
            </a:r>
            <a:endParaRPr lang="ru-RU" dirty="0"/>
          </a:p>
          <a:p>
            <a:pPr marL="0" indent="0">
              <a:buNone/>
            </a:pPr>
            <a:r>
              <a:rPr lang="ru-RU" dirty="0"/>
              <a:t>раздел 3 «Эффективность деятельности</a:t>
            </a:r>
            <a:r>
              <a:rPr lang="ru-RU" dirty="0" smtClean="0"/>
              <a:t>»</a:t>
            </a:r>
            <a:endParaRPr lang="ru-RU" dirty="0"/>
          </a:p>
          <a:p>
            <a:pPr marL="0" indent="0">
              <a:buNone/>
            </a:pPr>
            <a:r>
              <a:rPr lang="ru-RU" i="1" dirty="0" smtClean="0"/>
              <a:t>     </a:t>
            </a:r>
            <a:endParaRPr lang="ru-RU" i="1" dirty="0"/>
          </a:p>
        </p:txBody>
      </p:sp>
      <p:sp>
        <p:nvSpPr>
          <p:cNvPr id="4" name="Номер слайда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B5D963-1B0A-489A-A2F2-770BD17190DE}" type="slidenum">
              <a:rPr kumimoji="0" lang="ru-RU"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ru-RU"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26206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88640"/>
            <a:ext cx="8640960" cy="440357"/>
          </a:xfrm>
        </p:spPr>
        <p:txBody>
          <a:bodyPr>
            <a:normAutofit fontScale="90000"/>
          </a:bodyPr>
          <a:lstStyle/>
          <a:p>
            <a:r>
              <a:rPr lang="ru-RU" b="1" dirty="0">
                <a:solidFill>
                  <a:schemeClr val="accent6">
                    <a:lumMod val="75000"/>
                  </a:schemeClr>
                </a:solidFill>
                <a:latin typeface="Arial" panose="020B0604020202020204" pitchFamily="34" charset="0"/>
                <a:cs typeface="Arial" panose="020B0604020202020204" pitchFamily="34" charset="0"/>
              </a:rPr>
              <a:t>раздел 1 «Результаты деятельности</a:t>
            </a:r>
            <a:r>
              <a:rPr lang="ru-RU" b="1" dirty="0" smtClean="0">
                <a:solidFill>
                  <a:schemeClr val="accent6">
                    <a:lumMod val="75000"/>
                  </a:schemeClr>
                </a:solidFill>
                <a:latin typeface="Arial" panose="020B0604020202020204" pitchFamily="34" charset="0"/>
                <a:cs typeface="Arial" panose="020B0604020202020204" pitchFamily="34" charset="0"/>
              </a:rPr>
              <a:t>»</a:t>
            </a:r>
            <a:endParaRPr lang="ru-RU" b="1" dirty="0">
              <a:solidFill>
                <a:schemeClr val="accent6">
                  <a:lumMod val="75000"/>
                </a:schemeClr>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35497" y="764704"/>
            <a:ext cx="9108504" cy="5904657"/>
          </a:xfrm>
        </p:spPr>
        <p:txBody>
          <a:bodyPr>
            <a:normAutofit/>
          </a:bodyPr>
          <a:lstStyle/>
          <a:p>
            <a:pPr>
              <a:buFont typeface="Wingdings" panose="05000000000000000000" pitchFamily="2" charset="2"/>
              <a:buChar char="ü"/>
            </a:pPr>
            <a:r>
              <a:rPr lang="ru-RU" sz="1800" dirty="0"/>
              <a:t>отчет о выполнении государственного (муниципального) задания на оказание государственных (муниципальных) услуг (выполнение работ);</a:t>
            </a:r>
          </a:p>
          <a:p>
            <a:pPr>
              <a:buFont typeface="Wingdings" panose="05000000000000000000" pitchFamily="2" charset="2"/>
              <a:buChar char="ü"/>
            </a:pPr>
            <a:r>
              <a:rPr lang="ru-RU" sz="1800" dirty="0"/>
              <a:t>сведения об оказываемых услугах, выполняемых работах сверх установленного государственного (муниципального) задания, а также выпускаемой продукции;</a:t>
            </a:r>
          </a:p>
          <a:p>
            <a:pPr>
              <a:buFont typeface="Wingdings" panose="05000000000000000000" pitchFamily="2" charset="2"/>
              <a:buChar char="ü"/>
            </a:pPr>
            <a:r>
              <a:rPr lang="ru-RU" sz="1800" b="1" dirty="0"/>
              <a:t>сведения о поступлениях и выплатах учреждения;</a:t>
            </a:r>
          </a:p>
          <a:p>
            <a:pPr>
              <a:buFont typeface="Wingdings" panose="05000000000000000000" pitchFamily="2" charset="2"/>
              <a:buChar char="ü"/>
            </a:pPr>
            <a:r>
              <a:rPr lang="ru-RU" sz="1800" dirty="0"/>
              <a:t>сведения о доходах учреждений в виде прибыли, приходящейся на доли в уставных (складочных) капиталах хозяйственных товариществ и обществ, или дивидендов по акциям, принадлежащим государственным (муниципальным) учреждениям;</a:t>
            </a:r>
          </a:p>
          <a:p>
            <a:pPr>
              <a:buFont typeface="Wingdings" panose="05000000000000000000" pitchFamily="2" charset="2"/>
              <a:buChar char="ü"/>
            </a:pPr>
            <a:r>
              <a:rPr lang="ru-RU" sz="1800" b="1" dirty="0"/>
              <a:t>сведения о кредиторской задолженности и обязательствах учреждения;</a:t>
            </a:r>
          </a:p>
          <a:p>
            <a:pPr>
              <a:buFont typeface="Wingdings" panose="05000000000000000000" pitchFamily="2" charset="2"/>
              <a:buChar char="ü"/>
            </a:pPr>
            <a:r>
              <a:rPr lang="ru-RU" sz="1800" dirty="0"/>
              <a:t>сведения о просроченной кредиторской задолженности;</a:t>
            </a:r>
          </a:p>
          <a:p>
            <a:pPr>
              <a:buFont typeface="Wingdings" panose="05000000000000000000" pitchFamily="2" charset="2"/>
              <a:buChar char="ü"/>
            </a:pPr>
            <a:r>
              <a:rPr lang="ru-RU" sz="1800" dirty="0"/>
              <a:t>сведения о задолженности по ущербу, недостачам, хищениям денежных средств и материальных ценностей;</a:t>
            </a:r>
          </a:p>
          <a:p>
            <a:pPr>
              <a:buFont typeface="Wingdings" panose="05000000000000000000" pitchFamily="2" charset="2"/>
              <a:buChar char="ü"/>
            </a:pPr>
            <a:r>
              <a:rPr lang="ru-RU" sz="1800" dirty="0"/>
              <a:t>сведения о численности сотрудников и оплате труда;</a:t>
            </a:r>
          </a:p>
          <a:p>
            <a:pPr>
              <a:buFont typeface="Wingdings" panose="05000000000000000000" pitchFamily="2" charset="2"/>
              <a:buChar char="ü"/>
            </a:pPr>
            <a:r>
              <a:rPr lang="ru-RU" sz="1800" dirty="0"/>
              <a:t>сведения о счетах учреждений, открытых в кредитных организациях.</a:t>
            </a:r>
          </a:p>
          <a:p>
            <a:pPr>
              <a:buFont typeface="Wingdings" panose="05000000000000000000" pitchFamily="2" charset="2"/>
              <a:buChar char="ü"/>
            </a:pPr>
            <a:r>
              <a:rPr lang="ru-RU" i="1" dirty="0" smtClean="0"/>
              <a:t>Иные сведения по решению органа- учредителя</a:t>
            </a:r>
            <a:endParaRPr lang="ru-RU" i="1" dirty="0"/>
          </a:p>
        </p:txBody>
      </p:sp>
      <p:sp>
        <p:nvSpPr>
          <p:cNvPr id="4" name="Номер слайда 3"/>
          <p:cNvSpPr>
            <a:spLocks noGrp="1"/>
          </p:cNvSpPr>
          <p:nvPr>
            <p:ph type="sldNum" sz="quarter" idx="12"/>
          </p:nvPr>
        </p:nvSpPr>
        <p:spPr/>
        <p:txBody>
          <a:bodyPr/>
          <a:lstStyle/>
          <a:p>
            <a:pPr>
              <a:defRPr/>
            </a:pPr>
            <a:fld id="{20B5D963-1B0A-489A-A2F2-770BD17190DE}" type="slidenum">
              <a:rPr lang="ru-RU">
                <a:solidFill>
                  <a:prstClr val="black">
                    <a:tint val="75000"/>
                  </a:prstClr>
                </a:solidFill>
                <a:latin typeface="Calibri" panose="020F0502020204030204"/>
              </a:rPr>
              <a:pPr>
                <a:defRPr/>
              </a:pPr>
              <a:t>8</a:t>
            </a:fld>
            <a:endParaRPr lang="ru-RU">
              <a:solidFill>
                <a:prstClr val="black">
                  <a:tint val="75000"/>
                </a:prstClr>
              </a:solidFill>
              <a:latin typeface="Calibri" panose="020F0502020204030204"/>
            </a:endParaRPr>
          </a:p>
        </p:txBody>
      </p:sp>
    </p:spTree>
    <p:extLst>
      <p:ext uri="{BB962C8B-B14F-4D97-AF65-F5344CB8AC3E}">
        <p14:creationId xmlns:p14="http://schemas.microsoft.com/office/powerpoint/2010/main" val="29399178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44624"/>
            <a:ext cx="9108504" cy="792088"/>
          </a:xfrm>
        </p:spPr>
        <p:txBody>
          <a:bodyPr>
            <a:noAutofit/>
          </a:bodyPr>
          <a:lstStyle/>
          <a:p>
            <a:r>
              <a:rPr lang="ru-RU" sz="2600" b="1" dirty="0">
                <a:solidFill>
                  <a:schemeClr val="accent6">
                    <a:lumMod val="75000"/>
                  </a:schemeClr>
                </a:solidFill>
                <a:latin typeface="Arial" panose="020B0604020202020204" pitchFamily="34" charset="0"/>
                <a:cs typeface="Arial" panose="020B0604020202020204" pitchFamily="34" charset="0"/>
              </a:rPr>
              <a:t>раздел 2 «Использование имущества, закрепленного за учреждением»</a:t>
            </a:r>
          </a:p>
        </p:txBody>
      </p:sp>
      <p:sp>
        <p:nvSpPr>
          <p:cNvPr id="3" name="Объект 2"/>
          <p:cNvSpPr>
            <a:spLocks noGrp="1"/>
          </p:cNvSpPr>
          <p:nvPr>
            <p:ph idx="1"/>
          </p:nvPr>
        </p:nvSpPr>
        <p:spPr>
          <a:xfrm>
            <a:off x="0" y="1268760"/>
            <a:ext cx="9144000" cy="4857403"/>
          </a:xfrm>
        </p:spPr>
        <p:txBody>
          <a:bodyPr>
            <a:normAutofit fontScale="92500"/>
          </a:bodyPr>
          <a:lstStyle/>
          <a:p>
            <a:pPr>
              <a:buFont typeface="Wingdings" panose="05000000000000000000" pitchFamily="2" charset="2"/>
              <a:buChar char="ü"/>
            </a:pPr>
            <a:r>
              <a:rPr lang="ru-RU" sz="2400" dirty="0"/>
              <a:t>сведения о недвижимом имуществе, за исключением земельных </a:t>
            </a:r>
            <a:r>
              <a:rPr lang="ru-RU" sz="2400" dirty="0" smtClean="0"/>
              <a:t>участков, </a:t>
            </a:r>
            <a:r>
              <a:rPr lang="ru-RU" sz="2400" dirty="0"/>
              <a:t>предоставленном на праве оперативного управления;</a:t>
            </a:r>
          </a:p>
          <a:p>
            <a:pPr>
              <a:buFont typeface="Wingdings" panose="05000000000000000000" pitchFamily="2" charset="2"/>
              <a:buChar char="ü"/>
            </a:pPr>
            <a:r>
              <a:rPr lang="ru-RU" sz="2400" dirty="0"/>
              <a:t>сведения о земельных участках, предоставленных на праве постоянного (бессрочного) </a:t>
            </a:r>
            <a:r>
              <a:rPr lang="ru-RU" sz="2400" dirty="0" smtClean="0"/>
              <a:t>пользования;</a:t>
            </a:r>
            <a:endParaRPr lang="ru-RU" sz="2400" dirty="0"/>
          </a:p>
          <a:p>
            <a:pPr>
              <a:buFont typeface="Wingdings" panose="05000000000000000000" pitchFamily="2" charset="2"/>
              <a:buChar char="ü"/>
            </a:pPr>
            <a:r>
              <a:rPr lang="ru-RU" sz="2400" dirty="0"/>
              <a:t>сведения о недвижимом имуществе, используемом на праве аренды;</a:t>
            </a:r>
          </a:p>
          <a:p>
            <a:pPr>
              <a:buFont typeface="Wingdings" panose="05000000000000000000" pitchFamily="2" charset="2"/>
              <a:buChar char="ü"/>
            </a:pPr>
            <a:r>
              <a:rPr lang="ru-RU" sz="2400" dirty="0"/>
              <a:t>сведения о недвижимом имуществе, используемом на праве безвозмездного пользования</a:t>
            </a:r>
            <a:r>
              <a:rPr lang="ru-RU" sz="2400" dirty="0" smtClean="0"/>
              <a:t>;</a:t>
            </a:r>
          </a:p>
          <a:p>
            <a:pPr>
              <a:buFont typeface="Wingdings" panose="05000000000000000000" pitchFamily="2" charset="2"/>
              <a:buChar char="ü"/>
            </a:pPr>
            <a:r>
              <a:rPr lang="ru-RU" sz="2400" b="1" u="sng" dirty="0"/>
              <a:t>сведения об имуществе, за исключением земельных участков, переданном в </a:t>
            </a:r>
            <a:r>
              <a:rPr lang="ru-RU" sz="2400" b="1" u="sng" dirty="0" smtClean="0"/>
              <a:t>аренду</a:t>
            </a:r>
            <a:endParaRPr lang="ru-RU" sz="2400" b="1" u="sng" dirty="0"/>
          </a:p>
          <a:p>
            <a:pPr>
              <a:buFont typeface="Wingdings" panose="05000000000000000000" pitchFamily="2" charset="2"/>
              <a:buChar char="ü"/>
            </a:pPr>
            <a:r>
              <a:rPr lang="ru-RU" sz="2400" dirty="0"/>
              <a:t>сведения об особо ценном движимом имуществе (за исключением транспортных средств);</a:t>
            </a:r>
          </a:p>
          <a:p>
            <a:pPr>
              <a:buFont typeface="Wingdings" panose="05000000000000000000" pitchFamily="2" charset="2"/>
              <a:buChar char="ü"/>
            </a:pPr>
            <a:r>
              <a:rPr lang="ru-RU" sz="2400" dirty="0"/>
              <a:t>сведения о транспортных </a:t>
            </a:r>
            <a:r>
              <a:rPr lang="ru-RU" sz="2400" dirty="0" smtClean="0"/>
              <a:t>средствах;</a:t>
            </a:r>
            <a:endParaRPr lang="ru-RU" sz="2400" dirty="0"/>
          </a:p>
          <a:p>
            <a:pPr>
              <a:buFont typeface="Wingdings" panose="05000000000000000000" pitchFamily="2" charset="2"/>
              <a:buChar char="ü"/>
            </a:pPr>
            <a:r>
              <a:rPr lang="ru-RU" i="1" dirty="0" smtClean="0"/>
              <a:t>Иные сведения по решению органа- учредителя</a:t>
            </a:r>
            <a:endParaRPr lang="ru-RU" i="1" dirty="0"/>
          </a:p>
        </p:txBody>
      </p:sp>
      <p:sp>
        <p:nvSpPr>
          <p:cNvPr id="4" name="Номер слайда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B5D963-1B0A-489A-A2F2-770BD17190DE}" type="slidenum">
              <a:rPr kumimoji="0" lang="ru-RU"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ru-RU"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3989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44624"/>
            <a:ext cx="9108504" cy="792088"/>
          </a:xfrm>
        </p:spPr>
        <p:txBody>
          <a:bodyPr>
            <a:normAutofit/>
          </a:bodyPr>
          <a:lstStyle/>
          <a:p>
            <a:r>
              <a:rPr lang="ru-RU" b="1" dirty="0">
                <a:solidFill>
                  <a:schemeClr val="accent6">
                    <a:lumMod val="75000"/>
                  </a:schemeClr>
                </a:solidFill>
                <a:latin typeface="Arial" panose="020B0604020202020204" pitchFamily="34" charset="0"/>
                <a:cs typeface="Arial" panose="020B0604020202020204" pitchFamily="34" charset="0"/>
              </a:rPr>
              <a:t>раздел </a:t>
            </a:r>
            <a:r>
              <a:rPr lang="ru-RU" b="1" dirty="0" smtClean="0">
                <a:solidFill>
                  <a:schemeClr val="accent6">
                    <a:lumMod val="75000"/>
                  </a:schemeClr>
                </a:solidFill>
                <a:latin typeface="Arial" panose="020B0604020202020204" pitchFamily="34" charset="0"/>
                <a:cs typeface="Arial" panose="020B0604020202020204" pitchFamily="34" charset="0"/>
              </a:rPr>
              <a:t>3 «</a:t>
            </a:r>
            <a:r>
              <a:rPr lang="ru-RU" b="1" dirty="0">
                <a:solidFill>
                  <a:schemeClr val="accent6">
                    <a:lumMod val="75000"/>
                  </a:schemeClr>
                </a:solidFill>
                <a:latin typeface="Arial" panose="020B0604020202020204" pitchFamily="34" charset="0"/>
                <a:cs typeface="Arial" panose="020B0604020202020204" pitchFamily="34" charset="0"/>
              </a:rPr>
              <a:t>Эффективность деятельности</a:t>
            </a:r>
            <a:r>
              <a:rPr lang="ru-RU" b="1" dirty="0" smtClean="0">
                <a:solidFill>
                  <a:schemeClr val="accent6">
                    <a:lumMod val="75000"/>
                  </a:schemeClr>
                </a:solidFill>
                <a:latin typeface="Arial" panose="020B0604020202020204" pitchFamily="34" charset="0"/>
                <a:cs typeface="Arial" panose="020B0604020202020204" pitchFamily="34" charset="0"/>
              </a:rPr>
              <a:t>»</a:t>
            </a:r>
            <a:endParaRPr lang="ru-RU" b="1" dirty="0">
              <a:solidFill>
                <a:schemeClr val="accent6">
                  <a:lumMod val="75000"/>
                </a:schemeClr>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0" y="1268760"/>
            <a:ext cx="9144000" cy="4857403"/>
          </a:xfrm>
        </p:spPr>
        <p:txBody>
          <a:bodyPr>
            <a:normAutofit/>
          </a:bodyPr>
          <a:lstStyle/>
          <a:p>
            <a:pPr>
              <a:buFont typeface="Wingdings" panose="05000000000000000000" pitchFamily="2" charset="2"/>
              <a:buChar char="ü"/>
            </a:pPr>
            <a:r>
              <a:rPr lang="ru-RU" dirty="0"/>
              <a:t>сведения о видах деятельности, в отношении которых установлен показатель </a:t>
            </a:r>
            <a:r>
              <a:rPr lang="ru-RU" dirty="0" smtClean="0"/>
              <a:t>эффективности</a:t>
            </a:r>
            <a:endParaRPr lang="ru-RU" dirty="0"/>
          </a:p>
          <a:p>
            <a:pPr>
              <a:buFont typeface="Wingdings" panose="05000000000000000000" pitchFamily="2" charset="2"/>
              <a:buChar char="ü"/>
            </a:pPr>
            <a:r>
              <a:rPr lang="ru-RU" dirty="0"/>
              <a:t>сведения о достижении показателей </a:t>
            </a:r>
            <a:r>
              <a:rPr lang="ru-RU" dirty="0" smtClean="0"/>
              <a:t>эффективности</a:t>
            </a:r>
            <a:endParaRPr lang="ru-RU" dirty="0"/>
          </a:p>
          <a:p>
            <a:pPr>
              <a:buFont typeface="Wingdings" panose="05000000000000000000" pitchFamily="2" charset="2"/>
              <a:buChar char="ü"/>
            </a:pPr>
            <a:r>
              <a:rPr lang="ru-RU" i="1" dirty="0" smtClean="0"/>
              <a:t>Иные сведения по решению органа- учредителя</a:t>
            </a:r>
            <a:endParaRPr lang="ru-RU" i="1" dirty="0"/>
          </a:p>
        </p:txBody>
      </p:sp>
      <p:sp>
        <p:nvSpPr>
          <p:cNvPr id="4" name="Номер слайда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B5D963-1B0A-489A-A2F2-770BD17190DE}" type="slidenum">
              <a:rPr kumimoji="0" lang="ru-RU"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ru-RU"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30355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66" y="0"/>
            <a:ext cx="8928992" cy="1325563"/>
          </a:xfrm>
        </p:spPr>
        <p:txBody>
          <a:bodyPr>
            <a:normAutofit fontScale="90000"/>
          </a:bodyPr>
          <a:lstStyle/>
          <a:p>
            <a:r>
              <a:rPr lang="ru-RU" sz="2400" b="1" dirty="0">
                <a:solidFill>
                  <a:schemeClr val="accent6">
                    <a:lumMod val="75000"/>
                  </a:schemeClr>
                </a:solidFill>
                <a:latin typeface="Arial" panose="020B0604020202020204" pitchFamily="34" charset="0"/>
                <a:cs typeface="Arial" panose="020B0604020202020204" pitchFamily="34" charset="0"/>
              </a:rPr>
              <a:t>В сведениях об оказываемых услугах, выполняемых работах </a:t>
            </a:r>
            <a:r>
              <a:rPr lang="ru-RU" sz="2400" b="1" u="sng" dirty="0">
                <a:solidFill>
                  <a:schemeClr val="accent6">
                    <a:lumMod val="75000"/>
                  </a:schemeClr>
                </a:solidFill>
                <a:latin typeface="Arial" panose="020B0604020202020204" pitchFamily="34" charset="0"/>
                <a:cs typeface="Arial" panose="020B0604020202020204" pitchFamily="34" charset="0"/>
              </a:rPr>
              <a:t>сверх установленного государственного (муниципального) задания</a:t>
            </a:r>
            <a:r>
              <a:rPr lang="ru-RU" sz="2400" b="1" dirty="0">
                <a:solidFill>
                  <a:schemeClr val="accent6">
                    <a:lumMod val="75000"/>
                  </a:schemeClr>
                </a:solidFill>
                <a:latin typeface="Arial" panose="020B0604020202020204" pitchFamily="34" charset="0"/>
                <a:cs typeface="Arial" panose="020B0604020202020204" pitchFamily="34" charset="0"/>
              </a:rPr>
              <a:t>, а также выпускаемой продукции </a:t>
            </a:r>
          </a:p>
        </p:txBody>
      </p:sp>
      <p:sp>
        <p:nvSpPr>
          <p:cNvPr id="3" name="Объект 2"/>
          <p:cNvSpPr>
            <a:spLocks noGrp="1"/>
          </p:cNvSpPr>
          <p:nvPr>
            <p:ph idx="1"/>
          </p:nvPr>
        </p:nvSpPr>
        <p:spPr>
          <a:xfrm>
            <a:off x="0" y="1484784"/>
            <a:ext cx="9144000" cy="4692179"/>
          </a:xfrm>
        </p:spPr>
        <p:txBody>
          <a:bodyPr>
            <a:normAutofit/>
          </a:bodyPr>
          <a:lstStyle/>
          <a:p>
            <a:r>
              <a:rPr lang="ru-RU" dirty="0" smtClean="0">
                <a:latin typeface="Arial" panose="020B0604020202020204" pitchFamily="34" charset="0"/>
                <a:cs typeface="Arial" panose="020B0604020202020204" pitchFamily="34" charset="0"/>
              </a:rPr>
              <a:t>информация </a:t>
            </a:r>
            <a:r>
              <a:rPr lang="ru-RU" dirty="0">
                <a:latin typeface="Arial" panose="020B0604020202020204" pitchFamily="34" charset="0"/>
                <a:cs typeface="Arial" panose="020B0604020202020204" pitchFamily="34" charset="0"/>
              </a:rPr>
              <a:t>о государственных (муниципальных) услугах (работах), оказываемых (выполняемых) за плату, включая сведения об иных видах деятельности, не относящихся к основным, с указанием информации </a:t>
            </a:r>
          </a:p>
          <a:p>
            <a:r>
              <a:rPr lang="ru-RU" dirty="0">
                <a:latin typeface="Arial" panose="020B0604020202020204" pitchFamily="34" charset="0"/>
                <a:cs typeface="Arial" panose="020B0604020202020204" pitchFamily="34" charset="0"/>
              </a:rPr>
              <a:t>о показателях объема оказанных государственных (муниципальных) услуг (выполненных работ, произведенной продукции</a:t>
            </a:r>
            <a:r>
              <a:rPr lang="ru-RU" dirty="0" smtClean="0">
                <a:latin typeface="Arial" panose="020B0604020202020204" pitchFamily="34" charset="0"/>
                <a:cs typeface="Arial" panose="020B0604020202020204" pitchFamily="34" charset="0"/>
              </a:rPr>
              <a:t>)</a:t>
            </a:r>
            <a:endParaRPr lang="en-US" dirty="0" smtClean="0">
              <a:latin typeface="Arial" panose="020B0604020202020204" pitchFamily="34" charset="0"/>
              <a:cs typeface="Arial" panose="020B0604020202020204" pitchFamily="34" charset="0"/>
            </a:endParaRPr>
          </a:p>
          <a:p>
            <a:r>
              <a:rPr lang="ru-RU" dirty="0" smtClean="0">
                <a:latin typeface="Arial" panose="020B0604020202020204" pitchFamily="34" charset="0"/>
                <a:cs typeface="Arial" panose="020B0604020202020204" pitchFamily="34" charset="0"/>
              </a:rPr>
              <a:t>доходах</a:t>
            </a:r>
            <a:r>
              <a:rPr lang="ru-RU" dirty="0">
                <a:latin typeface="Arial" panose="020B0604020202020204" pitchFamily="34" charset="0"/>
                <a:cs typeface="Arial" panose="020B0604020202020204" pitchFamily="34" charset="0"/>
              </a:rPr>
              <a:t>, полученных учреждением от оказания платных государственных (муниципальных) услуг (выполнения работ</a:t>
            </a:r>
            <a:r>
              <a:rPr lang="ru-RU" dirty="0" smtClean="0">
                <a:latin typeface="Arial" panose="020B0604020202020204" pitchFamily="34" charset="0"/>
                <a:cs typeface="Arial" panose="020B0604020202020204" pitchFamily="34" charset="0"/>
              </a:rPr>
              <a:t>)</a:t>
            </a:r>
            <a:endParaRPr lang="en-US" dirty="0" smtClean="0">
              <a:latin typeface="Arial" panose="020B0604020202020204" pitchFamily="34" charset="0"/>
              <a:cs typeface="Arial" panose="020B0604020202020204" pitchFamily="34" charset="0"/>
            </a:endParaRPr>
          </a:p>
          <a:p>
            <a:r>
              <a:rPr lang="ru-RU" dirty="0" smtClean="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ценах (тарифах) на платные государственные (муниципальные) услуги (работы), оказываемых (выполняемых) потребителям за </a:t>
            </a:r>
            <a:r>
              <a:rPr lang="ru-RU" dirty="0" smtClean="0">
                <a:latin typeface="Arial" panose="020B0604020202020204" pitchFamily="34" charset="0"/>
                <a:cs typeface="Arial" panose="020B0604020202020204" pitchFamily="34" charset="0"/>
              </a:rPr>
              <a:t>плату</a:t>
            </a:r>
            <a:endParaRPr lang="en-US" dirty="0" smtClean="0">
              <a:latin typeface="Arial" panose="020B0604020202020204" pitchFamily="34" charset="0"/>
              <a:cs typeface="Arial" panose="020B0604020202020204" pitchFamily="34" charset="0"/>
            </a:endParaRPr>
          </a:p>
          <a:p>
            <a:r>
              <a:rPr lang="ru-RU" dirty="0" smtClean="0">
                <a:latin typeface="Arial" panose="020B0604020202020204" pitchFamily="34" charset="0"/>
                <a:cs typeface="Arial" panose="020B0604020202020204" pitchFamily="34" charset="0"/>
              </a:rPr>
              <a:t>справочная </a:t>
            </a:r>
            <a:r>
              <a:rPr lang="ru-RU" dirty="0">
                <a:latin typeface="Arial" panose="020B0604020202020204" pitchFamily="34" charset="0"/>
                <a:cs typeface="Arial" panose="020B0604020202020204" pitchFamily="34" charset="0"/>
              </a:rPr>
              <a:t>информация о реквизитах акта, которым установлены указанные цены (тарифы</a:t>
            </a:r>
            <a:r>
              <a:rPr lang="ru-RU" dirty="0" smtClean="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1899149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066450068"/>
              </p:ext>
            </p:extLst>
          </p:nvPr>
        </p:nvGraphicFramePr>
        <p:xfrm>
          <a:off x="107503" y="836712"/>
          <a:ext cx="8973435" cy="5404617"/>
        </p:xfrm>
        <a:graphic>
          <a:graphicData uri="http://schemas.openxmlformats.org/drawingml/2006/table">
            <a:tbl>
              <a:tblPr/>
              <a:tblGrid>
                <a:gridCol w="858663">
                  <a:extLst>
                    <a:ext uri="{9D8B030D-6E8A-4147-A177-3AD203B41FA5}">
                      <a16:colId xmlns:a16="http://schemas.microsoft.com/office/drawing/2014/main" xmlns="" val="1916296351"/>
                    </a:ext>
                  </a:extLst>
                </a:gridCol>
                <a:gridCol w="812854">
                  <a:extLst>
                    <a:ext uri="{9D8B030D-6E8A-4147-A177-3AD203B41FA5}">
                      <a16:colId xmlns:a16="http://schemas.microsoft.com/office/drawing/2014/main" xmlns="" val="1602574945"/>
                    </a:ext>
                  </a:extLst>
                </a:gridCol>
                <a:gridCol w="401834">
                  <a:extLst>
                    <a:ext uri="{9D8B030D-6E8A-4147-A177-3AD203B41FA5}">
                      <a16:colId xmlns:a16="http://schemas.microsoft.com/office/drawing/2014/main" xmlns="" val="3743134775"/>
                    </a:ext>
                  </a:extLst>
                </a:gridCol>
                <a:gridCol w="631456">
                  <a:extLst>
                    <a:ext uri="{9D8B030D-6E8A-4147-A177-3AD203B41FA5}">
                      <a16:colId xmlns:a16="http://schemas.microsoft.com/office/drawing/2014/main" xmlns="" val="3417413511"/>
                    </a:ext>
                  </a:extLst>
                </a:gridCol>
                <a:gridCol w="769227">
                  <a:extLst>
                    <a:ext uri="{9D8B030D-6E8A-4147-A177-3AD203B41FA5}">
                      <a16:colId xmlns:a16="http://schemas.microsoft.com/office/drawing/2014/main" xmlns="" val="3439971076"/>
                    </a:ext>
                  </a:extLst>
                </a:gridCol>
                <a:gridCol w="528126">
                  <a:extLst>
                    <a:ext uri="{9D8B030D-6E8A-4147-A177-3AD203B41FA5}">
                      <a16:colId xmlns:a16="http://schemas.microsoft.com/office/drawing/2014/main" xmlns="" val="735804585"/>
                    </a:ext>
                  </a:extLst>
                </a:gridCol>
                <a:gridCol w="1079215">
                  <a:extLst>
                    <a:ext uri="{9D8B030D-6E8A-4147-A177-3AD203B41FA5}">
                      <a16:colId xmlns:a16="http://schemas.microsoft.com/office/drawing/2014/main" xmlns="" val="4106498674"/>
                    </a:ext>
                  </a:extLst>
                </a:gridCol>
                <a:gridCol w="619975">
                  <a:extLst>
                    <a:ext uri="{9D8B030D-6E8A-4147-A177-3AD203B41FA5}">
                      <a16:colId xmlns:a16="http://schemas.microsoft.com/office/drawing/2014/main" xmlns="" val="1037651340"/>
                    </a:ext>
                  </a:extLst>
                </a:gridCol>
                <a:gridCol w="654417">
                  <a:extLst>
                    <a:ext uri="{9D8B030D-6E8A-4147-A177-3AD203B41FA5}">
                      <a16:colId xmlns:a16="http://schemas.microsoft.com/office/drawing/2014/main" xmlns="" val="4171012882"/>
                    </a:ext>
                  </a:extLst>
                </a:gridCol>
                <a:gridCol w="1079215">
                  <a:extLst>
                    <a:ext uri="{9D8B030D-6E8A-4147-A177-3AD203B41FA5}">
                      <a16:colId xmlns:a16="http://schemas.microsoft.com/office/drawing/2014/main" xmlns="" val="1932027720"/>
                    </a:ext>
                  </a:extLst>
                </a:gridCol>
                <a:gridCol w="734783">
                  <a:extLst>
                    <a:ext uri="{9D8B030D-6E8A-4147-A177-3AD203B41FA5}">
                      <a16:colId xmlns:a16="http://schemas.microsoft.com/office/drawing/2014/main" xmlns="" val="3212063971"/>
                    </a:ext>
                  </a:extLst>
                </a:gridCol>
                <a:gridCol w="803670">
                  <a:extLst>
                    <a:ext uri="{9D8B030D-6E8A-4147-A177-3AD203B41FA5}">
                      <a16:colId xmlns:a16="http://schemas.microsoft.com/office/drawing/2014/main" xmlns="" val="1425118040"/>
                    </a:ext>
                  </a:extLst>
                </a:gridCol>
              </a:tblGrid>
              <a:tr h="338374">
                <a:tc gridSpan="12">
                  <a:txBody>
                    <a:bodyPr/>
                    <a:lstStyle/>
                    <a:p>
                      <a:pPr algn="ctr" fontAlgn="b"/>
                      <a:r>
                        <a:rPr lang="ru-RU" sz="1100" b="1" i="0" u="none" strike="noStrike" dirty="0">
                          <a:solidFill>
                            <a:srgbClr val="000000"/>
                          </a:solidFill>
                          <a:effectLst/>
                          <a:latin typeface="Arial" panose="020B0604020202020204" pitchFamily="34" charset="0"/>
                          <a:cs typeface="Arial" panose="020B0604020202020204" pitchFamily="34" charset="0"/>
                        </a:rPr>
                        <a:t>Сведения </a:t>
                      </a:r>
                      <a:br>
                        <a:rPr lang="ru-RU" sz="1100" b="1" i="0" u="none" strike="noStrike" dirty="0">
                          <a:solidFill>
                            <a:srgbClr val="000000"/>
                          </a:solidFill>
                          <a:effectLst/>
                          <a:latin typeface="Arial" panose="020B0604020202020204" pitchFamily="34" charset="0"/>
                          <a:cs typeface="Arial" panose="020B0604020202020204" pitchFamily="34" charset="0"/>
                        </a:rPr>
                      </a:br>
                      <a:r>
                        <a:rPr lang="ru-RU" sz="1100" b="1" i="0" u="none" strike="noStrike" dirty="0">
                          <a:solidFill>
                            <a:srgbClr val="000000"/>
                          </a:solidFill>
                          <a:effectLst/>
                          <a:latin typeface="Arial" panose="020B0604020202020204" pitchFamily="34" charset="0"/>
                          <a:cs typeface="Arial" panose="020B0604020202020204" pitchFamily="34" charset="0"/>
                        </a:rPr>
                        <a:t>об оказываемых услугах, выполняемых работах, выпускаемой продукции сверх установленного государственного задания</a:t>
                      </a:r>
                    </a:p>
                  </a:txBody>
                  <a:tcPr marL="5715" marR="5715" marT="5715"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4140104667"/>
                  </a:ext>
                </a:extLst>
              </a:tr>
              <a:tr h="198382">
                <a:tc>
                  <a:txBody>
                    <a:bodyPr/>
                    <a:lstStyle/>
                    <a:p>
                      <a:pPr algn="ctr" fontAlgn="b"/>
                      <a:endParaRPr lang="ru-RU" sz="1100" b="1"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1"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1"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1"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1"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1"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1"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1"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1"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1"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1"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1"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675413362"/>
                  </a:ext>
                </a:extLst>
              </a:tr>
              <a:tr h="198382">
                <a:tc>
                  <a:txBody>
                    <a:bodyPr/>
                    <a:lstStyle/>
                    <a:p>
                      <a:pPr algn="l" fontAlgn="b"/>
                      <a:endParaRPr lang="ru-RU" sz="11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Коды</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965211119"/>
                  </a:ext>
                </a:extLst>
              </a:tr>
              <a:tr h="190447">
                <a:tc>
                  <a:txBody>
                    <a:bodyPr/>
                    <a:lstStyle/>
                    <a:p>
                      <a:pPr algn="l" fontAlgn="b"/>
                      <a:endParaRPr lang="ru-RU" sz="11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gridSpan="4">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на 1 __________ 20 __ г.</a:t>
                      </a:r>
                    </a:p>
                  </a:txBody>
                  <a:tcPr marL="5715" marR="5715" marT="5715"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gridSpan="2">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Дата</a:t>
                      </a:r>
                    </a:p>
                  </a:txBody>
                  <a:tcPr marL="5715" marR="68580" marT="5715"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ctr" fontAlgn="ctr"/>
                      <a:r>
                        <a:rPr lang="ru-RU" sz="1100" b="0" i="0" u="none" strike="noStrike">
                          <a:solidFill>
                            <a:srgbClr val="FF0000"/>
                          </a:solidFill>
                          <a:effectLst/>
                          <a:latin typeface="Arial" panose="020B0604020202020204" pitchFamily="34" charset="0"/>
                          <a:cs typeface="Arial" panose="020B0604020202020204" pitchFamily="34" charset="0"/>
                        </a:rPr>
                        <a:t> </a:t>
                      </a:r>
                    </a:p>
                  </a:txBody>
                  <a:tcPr marL="5715" marR="5715" marT="571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574857487"/>
                  </a:ext>
                </a:extLst>
              </a:tr>
              <a:tr h="218221">
                <a:tc>
                  <a:txBody>
                    <a:bodyPr/>
                    <a:lstStyle/>
                    <a:p>
                      <a:pPr algn="l" fontAlgn="b"/>
                      <a:endParaRPr lang="ru-RU" sz="11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gridSpan="2">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ИНН</a:t>
                      </a:r>
                    </a:p>
                  </a:txBody>
                  <a:tcPr marL="5715" marR="68580" marT="5715"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666705337"/>
                  </a:ext>
                </a:extLst>
              </a:tr>
              <a:tr h="504726">
                <a:tc gridSpan="9">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Учреждение </a:t>
                      </a:r>
                      <a:r>
                        <a:rPr lang="ru-RU" sz="1100" b="0" i="0" u="none" strike="noStrike" dirty="0" smtClean="0">
                          <a:solidFill>
                            <a:srgbClr val="000000"/>
                          </a:solidFill>
                          <a:effectLst/>
                          <a:latin typeface="Arial" panose="020B0604020202020204" pitchFamily="34" charset="0"/>
                          <a:cs typeface="Arial" panose="020B0604020202020204" pitchFamily="34" charset="0"/>
                        </a:rPr>
                        <a:t>______________________________________________________________________</a:t>
                      </a:r>
                      <a:endParaRPr lang="ru-RU" sz="11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КПП</a:t>
                      </a:r>
                    </a:p>
                  </a:txBody>
                  <a:tcPr marL="5715" marR="68580" marT="5715"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857552851"/>
                  </a:ext>
                </a:extLst>
              </a:tr>
              <a:tr h="504726">
                <a:tc gridSpan="9">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Орган, осуществляющий функции </a:t>
                      </a:r>
                      <a:br>
                        <a:rPr lang="ru-RU" sz="1100" b="0" i="0" u="none" strike="noStrike" dirty="0">
                          <a:solidFill>
                            <a:srgbClr val="000000"/>
                          </a:solidFill>
                          <a:effectLst/>
                          <a:latin typeface="Arial" panose="020B0604020202020204" pitchFamily="34" charset="0"/>
                          <a:cs typeface="Arial" panose="020B0604020202020204" pitchFamily="34" charset="0"/>
                        </a:rPr>
                      </a:br>
                      <a:r>
                        <a:rPr lang="ru-RU" sz="1100" b="0" i="0" u="none" strike="noStrike" dirty="0">
                          <a:solidFill>
                            <a:srgbClr val="000000"/>
                          </a:solidFill>
                          <a:effectLst/>
                          <a:latin typeface="Arial" panose="020B0604020202020204" pitchFamily="34" charset="0"/>
                          <a:cs typeface="Arial" panose="020B0604020202020204" pitchFamily="34" charset="0"/>
                        </a:rPr>
                        <a:t>и полномочия учредителя </a:t>
                      </a:r>
                      <a:r>
                        <a:rPr lang="ru-RU" sz="1100" b="0" i="0" u="none" strike="noStrike" dirty="0" smtClean="0">
                          <a:solidFill>
                            <a:srgbClr val="000000"/>
                          </a:solidFill>
                          <a:effectLst/>
                          <a:latin typeface="Arial" panose="020B0604020202020204" pitchFamily="34" charset="0"/>
                          <a:cs typeface="Arial" panose="020B0604020202020204" pitchFamily="34" charset="0"/>
                        </a:rPr>
                        <a:t>___________________________________________________________</a:t>
                      </a:r>
                      <a:endParaRPr lang="ru-RU" sz="11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глава по БК</a:t>
                      </a:r>
                    </a:p>
                  </a:txBody>
                  <a:tcPr marL="5715" marR="68580" marT="5715"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152398860"/>
                  </a:ext>
                </a:extLst>
              </a:tr>
              <a:tr h="338374">
                <a:tc gridSpan="9">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Публично-правовое образование </a:t>
                      </a:r>
                      <a:r>
                        <a:rPr lang="ru-RU" sz="1100" b="0" i="0" u="none" strike="noStrike" dirty="0" smtClean="0">
                          <a:solidFill>
                            <a:srgbClr val="000000"/>
                          </a:solidFill>
                          <a:effectLst/>
                          <a:latin typeface="Arial" panose="020B0604020202020204" pitchFamily="34" charset="0"/>
                          <a:cs typeface="Arial" panose="020B0604020202020204" pitchFamily="34" charset="0"/>
                        </a:rPr>
                        <a:t>_____________________________________________________</a:t>
                      </a:r>
                      <a:endParaRPr lang="ru-RU" sz="11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по ОКТМО</a:t>
                      </a:r>
                    </a:p>
                  </a:txBody>
                  <a:tcPr marL="5715" marR="68580" marT="5715"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286734790"/>
                  </a:ext>
                </a:extLst>
              </a:tr>
              <a:tr h="198382">
                <a:tc gridSpan="9">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Периодичность: годовая</a:t>
                      </a:r>
                    </a:p>
                  </a:txBody>
                  <a:tcPr marL="5715" marR="5715" marT="5715"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031688875"/>
                  </a:ext>
                </a:extLst>
              </a:tr>
              <a:tr h="172023">
                <a:tc>
                  <a:txBody>
                    <a:bodyPr/>
                    <a:lstStyle/>
                    <a:p>
                      <a:pPr algn="ctr" fontAlgn="b"/>
                      <a:endParaRPr lang="ru-RU" sz="11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a:noFill/>
                    </a:lnB>
                  </a:tcPr>
                </a:tc>
                <a:tc>
                  <a:txBody>
                    <a:bodyPr/>
                    <a:lstStyle/>
                    <a:p>
                      <a:pPr algn="ctr"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994770237"/>
                  </a:ext>
                </a:extLst>
              </a:tr>
              <a:tr h="182512">
                <a:tc gridSpan="12">
                  <a:txBody>
                    <a:bodyPr/>
                    <a:lstStyle/>
                    <a:p>
                      <a:pPr algn="ctr" fontAlgn="ctr"/>
                      <a:r>
                        <a:rPr lang="ru-RU" sz="1100" b="1" i="0" u="none" strike="noStrike" dirty="0">
                          <a:solidFill>
                            <a:srgbClr val="000000"/>
                          </a:solidFill>
                          <a:effectLst/>
                          <a:latin typeface="Arial" panose="020B0604020202020204" pitchFamily="34" charset="0"/>
                          <a:cs typeface="Arial" panose="020B0604020202020204" pitchFamily="34" charset="0"/>
                        </a:rPr>
                        <a:t>1. Сведения об услугах, оказываемых сверх установленного государственного задания</a:t>
                      </a:r>
                    </a:p>
                  </a:txBody>
                  <a:tcPr marL="5715" marR="5715" marT="5715" marB="0"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4123981658"/>
                  </a:ext>
                </a:extLst>
              </a:tr>
              <a:tr h="182512">
                <a:tc>
                  <a:txBody>
                    <a:bodyPr/>
                    <a:lstStyle/>
                    <a:p>
                      <a:pPr algn="ctr" fontAlgn="ctr"/>
                      <a:endParaRPr lang="ru-RU" sz="11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62844431"/>
                  </a:ext>
                </a:extLst>
              </a:tr>
              <a:tr h="376928">
                <a:tc rowSpan="3" gridSpan="2">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Наименование оказываемых услуг</a:t>
                      </a:r>
                    </a:p>
                  </a:txBody>
                  <a:tcPr marL="5715" marR="5715" marT="571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lang="ru-RU"/>
                    </a:p>
                  </a:txBody>
                  <a:tcPr/>
                </a:tc>
                <a:tc rowSpan="3">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Код строки</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Код по ОКВЭД</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Объем </a:t>
                      </a:r>
                      <a:r>
                        <a:rPr lang="ru-RU" sz="1100" b="1" i="0" u="none" strike="noStrike" dirty="0">
                          <a:solidFill>
                            <a:srgbClr val="000000"/>
                          </a:solidFill>
                          <a:effectLst/>
                          <a:latin typeface="Arial" panose="020B0604020202020204" pitchFamily="34" charset="0"/>
                          <a:cs typeface="Arial" panose="020B0604020202020204" pitchFamily="34" charset="0"/>
                        </a:rPr>
                        <a:t>оказанных услуг</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3">
                  <a:txBody>
                    <a:bodyPr/>
                    <a:lstStyle/>
                    <a:p>
                      <a:pPr algn="ctr" fontAlgn="ctr"/>
                      <a:r>
                        <a:rPr lang="ru-RU" sz="1100" b="1" i="0" u="none" strike="noStrike" dirty="0">
                          <a:solidFill>
                            <a:srgbClr val="000000"/>
                          </a:solidFill>
                          <a:effectLst/>
                          <a:latin typeface="Arial" panose="020B0604020202020204" pitchFamily="34" charset="0"/>
                          <a:cs typeface="Arial" panose="020B0604020202020204" pitchFamily="34" charset="0"/>
                        </a:rPr>
                        <a:t>Доход</a:t>
                      </a:r>
                      <a:r>
                        <a:rPr lang="ru-RU" sz="1100" b="0" i="0" u="none" strike="noStrike" dirty="0">
                          <a:solidFill>
                            <a:srgbClr val="000000"/>
                          </a:solidFill>
                          <a:effectLst/>
                          <a:latin typeface="Arial" panose="020B0604020202020204" pitchFamily="34" charset="0"/>
                          <a:cs typeface="Arial" panose="020B0604020202020204" pitchFamily="34" charset="0"/>
                        </a:rPr>
                        <a:t> </a:t>
                      </a:r>
                      <a:endParaRPr lang="ru-RU" sz="1100" b="0" i="0" u="none" strike="noStrike" dirty="0" smtClean="0">
                        <a:solidFill>
                          <a:srgbClr val="000000"/>
                        </a:solidFill>
                        <a:effectLst/>
                        <a:latin typeface="Arial" panose="020B0604020202020204" pitchFamily="34" charset="0"/>
                        <a:cs typeface="Arial" panose="020B0604020202020204" pitchFamily="34" charset="0"/>
                      </a:endParaRPr>
                    </a:p>
                    <a:p>
                      <a:pPr algn="ctr" fontAlgn="ctr"/>
                      <a:r>
                        <a:rPr lang="ru-RU" sz="1100" b="0" i="0" u="none" strike="noStrike" dirty="0" smtClean="0">
                          <a:solidFill>
                            <a:srgbClr val="000000"/>
                          </a:solidFill>
                          <a:effectLst/>
                          <a:latin typeface="Arial" panose="020B0604020202020204" pitchFamily="34" charset="0"/>
                          <a:cs typeface="Arial" panose="020B0604020202020204" pitchFamily="34" charset="0"/>
                        </a:rPr>
                        <a:t>от </a:t>
                      </a:r>
                      <a:r>
                        <a:rPr lang="ru-RU" sz="1100" b="0" i="0" u="none" strike="noStrike" dirty="0">
                          <a:solidFill>
                            <a:srgbClr val="000000"/>
                          </a:solidFill>
                          <a:effectLst/>
                          <a:latin typeface="Arial" panose="020B0604020202020204" pitchFamily="34" charset="0"/>
                          <a:cs typeface="Arial" panose="020B0604020202020204" pitchFamily="34" charset="0"/>
                        </a:rPr>
                        <a:t>оказания услуг, </a:t>
                      </a:r>
                      <a:r>
                        <a:rPr lang="ru-RU" sz="1100" b="0" i="0" u="none" strike="noStrike" dirty="0" err="1">
                          <a:solidFill>
                            <a:srgbClr val="000000"/>
                          </a:solidFill>
                          <a:effectLst/>
                          <a:latin typeface="Arial" panose="020B0604020202020204" pitchFamily="34" charset="0"/>
                          <a:cs typeface="Arial" panose="020B0604020202020204" pitchFamily="34" charset="0"/>
                        </a:rPr>
                        <a:t>руб</a:t>
                      </a:r>
                      <a:endParaRPr lang="ru-RU" sz="1100" b="0" i="0" u="none" strike="noStrike" dirty="0">
                        <a:solidFill>
                          <a:srgbClr val="000000"/>
                        </a:solidFill>
                        <a:effectLst/>
                        <a:latin typeface="Arial" panose="020B0604020202020204" pitchFamily="34" charset="0"/>
                        <a:cs typeface="Arial" panose="020B0604020202020204" pitchFamily="34" charset="0"/>
                      </a:endParaRP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1100" b="1" i="0" u="none" strike="noStrike" dirty="0">
                          <a:solidFill>
                            <a:srgbClr val="000000"/>
                          </a:solidFill>
                          <a:effectLst/>
                          <a:latin typeface="Arial" panose="020B0604020202020204" pitchFamily="34" charset="0"/>
                          <a:cs typeface="Arial" panose="020B0604020202020204" pitchFamily="34" charset="0"/>
                        </a:rPr>
                        <a:t>Цена (тариф)</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Справочно: реквизиты акта,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которым установлена цена (тариф)</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77239818"/>
                  </a:ext>
                </a:extLst>
              </a:tr>
              <a:tr h="338374">
                <a:tc gridSpan="2" vMerge="1">
                  <a:txBody>
                    <a:bodyPr/>
                    <a:lstStyle/>
                    <a:p>
                      <a:endParaRPr lang="ru-RU"/>
                    </a:p>
                  </a:txBody>
                  <a:tcPr/>
                </a:tc>
                <a:tc hMerge="1"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Единица измерения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всего</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row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кем издан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(ФОИВ,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учреждение)</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дата</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номер</a:t>
                      </a:r>
                    </a:p>
                  </a:txBody>
                  <a:tcPr marL="5715" marR="5715" marT="571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625677667"/>
                  </a:ext>
                </a:extLst>
              </a:tr>
              <a:tr h="504726">
                <a:tc gridSpan="2" vMerge="1">
                  <a:txBody>
                    <a:bodyPr/>
                    <a:lstStyle/>
                    <a:p>
                      <a:endParaRPr lang="ru-RU"/>
                    </a:p>
                  </a:txBody>
                  <a:tcPr/>
                </a:tc>
                <a:tc hMerge="1"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наименование</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код</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по ОКЕИ</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2118721090"/>
                  </a:ext>
                </a:extLst>
              </a:tr>
              <a:tr h="172023">
                <a:tc gridSpan="2">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1</a:t>
                      </a:r>
                    </a:p>
                  </a:txBody>
                  <a:tcPr marL="5715" marR="5715" marT="571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2</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3</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4</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5</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6</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7</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8</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9</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10</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11</a:t>
                      </a:r>
                    </a:p>
                  </a:txBody>
                  <a:tcPr marL="5715" marR="5715" marT="571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503682526"/>
                  </a:ext>
                </a:extLst>
              </a:tr>
              <a:tr h="188463">
                <a:tc gridSpan="2">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335302631"/>
                  </a:ext>
                </a:extLst>
              </a:tr>
              <a:tr h="188463">
                <a:tc gridSpan="2">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15" marR="5715" marT="57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94645221"/>
                  </a:ext>
                </a:extLst>
              </a:tr>
              <a:tr h="198382">
                <a:tc gridSpan="2">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15" marR="5715" marT="57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4445228"/>
                  </a:ext>
                </a:extLst>
              </a:tr>
              <a:tr h="198382">
                <a:tc gridSpan="4">
                  <a:txBody>
                    <a:bodyPr/>
                    <a:lstStyle/>
                    <a:p>
                      <a:pPr algn="r" fontAlgn="ctr"/>
                      <a:r>
                        <a:rPr lang="ru-RU" sz="1100" b="1" i="0" u="none" strike="noStrike" dirty="0">
                          <a:solidFill>
                            <a:srgbClr val="000000"/>
                          </a:solidFill>
                          <a:effectLst/>
                          <a:latin typeface="Arial" panose="020B0604020202020204" pitchFamily="34" charset="0"/>
                          <a:cs typeface="Arial" panose="020B0604020202020204" pitchFamily="34" charset="0"/>
                        </a:rPr>
                        <a:t>Всего: </a:t>
                      </a:r>
                    </a:p>
                  </a:txBody>
                  <a:tcPr marL="5715" marR="5715" marT="5715"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х</a:t>
                      </a:r>
                    </a:p>
                  </a:txBody>
                  <a:tcPr marL="5715" marR="5715" marT="571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х</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х</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785740928"/>
                  </a:ext>
                </a:extLst>
              </a:tr>
            </a:tbl>
          </a:graphicData>
        </a:graphic>
      </p:graphicFrame>
      <p:sp>
        <p:nvSpPr>
          <p:cNvPr id="3" name="Выноска со стрелкой вниз 2"/>
          <p:cNvSpPr/>
          <p:nvPr/>
        </p:nvSpPr>
        <p:spPr>
          <a:xfrm>
            <a:off x="6444208" y="0"/>
            <a:ext cx="2699792" cy="1700808"/>
          </a:xfrm>
          <a:prstGeom prst="downArrowCallou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srgbClr val="FF0000"/>
                </a:solidFill>
                <a:effectLst/>
                <a:uLnTx/>
                <a:uFillTx/>
                <a:latin typeface="Calibri" panose="020F0502020204030204"/>
                <a:ea typeface="+mn-ea"/>
                <a:cs typeface="+mn-cs"/>
              </a:rPr>
              <a:t>услуги</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dirty="0" smtClean="0">
                <a:solidFill>
                  <a:srgbClr val="FF0000"/>
                </a:solidFill>
                <a:latin typeface="Calibri" panose="020F0502020204030204"/>
              </a:rPr>
              <a:t>работы</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srgbClr val="FF0000"/>
                </a:solidFill>
                <a:effectLst/>
                <a:uLnTx/>
                <a:uFillTx/>
                <a:latin typeface="Calibri" panose="020F0502020204030204"/>
                <a:ea typeface="+mn-ea"/>
                <a:cs typeface="+mn-cs"/>
              </a:rPr>
              <a:t>товары</a:t>
            </a:r>
            <a:endPar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31589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nvPr>
        </p:nvGraphicFramePr>
        <p:xfrm>
          <a:off x="35498" y="404664"/>
          <a:ext cx="9000998" cy="5441673"/>
        </p:xfrm>
        <a:graphic>
          <a:graphicData uri="http://schemas.openxmlformats.org/drawingml/2006/table">
            <a:tbl>
              <a:tblPr/>
              <a:tblGrid>
                <a:gridCol w="577519">
                  <a:extLst>
                    <a:ext uri="{9D8B030D-6E8A-4147-A177-3AD203B41FA5}">
                      <a16:colId xmlns:a16="http://schemas.microsoft.com/office/drawing/2014/main" xmlns="" val="2442835875"/>
                    </a:ext>
                  </a:extLst>
                </a:gridCol>
                <a:gridCol w="1180751">
                  <a:extLst>
                    <a:ext uri="{9D8B030D-6E8A-4147-A177-3AD203B41FA5}">
                      <a16:colId xmlns:a16="http://schemas.microsoft.com/office/drawing/2014/main" xmlns="" val="2352555975"/>
                    </a:ext>
                  </a:extLst>
                </a:gridCol>
                <a:gridCol w="632897">
                  <a:extLst>
                    <a:ext uri="{9D8B030D-6E8A-4147-A177-3AD203B41FA5}">
                      <a16:colId xmlns:a16="http://schemas.microsoft.com/office/drawing/2014/main" xmlns="" val="1811643910"/>
                    </a:ext>
                  </a:extLst>
                </a:gridCol>
                <a:gridCol w="373805">
                  <a:extLst>
                    <a:ext uri="{9D8B030D-6E8A-4147-A177-3AD203B41FA5}">
                      <a16:colId xmlns:a16="http://schemas.microsoft.com/office/drawing/2014/main" xmlns="" val="273321503"/>
                    </a:ext>
                  </a:extLst>
                </a:gridCol>
                <a:gridCol w="577519">
                  <a:extLst>
                    <a:ext uri="{9D8B030D-6E8A-4147-A177-3AD203B41FA5}">
                      <a16:colId xmlns:a16="http://schemas.microsoft.com/office/drawing/2014/main" xmlns="" val="3073617494"/>
                    </a:ext>
                  </a:extLst>
                </a:gridCol>
                <a:gridCol w="577519">
                  <a:extLst>
                    <a:ext uri="{9D8B030D-6E8A-4147-A177-3AD203B41FA5}">
                      <a16:colId xmlns:a16="http://schemas.microsoft.com/office/drawing/2014/main" xmlns="" val="4114463552"/>
                    </a:ext>
                  </a:extLst>
                </a:gridCol>
                <a:gridCol w="1012638">
                  <a:extLst>
                    <a:ext uri="{9D8B030D-6E8A-4147-A177-3AD203B41FA5}">
                      <a16:colId xmlns:a16="http://schemas.microsoft.com/office/drawing/2014/main" xmlns="" val="2797228851"/>
                    </a:ext>
                  </a:extLst>
                </a:gridCol>
                <a:gridCol w="822768">
                  <a:extLst>
                    <a:ext uri="{9D8B030D-6E8A-4147-A177-3AD203B41FA5}">
                      <a16:colId xmlns:a16="http://schemas.microsoft.com/office/drawing/2014/main" xmlns="" val="1155665039"/>
                    </a:ext>
                  </a:extLst>
                </a:gridCol>
                <a:gridCol w="611143">
                  <a:extLst>
                    <a:ext uri="{9D8B030D-6E8A-4147-A177-3AD203B41FA5}">
                      <a16:colId xmlns:a16="http://schemas.microsoft.com/office/drawing/2014/main" xmlns="" val="2668533360"/>
                    </a:ext>
                  </a:extLst>
                </a:gridCol>
                <a:gridCol w="1012638">
                  <a:extLst>
                    <a:ext uri="{9D8B030D-6E8A-4147-A177-3AD203B41FA5}">
                      <a16:colId xmlns:a16="http://schemas.microsoft.com/office/drawing/2014/main" xmlns="" val="1262156951"/>
                    </a:ext>
                  </a:extLst>
                </a:gridCol>
                <a:gridCol w="854413">
                  <a:extLst>
                    <a:ext uri="{9D8B030D-6E8A-4147-A177-3AD203B41FA5}">
                      <a16:colId xmlns:a16="http://schemas.microsoft.com/office/drawing/2014/main" xmlns="" val="2358768265"/>
                    </a:ext>
                  </a:extLst>
                </a:gridCol>
                <a:gridCol w="767388">
                  <a:extLst>
                    <a:ext uri="{9D8B030D-6E8A-4147-A177-3AD203B41FA5}">
                      <a16:colId xmlns:a16="http://schemas.microsoft.com/office/drawing/2014/main" xmlns="" val="1970520685"/>
                    </a:ext>
                  </a:extLst>
                </a:gridCol>
              </a:tblGrid>
              <a:tr h="173436">
                <a:tc gridSpan="12">
                  <a:txBody>
                    <a:bodyPr/>
                    <a:lstStyle/>
                    <a:p>
                      <a:pPr algn="ctr" fontAlgn="ctr"/>
                      <a:r>
                        <a:rPr lang="ru-RU" sz="1100" b="1" i="0" u="none" strike="noStrike" dirty="0">
                          <a:solidFill>
                            <a:srgbClr val="000000"/>
                          </a:solidFill>
                          <a:effectLst/>
                          <a:latin typeface="Arial" panose="020B0604020202020204" pitchFamily="34" charset="0"/>
                          <a:cs typeface="Arial" panose="020B0604020202020204" pitchFamily="34" charset="0"/>
                        </a:rPr>
                        <a:t>2. Сведения о работах, выполняемых сверх установленного государственного задания</a:t>
                      </a:r>
                    </a:p>
                  </a:txBody>
                  <a:tcPr marL="5799" marR="5799" marT="5799" marB="0"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419988132"/>
                  </a:ext>
                </a:extLst>
              </a:tr>
              <a:tr h="197882">
                <a:tc>
                  <a:txBody>
                    <a:bodyPr/>
                    <a:lstStyle/>
                    <a:p>
                      <a:pPr algn="ctr" fontAlgn="ctr"/>
                      <a:endParaRPr lang="ru-RU" sz="1100" b="0" i="0" u="none" strike="noStrike" dirty="0">
                        <a:solidFill>
                          <a:srgbClr val="000000"/>
                        </a:solidFill>
                        <a:effectLst/>
                        <a:latin typeface="Arial" panose="020B0604020202020204" pitchFamily="34" charset="0"/>
                        <a:cs typeface="Arial" panose="020B0604020202020204" pitchFamily="34" charset="0"/>
                      </a:endParaRPr>
                    </a:p>
                  </a:txBody>
                  <a:tcPr marL="5799" marR="5799" marT="5799"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313972636"/>
                  </a:ext>
                </a:extLst>
              </a:tr>
              <a:tr h="397883">
                <a:tc rowSpan="3" gridSpan="2">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Наименование выполняемых работ</a:t>
                      </a:r>
                    </a:p>
                  </a:txBody>
                  <a:tcPr marL="5799" marR="5799" marT="579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lang="ru-RU"/>
                    </a:p>
                  </a:txBody>
                  <a:tcPr/>
                </a:tc>
                <a:tc rowSpan="3">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Код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по ОКВЭД</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Код строки</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Объем выполненных работ</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3">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Доход от выполнения работ, руб</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Цена (тариф)</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Справочно: реквизиты акта,</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 которым установлена цена (тариф)</a:t>
                      </a:r>
                    </a:p>
                  </a:txBody>
                  <a:tcPr marL="5799" marR="5799" marT="57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437858699"/>
                  </a:ext>
                </a:extLst>
              </a:tr>
              <a:tr h="204043">
                <a:tc gridSpan="2" vMerge="1">
                  <a:txBody>
                    <a:bodyPr/>
                    <a:lstStyle/>
                    <a:p>
                      <a:endParaRPr lang="ru-RU"/>
                    </a:p>
                  </a:txBody>
                  <a:tcPr/>
                </a:tc>
                <a:tc hMerge="1"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единица измерения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всего</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row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кем издан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(ФОИВ, учреждение)</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дата</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номер</a:t>
                      </a:r>
                    </a:p>
                  </a:txBody>
                  <a:tcPr marL="5799" marR="5799" marT="579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740851301"/>
                  </a:ext>
                </a:extLst>
              </a:tr>
              <a:tr h="346871">
                <a:tc gridSpan="2" vMerge="1">
                  <a:txBody>
                    <a:bodyPr/>
                    <a:lstStyle/>
                    <a:p>
                      <a:endParaRPr lang="ru-RU"/>
                    </a:p>
                  </a:txBody>
                  <a:tcPr/>
                </a:tc>
                <a:tc hMerge="1"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наименование</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код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по ОКЕИ</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839000425"/>
                  </a:ext>
                </a:extLst>
              </a:tr>
              <a:tr h="163234">
                <a:tc gridSpan="2">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1</a:t>
                      </a:r>
                    </a:p>
                  </a:txBody>
                  <a:tcPr marL="5799" marR="5799" marT="579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2</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3</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4</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5</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6</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7</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8</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9</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10</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11</a:t>
                      </a:r>
                    </a:p>
                  </a:txBody>
                  <a:tcPr marL="5799" marR="5799" marT="579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605937759"/>
                  </a:ext>
                </a:extLst>
              </a:tr>
              <a:tr h="214245">
                <a:tc gridSpan="2">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1000</a:t>
                      </a:r>
                    </a:p>
                  </a:txBody>
                  <a:tcPr marL="5799" marR="5799" marT="57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52140290"/>
                  </a:ext>
                </a:extLst>
              </a:tr>
              <a:tr h="204043">
                <a:tc gridSpan="2">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2000</a:t>
                      </a:r>
                    </a:p>
                  </a:txBody>
                  <a:tcPr marL="5799" marR="5799" marT="57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95022852"/>
                  </a:ext>
                </a:extLst>
              </a:tr>
              <a:tr h="214245">
                <a:tc gridSpan="2">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01946723"/>
                  </a:ext>
                </a:extLst>
              </a:tr>
              <a:tr h="214245">
                <a:tc gridSpan="3">
                  <a:txBody>
                    <a:bodyPr/>
                    <a:lstStyle/>
                    <a:p>
                      <a:pPr algn="r" fontAlgn="ctr"/>
                      <a:r>
                        <a:rPr lang="ru-RU" sz="1100" b="1" i="0" u="none" strike="noStrike" dirty="0">
                          <a:solidFill>
                            <a:srgbClr val="000000"/>
                          </a:solidFill>
                          <a:effectLst/>
                          <a:latin typeface="Arial" panose="020B0604020202020204" pitchFamily="34" charset="0"/>
                          <a:cs typeface="Arial" panose="020B0604020202020204" pitchFamily="34" charset="0"/>
                        </a:rPr>
                        <a:t>Всего: </a:t>
                      </a:r>
                    </a:p>
                  </a:txBody>
                  <a:tcPr marL="5799" marR="5799" marT="5799"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ru-RU"/>
                    </a:p>
                  </a:txBody>
                  <a:tcPr/>
                </a:tc>
                <a:tc hMerge="1">
                  <a:txBody>
                    <a:bodyPr/>
                    <a:lstStyle/>
                    <a:p>
                      <a:endParaRPr lang="ru-RU"/>
                    </a:p>
                  </a:txBody>
                  <a:tcPr/>
                </a:tc>
                <a:tc>
                  <a:txBody>
                    <a:bodyPr/>
                    <a:lstStyle/>
                    <a:p>
                      <a:pPr algn="ctr" fontAlgn="ctr"/>
                      <a:r>
                        <a:rPr lang="ru-RU" sz="1100" b="1" i="0" u="none" strike="noStrike">
                          <a:solidFill>
                            <a:srgbClr val="000000"/>
                          </a:solidFill>
                          <a:effectLst/>
                          <a:latin typeface="Arial" panose="020B0604020202020204" pitchFamily="34" charset="0"/>
                          <a:cs typeface="Arial" panose="020B0604020202020204" pitchFamily="34" charset="0"/>
                        </a:rPr>
                        <a:t>9000</a:t>
                      </a:r>
                    </a:p>
                  </a:txBody>
                  <a:tcPr marL="5799" marR="5799" marT="57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х</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х</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х</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88345773"/>
                  </a:ext>
                </a:extLst>
              </a:tr>
              <a:tr h="197882">
                <a:tc>
                  <a:txBody>
                    <a:bodyPr/>
                    <a:lstStyle/>
                    <a:p>
                      <a:pPr algn="ctr"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a:noFill/>
                    </a:lnB>
                  </a:tcPr>
                </a:tc>
                <a:tc>
                  <a:txBody>
                    <a:bodyPr/>
                    <a:lstStyle/>
                    <a:p>
                      <a:pPr algn="l" fontAlgn="b"/>
                      <a:endParaRPr lang="ru-RU" sz="1100" b="0" i="0" u="none" strike="noStrike" dirty="0">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814459928"/>
                  </a:ext>
                </a:extLst>
              </a:tr>
              <a:tr h="204043">
                <a:tc gridSpan="12">
                  <a:txBody>
                    <a:bodyPr/>
                    <a:lstStyle/>
                    <a:p>
                      <a:pPr algn="ctr" fontAlgn="ctr"/>
                      <a:r>
                        <a:rPr lang="ru-RU" sz="1100" b="1" i="0" u="none" strike="noStrike" dirty="0">
                          <a:solidFill>
                            <a:srgbClr val="000000"/>
                          </a:solidFill>
                          <a:effectLst/>
                          <a:latin typeface="Arial" panose="020B0604020202020204" pitchFamily="34" charset="0"/>
                          <a:cs typeface="Arial" panose="020B0604020202020204" pitchFamily="34" charset="0"/>
                        </a:rPr>
                        <a:t>3. Сведения о производимой продукции сверх установленного государственного задания</a:t>
                      </a:r>
                    </a:p>
                  </a:txBody>
                  <a:tcPr marL="5799" marR="5799" marT="5799" marB="0"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402007610"/>
                  </a:ext>
                </a:extLst>
              </a:tr>
              <a:tr h="173436">
                <a:tc>
                  <a:txBody>
                    <a:bodyPr/>
                    <a:lstStyle/>
                    <a:p>
                      <a:pPr algn="ctr" fontAlgn="ctr"/>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5799" marR="5799" marT="5799"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35050496"/>
                  </a:ext>
                </a:extLst>
              </a:tr>
              <a:tr h="367277">
                <a:tc rowSpan="3" gridSpan="2">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Наименование производимой продукции</a:t>
                      </a:r>
                    </a:p>
                  </a:txBody>
                  <a:tcPr marL="5799" marR="5799" marT="579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lang="ru-RU"/>
                    </a:p>
                  </a:txBody>
                  <a:tcPr/>
                </a:tc>
                <a:tc rowSpan="3">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Код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по ОКВЭД</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Код строки</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Объем производенной продукции</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3">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Доход от реализации продукции, руб</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Цена (тариф)</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Справочно: реквизиты акта,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которым установлена цена (тариф)</a:t>
                      </a:r>
                    </a:p>
                  </a:txBody>
                  <a:tcPr marL="5799" marR="5799" marT="57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636682203"/>
                  </a:ext>
                </a:extLst>
              </a:tr>
              <a:tr h="204043">
                <a:tc gridSpan="2" vMerge="1">
                  <a:txBody>
                    <a:bodyPr/>
                    <a:lstStyle/>
                    <a:p>
                      <a:endParaRPr lang="ru-RU"/>
                    </a:p>
                  </a:txBody>
                  <a:tcPr/>
                </a:tc>
                <a:tc hMerge="1"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единица измерения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всего</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row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кем издан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(ФОИВ, учреждение)</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дата</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номер</a:t>
                      </a:r>
                    </a:p>
                  </a:txBody>
                  <a:tcPr marL="5799" marR="5799" marT="579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917205785"/>
                  </a:ext>
                </a:extLst>
              </a:tr>
              <a:tr h="346871">
                <a:tc gridSpan="2" vMerge="1">
                  <a:txBody>
                    <a:bodyPr/>
                    <a:lstStyle/>
                    <a:p>
                      <a:endParaRPr lang="ru-RU"/>
                    </a:p>
                  </a:txBody>
                  <a:tcPr/>
                </a:tc>
                <a:tc hMerge="1"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наименование</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код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по ОКЕИ</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3418430488"/>
                  </a:ext>
                </a:extLst>
              </a:tr>
              <a:tr h="163234">
                <a:tc gridSpan="2">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1</a:t>
                      </a:r>
                    </a:p>
                  </a:txBody>
                  <a:tcPr marL="5799" marR="5799" marT="579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2</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3</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4</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5</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6</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7</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8</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9</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10</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11</a:t>
                      </a:r>
                    </a:p>
                  </a:txBody>
                  <a:tcPr marL="5799" marR="5799" marT="579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85939894"/>
                  </a:ext>
                </a:extLst>
              </a:tr>
              <a:tr h="204043">
                <a:tc grid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1000</a:t>
                      </a:r>
                    </a:p>
                  </a:txBody>
                  <a:tcPr marL="5799" marR="5799" marT="57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99" marR="5799" marT="579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24033502"/>
                  </a:ext>
                </a:extLst>
              </a:tr>
              <a:tr h="204043">
                <a:tc grid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2000</a:t>
                      </a:r>
                    </a:p>
                  </a:txBody>
                  <a:tcPr marL="5799" marR="5799" marT="57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99" marR="5799" marT="57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99" marR="5799" marT="579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24554919"/>
                  </a:ext>
                </a:extLst>
              </a:tr>
              <a:tr h="214245">
                <a:tc grid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99" marR="5799" marT="57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99" marR="5799" marT="57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99" marR="5799" marT="57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99" marR="5799" marT="579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4673344"/>
                  </a:ext>
                </a:extLst>
              </a:tr>
              <a:tr h="214245">
                <a:tc gridSpan="3">
                  <a:txBody>
                    <a:bodyPr/>
                    <a:lstStyle/>
                    <a:p>
                      <a:pPr algn="r" fontAlgn="ctr"/>
                      <a:r>
                        <a:rPr lang="ru-RU" sz="1100" b="1" i="0" u="none" strike="noStrike">
                          <a:solidFill>
                            <a:srgbClr val="000000"/>
                          </a:solidFill>
                          <a:effectLst/>
                          <a:latin typeface="Arial" panose="020B0604020202020204" pitchFamily="34" charset="0"/>
                          <a:cs typeface="Arial" panose="020B0604020202020204" pitchFamily="34" charset="0"/>
                        </a:rPr>
                        <a:t>Всего: </a:t>
                      </a:r>
                    </a:p>
                  </a:txBody>
                  <a:tcPr marL="5799" marR="5799" marT="5799"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ru-RU"/>
                    </a:p>
                  </a:txBody>
                  <a:tcPr/>
                </a:tc>
                <a:tc hMerge="1">
                  <a:txBody>
                    <a:bodyPr/>
                    <a:lstStyle/>
                    <a:p>
                      <a:endParaRPr lang="ru-RU"/>
                    </a:p>
                  </a:txBody>
                  <a:tcPr/>
                </a:tc>
                <a:tc>
                  <a:txBody>
                    <a:bodyPr/>
                    <a:lstStyle/>
                    <a:p>
                      <a:pPr algn="ctr" fontAlgn="ctr"/>
                      <a:r>
                        <a:rPr lang="ru-RU" sz="1100" b="1" i="0" u="none" strike="noStrike">
                          <a:solidFill>
                            <a:srgbClr val="000000"/>
                          </a:solidFill>
                          <a:effectLst/>
                          <a:latin typeface="Arial" panose="020B0604020202020204" pitchFamily="34" charset="0"/>
                          <a:cs typeface="Arial" panose="020B0604020202020204" pitchFamily="34" charset="0"/>
                        </a:rPr>
                        <a:t>9000</a:t>
                      </a:r>
                    </a:p>
                  </a:txBody>
                  <a:tcPr marL="5799" marR="5799" marT="579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х</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х</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99" marR="5799" marT="579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99" marR="5799" marT="57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5799" marR="5799" marT="579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5799" marR="5799" marT="579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85044615"/>
                  </a:ext>
                </a:extLst>
              </a:tr>
            </a:tbl>
          </a:graphicData>
        </a:graphic>
      </p:graphicFrame>
    </p:spTree>
    <p:extLst>
      <p:ext uri="{BB962C8B-B14F-4D97-AF65-F5344CB8AC3E}">
        <p14:creationId xmlns:p14="http://schemas.microsoft.com/office/powerpoint/2010/main" val="1211319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Картинки по запросу знак вопроса для слайда"/>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ru-RU" sz="1350">
              <a:solidFill>
                <a:prstClr val="black"/>
              </a:solidFill>
              <a:latin typeface="Calibri" panose="020F0502020204030204"/>
            </a:endParaRPr>
          </a:p>
        </p:txBody>
      </p:sp>
      <p:graphicFrame>
        <p:nvGraphicFramePr>
          <p:cNvPr id="2" name="Таблица 1"/>
          <p:cNvGraphicFramePr>
            <a:graphicFrameLocks noGrp="1"/>
          </p:cNvGraphicFramePr>
          <p:nvPr>
            <p:extLst>
              <p:ext uri="{D42A27DB-BD31-4B8C-83A1-F6EECF244321}">
                <p14:modId xmlns:p14="http://schemas.microsoft.com/office/powerpoint/2010/main" val="1635885101"/>
              </p:ext>
            </p:extLst>
          </p:nvPr>
        </p:nvGraphicFramePr>
        <p:xfrm>
          <a:off x="107889" y="945338"/>
          <a:ext cx="8765773" cy="2610656"/>
        </p:xfrm>
        <a:graphic>
          <a:graphicData uri="http://schemas.openxmlformats.org/drawingml/2006/table">
            <a:tbl>
              <a:tblPr/>
              <a:tblGrid>
                <a:gridCol w="2801944">
                  <a:extLst>
                    <a:ext uri="{9D8B030D-6E8A-4147-A177-3AD203B41FA5}">
                      <a16:colId xmlns:a16="http://schemas.microsoft.com/office/drawing/2014/main" xmlns="" val="67692316"/>
                    </a:ext>
                  </a:extLst>
                </a:gridCol>
                <a:gridCol w="657821">
                  <a:extLst>
                    <a:ext uri="{9D8B030D-6E8A-4147-A177-3AD203B41FA5}">
                      <a16:colId xmlns:a16="http://schemas.microsoft.com/office/drawing/2014/main" xmlns="" val="3586897370"/>
                    </a:ext>
                  </a:extLst>
                </a:gridCol>
                <a:gridCol w="586454">
                  <a:extLst>
                    <a:ext uri="{9D8B030D-6E8A-4147-A177-3AD203B41FA5}">
                      <a16:colId xmlns:a16="http://schemas.microsoft.com/office/drawing/2014/main" xmlns="" val="1741153242"/>
                    </a:ext>
                  </a:extLst>
                </a:gridCol>
                <a:gridCol w="906055">
                  <a:extLst>
                    <a:ext uri="{9D8B030D-6E8A-4147-A177-3AD203B41FA5}">
                      <a16:colId xmlns:a16="http://schemas.microsoft.com/office/drawing/2014/main" xmlns="" val="2999219270"/>
                    </a:ext>
                  </a:extLst>
                </a:gridCol>
                <a:gridCol w="906055">
                  <a:extLst>
                    <a:ext uri="{9D8B030D-6E8A-4147-A177-3AD203B41FA5}">
                      <a16:colId xmlns:a16="http://schemas.microsoft.com/office/drawing/2014/main" xmlns="" val="843388217"/>
                    </a:ext>
                  </a:extLst>
                </a:gridCol>
                <a:gridCol w="657821">
                  <a:extLst>
                    <a:ext uri="{9D8B030D-6E8A-4147-A177-3AD203B41FA5}">
                      <a16:colId xmlns:a16="http://schemas.microsoft.com/office/drawing/2014/main" xmlns="" val="2812008464"/>
                    </a:ext>
                  </a:extLst>
                </a:gridCol>
                <a:gridCol w="1290818">
                  <a:extLst>
                    <a:ext uri="{9D8B030D-6E8A-4147-A177-3AD203B41FA5}">
                      <a16:colId xmlns:a16="http://schemas.microsoft.com/office/drawing/2014/main" xmlns="" val="2460254167"/>
                    </a:ext>
                  </a:extLst>
                </a:gridCol>
                <a:gridCol w="958805">
                  <a:extLst>
                    <a:ext uri="{9D8B030D-6E8A-4147-A177-3AD203B41FA5}">
                      <a16:colId xmlns:a16="http://schemas.microsoft.com/office/drawing/2014/main" xmlns="" val="2089059811"/>
                    </a:ext>
                  </a:extLst>
                </a:gridCol>
              </a:tblGrid>
              <a:tr h="418624">
                <a:tc gridSpan="8">
                  <a:txBody>
                    <a:bodyPr/>
                    <a:lstStyle/>
                    <a:p>
                      <a:pPr algn="ctr" fontAlgn="ctr"/>
                      <a:r>
                        <a:rPr lang="ru-RU" sz="1400" b="1" i="0" u="none" strike="noStrike" dirty="0">
                          <a:solidFill>
                            <a:srgbClr val="000000"/>
                          </a:solidFill>
                          <a:effectLst/>
                          <a:latin typeface="Arial" panose="020B0604020202020204" pitchFamily="34" charset="0"/>
                          <a:cs typeface="Arial" panose="020B0604020202020204" pitchFamily="34" charset="0"/>
                        </a:rPr>
                        <a:t>Раздел 1. Сведения </a:t>
                      </a:r>
                      <a:r>
                        <a:rPr lang="ru-RU" sz="1400" b="1" i="0" u="sng" strike="noStrike" dirty="0">
                          <a:solidFill>
                            <a:srgbClr val="000000"/>
                          </a:solidFill>
                          <a:effectLst/>
                          <a:latin typeface="Arial" panose="020B0604020202020204" pitchFamily="34" charset="0"/>
                          <a:cs typeface="Arial" panose="020B0604020202020204" pitchFamily="34" charset="0"/>
                        </a:rPr>
                        <a:t>об услугах, оказываемых сверх установленного государственного (муниципального) задания</a:t>
                      </a:r>
                    </a:p>
                  </a:txBody>
                  <a:tcPr marL="7144" marR="7144" marT="7144"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59095101"/>
                  </a:ext>
                </a:extLst>
              </a:tr>
              <a:tr h="290239">
                <a:tc rowSpan="3">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Наименование оказываемых услуг</a:t>
                      </a:r>
                    </a:p>
                  </a:txBody>
                  <a:tcPr marL="7144" marR="7144" marT="7144"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Код </a:t>
                      </a:r>
                      <a:br>
                        <a:rPr lang="ru-RU" sz="800" b="0" i="0" u="none" strike="noStrike" dirty="0">
                          <a:solidFill>
                            <a:srgbClr val="000000"/>
                          </a:solidFill>
                          <a:effectLst/>
                          <a:latin typeface="Arial" panose="020B0604020202020204" pitchFamily="34" charset="0"/>
                          <a:cs typeface="Arial" panose="020B0604020202020204" pitchFamily="34" charset="0"/>
                        </a:rPr>
                      </a:br>
                      <a:r>
                        <a:rPr lang="ru-RU" sz="800" b="0" i="0" u="none" strike="noStrike" dirty="0">
                          <a:solidFill>
                            <a:srgbClr val="000000"/>
                          </a:solidFill>
                          <a:effectLst/>
                          <a:latin typeface="Arial" panose="020B0604020202020204" pitchFamily="34" charset="0"/>
                          <a:cs typeface="Arial" panose="020B0604020202020204" pitchFamily="34" charset="0"/>
                        </a:rPr>
                        <a:t>по ОКВЭД</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Код строки</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ru-RU" sz="1100" b="1" i="0" u="none" strike="noStrike" dirty="0">
                          <a:solidFill>
                            <a:srgbClr val="000000"/>
                          </a:solidFill>
                          <a:effectLst/>
                          <a:latin typeface="Arial" panose="020B0604020202020204" pitchFamily="34" charset="0"/>
                          <a:cs typeface="Arial" panose="020B0604020202020204" pitchFamily="34" charset="0"/>
                        </a:rPr>
                        <a:t>Объем оказанных услуг</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3">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Доход от оказания </a:t>
                      </a:r>
                      <a:br>
                        <a:rPr lang="ru-RU" sz="900" b="1" i="0" u="none" strike="noStrike" dirty="0">
                          <a:solidFill>
                            <a:srgbClr val="000000"/>
                          </a:solidFill>
                          <a:effectLst/>
                          <a:latin typeface="Arial" panose="020B0604020202020204" pitchFamily="34" charset="0"/>
                          <a:cs typeface="Arial" panose="020B0604020202020204" pitchFamily="34" charset="0"/>
                        </a:rPr>
                      </a:br>
                      <a:r>
                        <a:rPr lang="ru-RU" sz="900" b="1" i="0" u="none" strike="noStrike" dirty="0">
                          <a:solidFill>
                            <a:srgbClr val="000000"/>
                          </a:solidFill>
                          <a:effectLst/>
                          <a:latin typeface="Arial" panose="020B0604020202020204" pitchFamily="34" charset="0"/>
                          <a:cs typeface="Arial" panose="020B0604020202020204" pitchFamily="34" charset="0"/>
                        </a:rPr>
                        <a:t>услуг, </a:t>
                      </a:r>
                      <a:r>
                        <a:rPr lang="ru-RU" sz="900" b="1" i="0" u="none" strike="noStrike" dirty="0" err="1">
                          <a:solidFill>
                            <a:srgbClr val="000000"/>
                          </a:solidFill>
                          <a:effectLst/>
                          <a:latin typeface="Arial" panose="020B0604020202020204" pitchFamily="34" charset="0"/>
                          <a:cs typeface="Arial" panose="020B0604020202020204" pitchFamily="34" charset="0"/>
                        </a:rPr>
                        <a:t>руб</a:t>
                      </a:r>
                      <a:endParaRPr lang="ru-RU" sz="900" b="1"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Цена (тариф)</a:t>
                      </a:r>
                    </a:p>
                  </a:txBody>
                  <a:tcPr marL="7144" marR="7144" marT="7144"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220818"/>
                  </a:ext>
                </a:extLst>
              </a:tr>
              <a:tr h="290239">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единица измерения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всего</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3868901509"/>
                  </a:ext>
                </a:extLst>
              </a:tr>
              <a:tr h="290239">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наименование</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код по ОКЕИ</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3748697199"/>
                  </a:ext>
                </a:extLst>
              </a:tr>
              <a:tr h="261215">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a:t>
                      </a:r>
                    </a:p>
                  </a:txBody>
                  <a:tcPr marL="7144" marR="7144" marT="7144"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5</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6</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7</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8</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35600673"/>
                  </a:ext>
                </a:extLst>
              </a:tr>
              <a:tr h="261215">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1000</a:t>
                      </a:r>
                    </a:p>
                  </a:txBody>
                  <a:tcPr marL="7144" marR="7144" marT="71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09728917"/>
                  </a:ext>
                </a:extLst>
              </a:tr>
              <a:tr h="261215">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2000</a:t>
                      </a:r>
                    </a:p>
                  </a:txBody>
                  <a:tcPr marL="7144" marR="7144" marT="71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16505661"/>
                  </a:ext>
                </a:extLst>
              </a:tr>
              <a:tr h="261215">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68722300"/>
                  </a:ext>
                </a:extLst>
              </a:tr>
              <a:tr h="261215">
                <a:tc gridSpan="2">
                  <a:txBody>
                    <a:bodyPr/>
                    <a:lstStyle/>
                    <a:p>
                      <a:pPr algn="r" fontAlgn="ctr"/>
                      <a:r>
                        <a:rPr lang="ru-RU" sz="800" b="1" i="0" u="none" strike="noStrike">
                          <a:solidFill>
                            <a:srgbClr val="000000"/>
                          </a:solidFill>
                          <a:effectLst/>
                          <a:latin typeface="Arial" panose="020B0604020202020204" pitchFamily="34" charset="0"/>
                          <a:cs typeface="Arial" panose="020B0604020202020204" pitchFamily="34" charset="0"/>
                        </a:rPr>
                        <a:t>Итого</a:t>
                      </a:r>
                    </a:p>
                  </a:txBody>
                  <a:tcPr marL="7144" marR="7144" marT="7144"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ru-RU"/>
                    </a:p>
                  </a:txBody>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9000</a:t>
                      </a:r>
                    </a:p>
                  </a:txBody>
                  <a:tcPr marL="7144" marR="7144" marT="714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х</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х</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729552227"/>
                  </a:ext>
                </a:extLst>
              </a:tr>
            </a:tbl>
          </a:graphicData>
        </a:graphic>
      </p:graphicFrame>
      <p:sp>
        <p:nvSpPr>
          <p:cNvPr id="3" name="Выноска со стрелкой вверх 2"/>
          <p:cNvSpPr/>
          <p:nvPr/>
        </p:nvSpPr>
        <p:spPr>
          <a:xfrm>
            <a:off x="6588224" y="3582262"/>
            <a:ext cx="1221971" cy="1165860"/>
          </a:xfrm>
          <a:prstGeom prst="upArrowCallou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ru-RU" sz="1350" b="1" dirty="0">
                <a:solidFill>
                  <a:srgbClr val="7030A0"/>
                </a:solidFill>
                <a:latin typeface="Arial" panose="020B0604020202020204" pitchFamily="34" charset="0"/>
                <a:cs typeface="Arial" panose="020B0604020202020204" pitchFamily="34" charset="0"/>
              </a:rPr>
              <a:t>Метод начисления</a:t>
            </a:r>
          </a:p>
        </p:txBody>
      </p:sp>
    </p:spTree>
    <p:extLst>
      <p:ext uri="{BB962C8B-B14F-4D97-AF65-F5344CB8AC3E}">
        <p14:creationId xmlns:p14="http://schemas.microsoft.com/office/powerpoint/2010/main" val="1326612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Картинки по запросу знак вопроса для слайда"/>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ru-RU" sz="1350">
              <a:solidFill>
                <a:prstClr val="black"/>
              </a:solidFill>
              <a:latin typeface="Calibri" panose="020F0502020204030204"/>
            </a:endParaRPr>
          </a:p>
        </p:txBody>
      </p:sp>
      <p:graphicFrame>
        <p:nvGraphicFramePr>
          <p:cNvPr id="2" name="Объект 1"/>
          <p:cNvGraphicFramePr>
            <a:graphicFrameLocks noChangeAspect="1"/>
          </p:cNvGraphicFramePr>
          <p:nvPr>
            <p:extLst>
              <p:ext uri="{D42A27DB-BD31-4B8C-83A1-F6EECF244321}">
                <p14:modId xmlns:p14="http://schemas.microsoft.com/office/powerpoint/2010/main" val="1409858750"/>
              </p:ext>
            </p:extLst>
          </p:nvPr>
        </p:nvGraphicFramePr>
        <p:xfrm>
          <a:off x="79869" y="651510"/>
          <a:ext cx="9064131" cy="4087368"/>
        </p:xfrm>
        <a:graphic>
          <a:graphicData uri="http://schemas.openxmlformats.org/presentationml/2006/ole">
            <mc:AlternateContent xmlns:mc="http://schemas.openxmlformats.org/markup-compatibility/2006">
              <mc:Choice xmlns:v="urn:schemas-microsoft-com:vml" Requires="v">
                <p:oleObj spid="_x0000_s27750" name="Лист" r:id="rId3" imgW="9553500" imgH="3867086" progId="Excel.Sheet.8">
                  <p:embed/>
                </p:oleObj>
              </mc:Choice>
              <mc:Fallback>
                <p:oleObj name="Лист" r:id="rId3" imgW="9553500" imgH="3867086" progId="Excel.Sheet.8">
                  <p:embed/>
                  <p:pic>
                    <p:nvPicPr>
                      <p:cNvPr id="2" name="Объект 1"/>
                      <p:cNvPicPr/>
                      <p:nvPr/>
                    </p:nvPicPr>
                    <p:blipFill>
                      <a:blip r:embed="rId4"/>
                      <a:stretch>
                        <a:fillRect/>
                      </a:stretch>
                    </p:blipFill>
                    <p:spPr>
                      <a:xfrm>
                        <a:off x="79869" y="651510"/>
                        <a:ext cx="9064131" cy="4087368"/>
                      </a:xfrm>
                      <a:prstGeom prst="rect">
                        <a:avLst/>
                      </a:prstGeom>
                    </p:spPr>
                  </p:pic>
                </p:oleObj>
              </mc:Fallback>
            </mc:AlternateContent>
          </a:graphicData>
        </a:graphic>
      </p:graphicFrame>
      <p:sp>
        <p:nvSpPr>
          <p:cNvPr id="4" name="Выноска со стрелкой вниз 3"/>
          <p:cNvSpPr/>
          <p:nvPr/>
        </p:nvSpPr>
        <p:spPr>
          <a:xfrm>
            <a:off x="2987824" y="116632"/>
            <a:ext cx="1872208" cy="534878"/>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ru-RU" sz="1350" dirty="0">
                <a:solidFill>
                  <a:prstClr val="white"/>
                </a:solidFill>
                <a:latin typeface="Calibri" panose="020F0502020204030204"/>
              </a:rPr>
              <a:t>Ф.0503721</a:t>
            </a:r>
          </a:p>
        </p:txBody>
      </p:sp>
      <p:sp>
        <p:nvSpPr>
          <p:cNvPr id="5" name="Выноска со стрелкой влево 4"/>
          <p:cNvSpPr/>
          <p:nvPr/>
        </p:nvSpPr>
        <p:spPr>
          <a:xfrm>
            <a:off x="6732240" y="1340768"/>
            <a:ext cx="2304256" cy="1617785"/>
          </a:xfrm>
          <a:prstGeom prst="leftArrowCallout">
            <a:avLst>
              <a:gd name="adj1" fmla="val 25000"/>
              <a:gd name="adj2" fmla="val 25000"/>
              <a:gd name="adj3" fmla="val 25000"/>
              <a:gd name="adj4" fmla="val 70912"/>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ru-RU" sz="1350" dirty="0" smtClean="0">
                <a:solidFill>
                  <a:srgbClr val="FF0000"/>
                </a:solidFill>
                <a:latin typeface="Calibri" panose="020F0502020204030204"/>
              </a:rPr>
              <a:t>КД 130</a:t>
            </a:r>
          </a:p>
          <a:p>
            <a:pPr algn="ctr" defTabSz="685800">
              <a:defRPr/>
            </a:pPr>
            <a:r>
              <a:rPr lang="ru-RU" sz="1350" b="1" dirty="0" smtClean="0">
                <a:solidFill>
                  <a:srgbClr val="FF0000"/>
                </a:solidFill>
                <a:latin typeface="Calibri" panose="020F0502020204030204"/>
              </a:rPr>
              <a:t>без компенсации </a:t>
            </a:r>
            <a:r>
              <a:rPr lang="ru-RU" sz="1350" b="1" dirty="0">
                <a:solidFill>
                  <a:srgbClr val="FF0000"/>
                </a:solidFill>
                <a:latin typeface="Calibri" panose="020F0502020204030204"/>
              </a:rPr>
              <a:t>затрат</a:t>
            </a:r>
          </a:p>
        </p:txBody>
      </p:sp>
      <p:sp>
        <p:nvSpPr>
          <p:cNvPr id="3" name="Прямоугольник 2"/>
          <p:cNvSpPr/>
          <p:nvPr/>
        </p:nvSpPr>
        <p:spPr>
          <a:xfrm>
            <a:off x="79869" y="2132856"/>
            <a:ext cx="5140203" cy="21602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79993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srcRect l="632" t="8671" r="20178" b="15576"/>
          <a:stretch/>
        </p:blipFill>
        <p:spPr>
          <a:xfrm>
            <a:off x="-6350" y="1327150"/>
            <a:ext cx="9150350" cy="4311998"/>
          </a:xfrm>
          <a:prstGeom prst="rect">
            <a:avLst/>
          </a:prstGeom>
        </p:spPr>
      </p:pic>
      <p:sp>
        <p:nvSpPr>
          <p:cNvPr id="3" name="Прямоугольник 2"/>
          <p:cNvSpPr/>
          <p:nvPr/>
        </p:nvSpPr>
        <p:spPr>
          <a:xfrm>
            <a:off x="43642" y="4660324"/>
            <a:ext cx="9100358" cy="1309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ru-RU" sz="1350">
              <a:solidFill>
                <a:prstClr val="white"/>
              </a:solidFill>
              <a:latin typeface="Calibri" panose="020F0502020204030204"/>
            </a:endParaRPr>
          </a:p>
        </p:txBody>
      </p:sp>
      <p:sp>
        <p:nvSpPr>
          <p:cNvPr id="6" name="Прямоугольник 5"/>
          <p:cNvSpPr/>
          <p:nvPr/>
        </p:nvSpPr>
        <p:spPr>
          <a:xfrm>
            <a:off x="43642" y="4975168"/>
            <a:ext cx="9100358" cy="1600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ru-RU" sz="1350">
              <a:solidFill>
                <a:prstClr val="white"/>
              </a:solidFill>
              <a:latin typeface="Calibri" panose="020F0502020204030204"/>
            </a:endParaRPr>
          </a:p>
        </p:txBody>
      </p:sp>
      <p:sp>
        <p:nvSpPr>
          <p:cNvPr id="8" name="Прямоугольник 7"/>
          <p:cNvSpPr/>
          <p:nvPr/>
        </p:nvSpPr>
        <p:spPr>
          <a:xfrm>
            <a:off x="43642" y="5135188"/>
            <a:ext cx="9100358" cy="1839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ru-RU" sz="1350">
              <a:solidFill>
                <a:prstClr val="white"/>
              </a:solidFill>
              <a:latin typeface="Calibri" panose="020F0502020204030204"/>
            </a:endParaRPr>
          </a:p>
        </p:txBody>
      </p:sp>
      <p:sp>
        <p:nvSpPr>
          <p:cNvPr id="9" name="Прямоугольник 8"/>
          <p:cNvSpPr/>
          <p:nvPr/>
        </p:nvSpPr>
        <p:spPr>
          <a:xfrm>
            <a:off x="43642" y="5319107"/>
            <a:ext cx="9100358" cy="1766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ru-RU" sz="1350">
              <a:solidFill>
                <a:prstClr val="white"/>
              </a:solidFill>
              <a:latin typeface="Calibri" panose="020F0502020204030204"/>
            </a:endParaRPr>
          </a:p>
        </p:txBody>
      </p:sp>
      <p:sp>
        <p:nvSpPr>
          <p:cNvPr id="10" name="AutoShape 2" descr="Картинки по запросу знак вопроса для слайда"/>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ru-RU" sz="1350">
              <a:solidFill>
                <a:prstClr val="black"/>
              </a:solidFill>
              <a:latin typeface="Calibri" panose="020F0502020204030204"/>
            </a:endParaRPr>
          </a:p>
        </p:txBody>
      </p:sp>
      <p:pic>
        <p:nvPicPr>
          <p:cNvPr id="11" name="Рисунок 10"/>
          <p:cNvPicPr>
            <a:picLocks noChangeAspect="1"/>
          </p:cNvPicPr>
          <p:nvPr/>
        </p:nvPicPr>
        <p:blipFill>
          <a:blip r:embed="rId3"/>
          <a:stretch>
            <a:fillRect/>
          </a:stretch>
        </p:blipFill>
        <p:spPr>
          <a:xfrm>
            <a:off x="3497581" y="4602587"/>
            <a:ext cx="558866" cy="893165"/>
          </a:xfrm>
          <a:prstGeom prst="rect">
            <a:avLst/>
          </a:prstGeom>
        </p:spPr>
      </p:pic>
    </p:spTree>
    <p:extLst>
      <p:ext uri="{BB962C8B-B14F-4D97-AF65-F5344CB8AC3E}">
        <p14:creationId xmlns:p14="http://schemas.microsoft.com/office/powerpoint/2010/main" val="150739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0"/>
            <a:ext cx="8928992" cy="1325563"/>
          </a:xfrm>
        </p:spPr>
        <p:txBody>
          <a:bodyPr>
            <a:normAutofit/>
          </a:bodyPr>
          <a:lstStyle/>
          <a:p>
            <a:r>
              <a:rPr lang="ru-RU" sz="2400" b="1" dirty="0">
                <a:solidFill>
                  <a:schemeClr val="accent6">
                    <a:lumMod val="75000"/>
                  </a:schemeClr>
                </a:solidFill>
                <a:latin typeface="Arial" panose="020B0604020202020204" pitchFamily="34" charset="0"/>
                <a:cs typeface="Arial" panose="020B0604020202020204" pitchFamily="34" charset="0"/>
              </a:rPr>
              <a:t>В сведениях о счетах учреждения, открытых в кредитных организациях</a:t>
            </a:r>
          </a:p>
        </p:txBody>
      </p:sp>
      <p:sp>
        <p:nvSpPr>
          <p:cNvPr id="3" name="Объект 2"/>
          <p:cNvSpPr>
            <a:spLocks noGrp="1"/>
          </p:cNvSpPr>
          <p:nvPr>
            <p:ph idx="1"/>
          </p:nvPr>
        </p:nvSpPr>
        <p:spPr>
          <a:xfrm>
            <a:off x="0" y="1484784"/>
            <a:ext cx="9144000" cy="4692179"/>
          </a:xfrm>
        </p:spPr>
        <p:txBody>
          <a:bodyPr>
            <a:normAutofit/>
          </a:bodyPr>
          <a:lstStyle/>
          <a:p>
            <a:r>
              <a:rPr lang="ru-RU" dirty="0" smtClean="0">
                <a:latin typeface="Arial" panose="020B0604020202020204" pitchFamily="34" charset="0"/>
                <a:cs typeface="Arial" panose="020B0604020202020204" pitchFamily="34" charset="0"/>
              </a:rPr>
              <a:t>информация </a:t>
            </a:r>
            <a:r>
              <a:rPr lang="ru-RU" dirty="0">
                <a:latin typeface="Arial" panose="020B0604020202020204" pitchFamily="34" charset="0"/>
                <a:cs typeface="Arial" panose="020B0604020202020204" pitchFamily="34" charset="0"/>
              </a:rPr>
              <a:t>о номерах счетов, открытых в кредитных организациях в валюте </a:t>
            </a:r>
            <a:r>
              <a:rPr lang="ru-RU" dirty="0" smtClean="0">
                <a:latin typeface="Arial" panose="020B0604020202020204" pitchFamily="34" charset="0"/>
                <a:cs typeface="Arial" panose="020B0604020202020204" pitchFamily="34" charset="0"/>
              </a:rPr>
              <a:t>РФ</a:t>
            </a:r>
          </a:p>
          <a:p>
            <a:r>
              <a:rPr lang="ru-RU" dirty="0">
                <a:latin typeface="Arial" panose="020B0604020202020204" pitchFamily="34" charset="0"/>
                <a:cs typeface="Arial" panose="020B0604020202020204" pitchFamily="34" charset="0"/>
              </a:rPr>
              <a:t>информация о номерах счетов, открытых в кредитных организациях в </a:t>
            </a:r>
            <a:r>
              <a:rPr lang="ru-RU" dirty="0" smtClean="0">
                <a:latin typeface="Arial" panose="020B0604020202020204" pitchFamily="34" charset="0"/>
                <a:cs typeface="Arial" panose="020B0604020202020204" pitchFamily="34" charset="0"/>
              </a:rPr>
              <a:t>иностранной валюте</a:t>
            </a:r>
          </a:p>
          <a:p>
            <a:r>
              <a:rPr lang="ru-RU" dirty="0">
                <a:latin typeface="Arial" panose="020B0604020202020204" pitchFamily="34" charset="0"/>
                <a:cs typeface="Arial" panose="020B0604020202020204" pitchFamily="34" charset="0"/>
              </a:rPr>
              <a:t>вид счета </a:t>
            </a:r>
            <a:r>
              <a:rPr lang="ru-RU" dirty="0" smtClean="0">
                <a:latin typeface="Arial" panose="020B0604020202020204" pitchFamily="34" charset="0"/>
                <a:cs typeface="Arial" panose="020B0604020202020204" pitchFamily="34" charset="0"/>
              </a:rPr>
              <a:t>(например</a:t>
            </a:r>
            <a:r>
              <a:rPr lang="ru-RU" dirty="0">
                <a:latin typeface="Arial" panose="020B0604020202020204" pitchFamily="34" charset="0"/>
                <a:cs typeface="Arial" panose="020B0604020202020204" pitchFamily="34" charset="0"/>
              </a:rPr>
              <a:t>, номинальный счет, счет </a:t>
            </a:r>
            <a:r>
              <a:rPr lang="ru-RU" dirty="0" err="1">
                <a:latin typeface="Arial" panose="020B0604020202020204" pitchFamily="34" charset="0"/>
                <a:cs typeface="Arial" panose="020B0604020202020204" pitchFamily="34" charset="0"/>
              </a:rPr>
              <a:t>эскроу</a:t>
            </a:r>
            <a:r>
              <a:rPr lang="ru-RU" dirty="0">
                <a:latin typeface="Arial" panose="020B0604020202020204" pitchFamily="34" charset="0"/>
                <a:cs typeface="Arial" panose="020B0604020202020204" pitchFamily="34" charset="0"/>
              </a:rPr>
              <a:t>, публичный депозитный счет)</a:t>
            </a:r>
            <a:endParaRPr lang="ru-RU" dirty="0" smtClean="0">
              <a:latin typeface="Arial" panose="020B0604020202020204" pitchFamily="34" charset="0"/>
              <a:cs typeface="Arial" panose="020B0604020202020204" pitchFamily="34" charset="0"/>
            </a:endParaRPr>
          </a:p>
          <a:p>
            <a:r>
              <a:rPr lang="ru-RU" dirty="0" smtClean="0">
                <a:latin typeface="Arial" panose="020B0604020202020204" pitchFamily="34" charset="0"/>
                <a:cs typeface="Arial" panose="020B0604020202020204" pitchFamily="34" charset="0"/>
              </a:rPr>
              <a:t>реквизиты </a:t>
            </a:r>
            <a:r>
              <a:rPr lang="ru-RU" dirty="0">
                <a:latin typeface="Arial" panose="020B0604020202020204" pitchFamily="34" charset="0"/>
                <a:cs typeface="Arial" panose="020B0604020202020204" pitchFamily="34" charset="0"/>
              </a:rPr>
              <a:t>акта, в соответствии с которым открыт счет в кредитной </a:t>
            </a:r>
            <a:r>
              <a:rPr lang="ru-RU" dirty="0" smtClean="0">
                <a:latin typeface="Arial" panose="020B0604020202020204" pitchFamily="34" charset="0"/>
                <a:cs typeface="Arial" panose="020B0604020202020204" pitchFamily="34" charset="0"/>
              </a:rPr>
              <a:t>организации</a:t>
            </a:r>
          </a:p>
          <a:p>
            <a:r>
              <a:rPr lang="ru-RU" dirty="0" smtClean="0">
                <a:latin typeface="Arial" panose="020B0604020202020204" pitchFamily="34" charset="0"/>
                <a:cs typeface="Arial" panose="020B0604020202020204" pitchFamily="34" charset="0"/>
              </a:rPr>
              <a:t>остаток </a:t>
            </a:r>
            <a:r>
              <a:rPr lang="ru-RU" dirty="0">
                <a:latin typeface="Arial" panose="020B0604020202020204" pitchFamily="34" charset="0"/>
                <a:cs typeface="Arial" panose="020B0604020202020204" pitchFamily="34" charset="0"/>
              </a:rPr>
              <a:t>средств на счете на начало года и конец отчетного </a:t>
            </a:r>
            <a:r>
              <a:rPr lang="ru-RU" dirty="0" smtClean="0">
                <a:latin typeface="Arial" panose="020B0604020202020204" pitchFamily="34" charset="0"/>
                <a:cs typeface="Arial" panose="020B0604020202020204" pitchFamily="34" charset="0"/>
              </a:rPr>
              <a:t>периода</a:t>
            </a:r>
            <a:endParaRPr lang="ru-RU" dirty="0"/>
          </a:p>
        </p:txBody>
      </p:sp>
    </p:spTree>
    <p:extLst>
      <p:ext uri="{BB962C8B-B14F-4D97-AF65-F5344CB8AC3E}">
        <p14:creationId xmlns:p14="http://schemas.microsoft.com/office/powerpoint/2010/main" val="2046941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990950964"/>
              </p:ext>
            </p:extLst>
          </p:nvPr>
        </p:nvGraphicFramePr>
        <p:xfrm>
          <a:off x="171372" y="188640"/>
          <a:ext cx="9001001" cy="6080237"/>
        </p:xfrm>
        <a:graphic>
          <a:graphicData uri="http://schemas.openxmlformats.org/drawingml/2006/table">
            <a:tbl>
              <a:tblPr/>
              <a:tblGrid>
                <a:gridCol w="1206759">
                  <a:extLst>
                    <a:ext uri="{9D8B030D-6E8A-4147-A177-3AD203B41FA5}">
                      <a16:colId xmlns:a16="http://schemas.microsoft.com/office/drawing/2014/main" xmlns="" val="2869462776"/>
                    </a:ext>
                  </a:extLst>
                </a:gridCol>
                <a:gridCol w="1458756">
                  <a:extLst>
                    <a:ext uri="{9D8B030D-6E8A-4147-A177-3AD203B41FA5}">
                      <a16:colId xmlns:a16="http://schemas.microsoft.com/office/drawing/2014/main" xmlns="" val="1378812703"/>
                    </a:ext>
                  </a:extLst>
                </a:gridCol>
                <a:gridCol w="816336">
                  <a:extLst>
                    <a:ext uri="{9D8B030D-6E8A-4147-A177-3AD203B41FA5}">
                      <a16:colId xmlns:a16="http://schemas.microsoft.com/office/drawing/2014/main" xmlns="" val="3316320078"/>
                    </a:ext>
                  </a:extLst>
                </a:gridCol>
                <a:gridCol w="1206759">
                  <a:extLst>
                    <a:ext uri="{9D8B030D-6E8A-4147-A177-3AD203B41FA5}">
                      <a16:colId xmlns:a16="http://schemas.microsoft.com/office/drawing/2014/main" xmlns="" val="3278738637"/>
                    </a:ext>
                  </a:extLst>
                </a:gridCol>
                <a:gridCol w="993803">
                  <a:extLst>
                    <a:ext uri="{9D8B030D-6E8A-4147-A177-3AD203B41FA5}">
                      <a16:colId xmlns:a16="http://schemas.microsoft.com/office/drawing/2014/main" xmlns="" val="1158893023"/>
                    </a:ext>
                  </a:extLst>
                </a:gridCol>
                <a:gridCol w="869576">
                  <a:extLst>
                    <a:ext uri="{9D8B030D-6E8A-4147-A177-3AD203B41FA5}">
                      <a16:colId xmlns:a16="http://schemas.microsoft.com/office/drawing/2014/main" xmlns="" val="1404740223"/>
                    </a:ext>
                  </a:extLst>
                </a:gridCol>
                <a:gridCol w="1206759">
                  <a:extLst>
                    <a:ext uri="{9D8B030D-6E8A-4147-A177-3AD203B41FA5}">
                      <a16:colId xmlns:a16="http://schemas.microsoft.com/office/drawing/2014/main" xmlns="" val="2776117135"/>
                    </a:ext>
                  </a:extLst>
                </a:gridCol>
                <a:gridCol w="1242253">
                  <a:extLst>
                    <a:ext uri="{9D8B030D-6E8A-4147-A177-3AD203B41FA5}">
                      <a16:colId xmlns:a16="http://schemas.microsoft.com/office/drawing/2014/main" xmlns="" val="4277987457"/>
                    </a:ext>
                  </a:extLst>
                </a:gridCol>
              </a:tblGrid>
              <a:tr h="185651">
                <a:tc gridSpan="8">
                  <a:txBody>
                    <a:bodyPr/>
                    <a:lstStyle/>
                    <a:p>
                      <a:pPr algn="ctr" fontAlgn="b"/>
                      <a:r>
                        <a:rPr lang="ru-RU" sz="1100" b="1" i="0" u="none" strike="noStrike" dirty="0">
                          <a:effectLst/>
                          <a:latin typeface="Arial" panose="020B0604020202020204" pitchFamily="34" charset="0"/>
                          <a:cs typeface="Arial" panose="020B0604020202020204" pitchFamily="34" charset="0"/>
                        </a:rPr>
                        <a:t>  Сведения о счетах учреждений, открытых в кредитных организациях</a:t>
                      </a:r>
                    </a:p>
                  </a:txBody>
                  <a:tcPr marL="3639" marR="3639" marT="3639"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4045602482"/>
                  </a:ext>
                </a:extLst>
              </a:tr>
              <a:tr h="185651">
                <a:tc>
                  <a:txBody>
                    <a:bodyPr/>
                    <a:lstStyle/>
                    <a:p>
                      <a:pPr algn="ctr" fontAlgn="b"/>
                      <a:endParaRPr lang="ru-RU" sz="1100" b="1" i="0" u="none" strike="noStrike" dirty="0">
                        <a:effectLst/>
                        <a:latin typeface="Times New Roman" panose="02020603050405020304" pitchFamily="18" charset="0"/>
                      </a:endParaRPr>
                    </a:p>
                  </a:txBody>
                  <a:tcPr marL="3639" marR="3639" marT="3639" marB="0" anchor="b">
                    <a:lnL>
                      <a:noFill/>
                    </a:lnL>
                    <a:lnR>
                      <a:noFill/>
                    </a:lnR>
                    <a:lnT>
                      <a:noFill/>
                    </a:lnT>
                    <a:lnB>
                      <a:noFill/>
                    </a:lnB>
                  </a:tcPr>
                </a:tc>
                <a:tc>
                  <a:txBody>
                    <a:bodyPr/>
                    <a:lstStyle/>
                    <a:p>
                      <a:pPr algn="ctr" fontAlgn="b"/>
                      <a:endParaRPr lang="ru-RU" sz="1100" b="1"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ctr" fontAlgn="b"/>
                      <a:endParaRPr lang="ru-RU" sz="1100" b="1"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ctr" fontAlgn="b"/>
                      <a:endParaRPr lang="ru-RU" sz="1100" b="1"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ctr" fontAlgn="b"/>
                      <a:endParaRPr lang="ru-RU" sz="1100" b="1"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ctr" fontAlgn="b"/>
                      <a:endParaRPr lang="ru-RU" sz="1100" b="1"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ctr" fontAlgn="b"/>
                      <a:endParaRPr lang="ru-RU" sz="1100" b="1"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ctr" fontAlgn="b"/>
                      <a:endParaRPr lang="ru-RU" sz="1100" b="1"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02624908"/>
                  </a:ext>
                </a:extLst>
              </a:tr>
              <a:tr h="185651">
                <a:tc>
                  <a:txBody>
                    <a:bodyPr/>
                    <a:lstStyle/>
                    <a:p>
                      <a:pPr algn="l" fontAlgn="b"/>
                      <a:endParaRPr lang="ru-RU" sz="1100" b="0" i="0" u="none" strike="noStrike" dirty="0">
                        <a:effectLst/>
                        <a:latin typeface="Times New Roman" panose="02020603050405020304" pitchFamily="18" charset="0"/>
                      </a:endParaRPr>
                    </a:p>
                  </a:txBody>
                  <a:tcPr marL="3639" marR="3639" marT="3639" marB="0" anchor="b">
                    <a:lnL>
                      <a:noFill/>
                    </a:lnL>
                    <a:lnR>
                      <a:noFill/>
                    </a:lnR>
                    <a:lnT>
                      <a:noFill/>
                    </a:lnT>
                    <a:lnB>
                      <a:noFill/>
                    </a:lnB>
                  </a:tcPr>
                </a:tc>
                <a:tc>
                  <a:txBody>
                    <a:bodyPr/>
                    <a:lstStyle/>
                    <a:p>
                      <a:pPr algn="l" fontAlgn="b"/>
                      <a:endParaRPr lang="ru-RU" sz="1100" b="0" i="0" u="none" strike="noStrike" dirty="0">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l" fontAlgn="b"/>
                      <a:endParaRPr lang="ru-RU" sz="1100" b="0"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l" fontAlgn="b"/>
                      <a:endParaRPr lang="ru-RU" sz="1100" b="0"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l" fontAlgn="b"/>
                      <a:endParaRPr lang="ru-RU" sz="1100" b="0"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l" fontAlgn="b"/>
                      <a:endParaRPr lang="ru-RU" sz="1100" b="0"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l" fontAlgn="b"/>
                      <a:endParaRPr lang="ru-RU" sz="1100" b="0" i="0" u="none" strike="noStrike">
                        <a:effectLst/>
                        <a:latin typeface="Arial" panose="020B0604020202020204" pitchFamily="34" charset="0"/>
                        <a:cs typeface="Arial" panose="020B0604020202020204" pitchFamily="34" charset="0"/>
                      </a:endParaRPr>
                    </a:p>
                  </a:txBody>
                  <a:tcPr marL="3639" marR="3639" marT="3639"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Коды</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71954900"/>
                  </a:ext>
                </a:extLst>
              </a:tr>
              <a:tr h="279338">
                <a:tc>
                  <a:txBody>
                    <a:bodyPr/>
                    <a:lstStyle/>
                    <a:p>
                      <a:pPr algn="l" fontAlgn="b"/>
                      <a:endParaRPr lang="ru-RU" sz="1100" b="0" i="0" u="none" strike="noStrike" dirty="0">
                        <a:effectLst/>
                        <a:latin typeface="Times New Roman" panose="02020603050405020304" pitchFamily="18" charset="0"/>
                      </a:endParaRPr>
                    </a:p>
                  </a:txBody>
                  <a:tcPr marL="3639" marR="3639" marT="3639" marB="0" anchor="b">
                    <a:lnL>
                      <a:noFill/>
                    </a:lnL>
                    <a:lnR>
                      <a:noFill/>
                    </a:lnR>
                    <a:lnT>
                      <a:noFill/>
                    </a:lnT>
                    <a:lnB>
                      <a:noFill/>
                    </a:lnB>
                  </a:tcPr>
                </a:tc>
                <a:tc>
                  <a:txBody>
                    <a:bodyPr/>
                    <a:lstStyle/>
                    <a:p>
                      <a:pPr algn="l" fontAlgn="b"/>
                      <a:endParaRPr lang="ru-RU" sz="1100" b="0" i="0" u="none" strike="noStrike" dirty="0">
                        <a:solidFill>
                          <a:srgbClr val="000000"/>
                        </a:solidFill>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gridSpan="2">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на 1 __________ 20 __ г.</a:t>
                      </a:r>
                    </a:p>
                  </a:txBody>
                  <a:tcPr marL="3639" marR="3639" marT="3639" marB="0" anchor="b">
                    <a:lnL>
                      <a:noFill/>
                    </a:lnL>
                    <a:lnR>
                      <a:noFill/>
                    </a:lnR>
                    <a:lnT>
                      <a:noFill/>
                    </a:lnT>
                    <a:lnB>
                      <a:noFill/>
                    </a:lnB>
                  </a:tcPr>
                </a:tc>
                <a:tc hMerge="1">
                  <a:txBody>
                    <a:bodyPr/>
                    <a:lstStyle/>
                    <a:p>
                      <a:endParaRPr lang="ru-RU"/>
                    </a:p>
                  </a:txBody>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Дата</a:t>
                      </a:r>
                    </a:p>
                  </a:txBody>
                  <a:tcPr marL="3639" marR="3639" marT="36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ru-RU" sz="1100" b="0" i="0" u="none" strike="noStrike">
                          <a:solidFill>
                            <a:srgbClr val="FF0000"/>
                          </a:solidFill>
                          <a:effectLst/>
                          <a:latin typeface="Arial" panose="020B0604020202020204" pitchFamily="34" charset="0"/>
                          <a:cs typeface="Arial" panose="020B0604020202020204" pitchFamily="34" charset="0"/>
                        </a:rPr>
                        <a:t> </a:t>
                      </a:r>
                    </a:p>
                  </a:txBody>
                  <a:tcPr marL="3639" marR="3639" marT="36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14537173"/>
                  </a:ext>
                </a:extLst>
              </a:tr>
              <a:tr h="367358">
                <a:tc>
                  <a:txBody>
                    <a:bodyPr/>
                    <a:lstStyle/>
                    <a:p>
                      <a:pPr algn="l" fontAlgn="b"/>
                      <a:endParaRPr lang="ru-RU" sz="1100" b="0" i="0" u="none" strike="noStrike" dirty="0">
                        <a:effectLst/>
                        <a:latin typeface="Times New Roman" panose="02020603050405020304" pitchFamily="18" charset="0"/>
                      </a:endParaRPr>
                    </a:p>
                  </a:txBody>
                  <a:tcPr marL="3639" marR="3639" marT="3639" marB="0" anchor="b">
                    <a:lnL>
                      <a:noFill/>
                    </a:lnL>
                    <a:lnR>
                      <a:noFill/>
                    </a:lnR>
                    <a:lnT>
                      <a:noFill/>
                    </a:lnT>
                    <a:lnB>
                      <a:noFill/>
                    </a:lnB>
                  </a:tcPr>
                </a:tc>
                <a:tc>
                  <a:txBody>
                    <a:bodyPr/>
                    <a:lstStyle/>
                    <a:p>
                      <a:pPr algn="l" fontAlgn="b"/>
                      <a:endParaRPr lang="ru-RU" sz="1100" b="0" i="0" u="none" strike="noStrike" dirty="0">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l" fontAlgn="b"/>
                      <a:endParaRPr lang="ru-RU" sz="1100" b="0"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l" fontAlgn="b"/>
                      <a:endParaRPr lang="ru-RU" sz="1100" b="0"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l" fontAlgn="b"/>
                      <a:endParaRPr lang="ru-RU" sz="1100" b="0"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l" fontAlgn="b"/>
                      <a:endParaRPr lang="ru-RU" sz="1100" b="0"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по Сводному реестру</a:t>
                      </a:r>
                    </a:p>
                  </a:txBody>
                  <a:tcPr marL="3639" marR="3639" marT="36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3639" marR="3639" marT="36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820603458"/>
                  </a:ext>
                </a:extLst>
              </a:tr>
              <a:tr h="185651">
                <a:tc>
                  <a:txBody>
                    <a:bodyPr/>
                    <a:lstStyle/>
                    <a:p>
                      <a:pPr algn="l" fontAlgn="b"/>
                      <a:endParaRPr lang="ru-RU" sz="1100" b="0" i="0" u="none" strike="noStrike" dirty="0">
                        <a:effectLst/>
                        <a:latin typeface="Times New Roman" panose="02020603050405020304" pitchFamily="18" charset="0"/>
                      </a:endParaRPr>
                    </a:p>
                  </a:txBody>
                  <a:tcPr marL="3639" marR="3639" marT="3639" marB="0" anchor="b">
                    <a:lnL>
                      <a:noFill/>
                    </a:lnL>
                    <a:lnR>
                      <a:noFill/>
                    </a:lnR>
                    <a:lnT>
                      <a:noFill/>
                    </a:lnT>
                    <a:lnB>
                      <a:noFill/>
                    </a:lnB>
                  </a:tcPr>
                </a:tc>
                <a:tc>
                  <a:txBody>
                    <a:bodyPr/>
                    <a:lstStyle/>
                    <a:p>
                      <a:pPr algn="l" fontAlgn="b"/>
                      <a:endParaRPr lang="ru-RU" sz="1100" b="0" i="0" u="none" strike="noStrike" dirty="0">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l" fontAlgn="b"/>
                      <a:endParaRPr lang="ru-RU" sz="1100" b="0"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l" fontAlgn="b"/>
                      <a:endParaRPr lang="ru-RU" sz="1100" b="0"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l" fontAlgn="b"/>
                      <a:endParaRPr lang="ru-RU" sz="1100" b="0"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l" fontAlgn="b"/>
                      <a:endParaRPr lang="ru-RU" sz="1100" b="0"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ИНН</a:t>
                      </a:r>
                    </a:p>
                  </a:txBody>
                  <a:tcPr marL="3639" marR="3639" marT="36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3639" marR="3639" marT="36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842763410"/>
                  </a:ext>
                </a:extLst>
              </a:tr>
              <a:tr h="185651">
                <a:tc gridSpan="6">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Учреждение _______________________________________________________</a:t>
                      </a:r>
                    </a:p>
                  </a:txBody>
                  <a:tcPr marL="3639" marR="3639" marT="3639"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КПП</a:t>
                      </a:r>
                    </a:p>
                  </a:txBody>
                  <a:tcPr marL="3639" marR="3639" marT="36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875606057"/>
                  </a:ext>
                </a:extLst>
              </a:tr>
              <a:tr h="367358">
                <a:tc gridSpan="6">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Орган, осуществляющий функции </a:t>
                      </a:r>
                      <a:br>
                        <a:rPr lang="ru-RU" sz="1100" b="0" i="0" u="none" strike="noStrike" dirty="0">
                          <a:solidFill>
                            <a:srgbClr val="000000"/>
                          </a:solidFill>
                          <a:effectLst/>
                          <a:latin typeface="Arial" panose="020B0604020202020204" pitchFamily="34" charset="0"/>
                          <a:cs typeface="Arial" panose="020B0604020202020204" pitchFamily="34" charset="0"/>
                        </a:rPr>
                      </a:br>
                      <a:r>
                        <a:rPr lang="ru-RU" sz="1100" b="0" i="0" u="none" strike="noStrike" dirty="0">
                          <a:solidFill>
                            <a:srgbClr val="000000"/>
                          </a:solidFill>
                          <a:effectLst/>
                          <a:latin typeface="Arial" panose="020B0604020202020204" pitchFamily="34" charset="0"/>
                          <a:cs typeface="Arial" panose="020B0604020202020204" pitchFamily="34" charset="0"/>
                        </a:rPr>
                        <a:t>и полномочия учредителя ____________________________________________</a:t>
                      </a:r>
                    </a:p>
                  </a:txBody>
                  <a:tcPr marL="3639" marR="3639" marT="3639"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глава по БК</a:t>
                      </a:r>
                    </a:p>
                  </a:txBody>
                  <a:tcPr marL="3639" marR="3639" marT="36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790625249"/>
                  </a:ext>
                </a:extLst>
              </a:tr>
              <a:tr h="185651">
                <a:tc gridSpan="6">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Публично-правовое образование _______________________________________</a:t>
                      </a:r>
                    </a:p>
                  </a:txBody>
                  <a:tcPr marL="3639" marR="3639" marT="3639"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по ОКТМО</a:t>
                      </a:r>
                    </a:p>
                  </a:txBody>
                  <a:tcPr marL="3639" marR="3639" marT="36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059078568"/>
                  </a:ext>
                </a:extLst>
              </a:tr>
              <a:tr h="185651">
                <a:tc gridSpan="6">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Периодичность: годовая</a:t>
                      </a:r>
                    </a:p>
                  </a:txBody>
                  <a:tcPr marL="3639" marR="3639" marT="3639"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r"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3639" marR="3639" marT="363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856216527"/>
                  </a:ext>
                </a:extLst>
              </a:tr>
              <a:tr h="185651">
                <a:tc>
                  <a:txBody>
                    <a:bodyPr/>
                    <a:lstStyle/>
                    <a:p>
                      <a:pPr algn="ctr" fontAlgn="b"/>
                      <a:endParaRPr lang="ru-RU" sz="1100" b="1" i="0" u="none" strike="noStrike">
                        <a:effectLst/>
                        <a:latin typeface="Times New Roman" panose="02020603050405020304" pitchFamily="18" charset="0"/>
                      </a:endParaRPr>
                    </a:p>
                  </a:txBody>
                  <a:tcPr marL="3639" marR="3639" marT="3639" marB="0" anchor="b">
                    <a:lnL>
                      <a:noFill/>
                    </a:lnL>
                    <a:lnR>
                      <a:noFill/>
                    </a:lnR>
                    <a:lnT>
                      <a:noFill/>
                    </a:lnT>
                    <a:lnB>
                      <a:noFill/>
                    </a:lnB>
                  </a:tcPr>
                </a:tc>
                <a:tc>
                  <a:txBody>
                    <a:bodyPr/>
                    <a:lstStyle/>
                    <a:p>
                      <a:pPr algn="ctr" fontAlgn="b"/>
                      <a:endParaRPr lang="ru-RU" sz="1100" b="1" i="0" u="none" strike="noStrike" dirty="0">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ctr" fontAlgn="b"/>
                      <a:endParaRPr lang="ru-RU" sz="1100" b="1" i="0" u="none" strike="noStrike" dirty="0">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ctr" fontAlgn="b"/>
                      <a:endParaRPr lang="ru-RU" sz="1100" b="1"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ctr" fontAlgn="b"/>
                      <a:endParaRPr lang="ru-RU" sz="1100" b="1"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ctr" fontAlgn="b"/>
                      <a:endParaRPr lang="ru-RU" sz="1100" b="1"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ctr" fontAlgn="b"/>
                      <a:endParaRPr lang="ru-RU" sz="1100" b="1"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a:noFill/>
                    </a:lnB>
                  </a:tcPr>
                </a:tc>
                <a:tc>
                  <a:txBody>
                    <a:bodyPr/>
                    <a:lstStyle/>
                    <a:p>
                      <a:pPr algn="ctr" fontAlgn="b"/>
                      <a:endParaRPr lang="ru-RU" sz="1100" b="1"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100048015"/>
                  </a:ext>
                </a:extLst>
              </a:tr>
              <a:tr h="185651">
                <a:tc>
                  <a:txBody>
                    <a:bodyPr/>
                    <a:lstStyle/>
                    <a:p>
                      <a:pPr algn="l" fontAlgn="b"/>
                      <a:endParaRPr lang="ru-RU" sz="1100" b="0" i="0" u="none" strike="noStrike">
                        <a:effectLst/>
                        <a:latin typeface="Times New Roman" panose="02020603050405020304" pitchFamily="18" charset="0"/>
                      </a:endParaRPr>
                    </a:p>
                  </a:txBody>
                  <a:tcPr marL="3639" marR="3639" marT="363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dirty="0">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1"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1"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1"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1"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effectLst/>
                        <a:latin typeface="Arial" panose="020B0604020202020204" pitchFamily="34" charset="0"/>
                        <a:cs typeface="Arial" panose="020B0604020202020204" pitchFamily="34" charset="0"/>
                      </a:endParaRPr>
                    </a:p>
                  </a:txBody>
                  <a:tcPr marL="3639" marR="3639" marT="3639"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17198747"/>
                  </a:ext>
                </a:extLst>
              </a:tr>
              <a:tr h="367358">
                <a:tc rowSpan="2" gridSpan="2">
                  <a:txBody>
                    <a:bodyPr/>
                    <a:lstStyle/>
                    <a:p>
                      <a:pPr algn="ctr" fontAlgn="ctr"/>
                      <a:r>
                        <a:rPr lang="ru-RU" sz="1100" b="0" i="0" u="none" strike="noStrike" dirty="0">
                          <a:effectLst/>
                          <a:latin typeface="Arial" panose="020B0604020202020204" pitchFamily="34" charset="0"/>
                          <a:cs typeface="Arial" panose="020B0604020202020204" pitchFamily="34" charset="0"/>
                        </a:rPr>
                        <a:t>Номер счета в кредитной организации</a:t>
                      </a:r>
                    </a:p>
                  </a:txBody>
                  <a:tcPr marL="3639" marR="3639" marT="363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ru-RU"/>
                    </a:p>
                  </a:txBody>
                  <a:tcPr/>
                </a:tc>
                <a:tc rowSpan="2">
                  <a:txBody>
                    <a:bodyPr/>
                    <a:lstStyle/>
                    <a:p>
                      <a:pPr algn="ctr" fontAlgn="ctr"/>
                      <a:r>
                        <a:rPr lang="ru-RU" sz="1400" b="0" i="0" u="none" strike="noStrike" dirty="0">
                          <a:effectLst/>
                          <a:latin typeface="Arial" panose="020B0604020202020204" pitchFamily="34" charset="0"/>
                          <a:cs typeface="Arial" panose="020B0604020202020204" pitchFamily="34" charset="0"/>
                        </a:rPr>
                        <a:t>Вид </a:t>
                      </a:r>
                      <a:endParaRPr lang="ru-RU" sz="1400" b="0" i="0" u="none" strike="noStrike" dirty="0" smtClean="0">
                        <a:effectLst/>
                        <a:latin typeface="Arial" panose="020B0604020202020204" pitchFamily="34" charset="0"/>
                        <a:cs typeface="Arial" panose="020B0604020202020204" pitchFamily="34" charset="0"/>
                      </a:endParaRPr>
                    </a:p>
                    <a:p>
                      <a:pPr algn="ctr" fontAlgn="ctr"/>
                      <a:r>
                        <a:rPr lang="ru-RU" sz="1400" b="0" i="0" u="none" strike="noStrike" dirty="0" smtClean="0">
                          <a:effectLst/>
                          <a:latin typeface="Arial" panose="020B0604020202020204" pitchFamily="34" charset="0"/>
                          <a:cs typeface="Arial" panose="020B0604020202020204" pitchFamily="34" charset="0"/>
                        </a:rPr>
                        <a:t>счета</a:t>
                      </a:r>
                      <a:r>
                        <a:rPr lang="ru-RU" sz="1400" b="0" i="0" u="none" strike="noStrike" baseline="30000" dirty="0" smtClean="0">
                          <a:effectLst/>
                          <a:latin typeface="Arial" panose="020B0604020202020204" pitchFamily="34" charset="0"/>
                          <a:cs typeface="Arial" panose="020B0604020202020204" pitchFamily="34" charset="0"/>
                        </a:rPr>
                        <a:t>1</a:t>
                      </a:r>
                      <a:endParaRPr lang="ru-RU" sz="1400" b="0" i="0" u="none" strike="noStrike" dirty="0">
                        <a:effectLst/>
                        <a:latin typeface="Arial" panose="020B0604020202020204" pitchFamily="34" charset="0"/>
                        <a:cs typeface="Arial" panose="020B0604020202020204" pitchFamily="34" charset="0"/>
                      </a:endParaRP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gridSpan="3">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Реквизиты акта, в соответствии с которым открыт счет</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hMerge="1">
                  <a:txBody>
                    <a:bodyPr/>
                    <a:lstStyle/>
                    <a:p>
                      <a:endParaRPr lang="ru-RU"/>
                    </a:p>
                  </a:txBody>
                  <a:tcPr/>
                </a:tc>
                <a:tc hMerge="1">
                  <a:txBody>
                    <a:bodyPr/>
                    <a:lstStyle/>
                    <a:p>
                      <a:endParaRPr lang="ru-RU"/>
                    </a:p>
                  </a:txBody>
                  <a:tcPr/>
                </a:tc>
                <a:tc rowSpan="2">
                  <a:txBody>
                    <a:bodyPr/>
                    <a:lstStyle/>
                    <a:p>
                      <a:pPr algn="ctr" fontAlgn="ctr"/>
                      <a:r>
                        <a:rPr lang="ru-RU" sz="1100" b="0" i="0" u="none" strike="noStrike">
                          <a:effectLst/>
                          <a:latin typeface="Arial" panose="020B0604020202020204" pitchFamily="34" charset="0"/>
                          <a:cs typeface="Arial" panose="020B0604020202020204" pitchFamily="34" charset="0"/>
                        </a:rPr>
                        <a:t>Остаток  средств на счете на начало года</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100" b="0" i="0" u="none" strike="noStrike">
                          <a:effectLst/>
                          <a:latin typeface="Arial" panose="020B0604020202020204" pitchFamily="34" charset="0"/>
                          <a:cs typeface="Arial" panose="020B0604020202020204" pitchFamily="34" charset="0"/>
                        </a:rPr>
                        <a:t>Остаток  средств на счете на конец отчетного периода</a:t>
                      </a:r>
                    </a:p>
                  </a:txBody>
                  <a:tcPr marL="3639" marR="3639" marT="363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04228366"/>
                  </a:ext>
                </a:extLst>
              </a:tr>
              <a:tr h="202807">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вид акта</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дата</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номер</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2123842040"/>
                  </a:ext>
                </a:extLst>
              </a:tr>
              <a:tr h="185651">
                <a:tc gridSpan="2">
                  <a:txBody>
                    <a:bodyPr/>
                    <a:lstStyle/>
                    <a:p>
                      <a:pPr algn="ctr" fontAlgn="b"/>
                      <a:r>
                        <a:rPr lang="ru-RU" sz="1100" b="0" i="0" u="none" strike="noStrike">
                          <a:effectLst/>
                          <a:latin typeface="Arial" panose="020B0604020202020204" pitchFamily="34" charset="0"/>
                          <a:cs typeface="Arial" panose="020B0604020202020204" pitchFamily="34" charset="0"/>
                        </a:rPr>
                        <a:t>1</a:t>
                      </a:r>
                    </a:p>
                  </a:txBody>
                  <a:tcPr marL="3639" marR="3639" marT="363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2</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3</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4</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5</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ru-RU" sz="1100" b="0" i="0" u="none" strike="noStrike">
                          <a:effectLst/>
                          <a:latin typeface="Arial" panose="020B0604020202020204" pitchFamily="34" charset="0"/>
                          <a:cs typeface="Arial" panose="020B0604020202020204" pitchFamily="34" charset="0"/>
                        </a:rPr>
                        <a:t>6</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a:effectLst/>
                          <a:latin typeface="Arial" panose="020B0604020202020204" pitchFamily="34" charset="0"/>
                          <a:cs typeface="Arial" panose="020B0604020202020204" pitchFamily="34" charset="0"/>
                        </a:rPr>
                        <a:t>7</a:t>
                      </a:r>
                    </a:p>
                  </a:txBody>
                  <a:tcPr marL="3639" marR="3639" marT="363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63300608"/>
                  </a:ext>
                </a:extLst>
              </a:tr>
              <a:tr h="367358">
                <a:tc gridSpan="2">
                  <a:txBody>
                    <a:bodyPr/>
                    <a:lstStyle/>
                    <a:p>
                      <a:pPr algn="l" fontAlgn="b"/>
                      <a:r>
                        <a:rPr lang="ru-RU" sz="1100" b="0" i="0" u="none" strike="noStrike" dirty="0">
                          <a:effectLst/>
                          <a:latin typeface="Arial" panose="020B0604020202020204" pitchFamily="34" charset="0"/>
                          <a:cs typeface="Arial" panose="020B0604020202020204" pitchFamily="34" charset="0"/>
                        </a:rPr>
                        <a:t>1. Счета в кредитных организациях в валюте Российской Федерации</a:t>
                      </a:r>
                    </a:p>
                  </a:txBody>
                  <a:tcPr marL="3639" marR="3639" marT="363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effectLst/>
                          <a:latin typeface="Arial" panose="020B0604020202020204" pitchFamily="34" charset="0"/>
                          <a:cs typeface="Arial" panose="020B0604020202020204" pitchFamily="34" charset="0"/>
                        </a:rPr>
                        <a:t>х</a:t>
                      </a:r>
                    </a:p>
                  </a:txBody>
                  <a:tcPr marL="3639" marR="3639" marT="363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u-RU" sz="1400" b="0" i="0" u="none" strike="noStrike" dirty="0">
                          <a:effectLst/>
                          <a:latin typeface="Arial" panose="020B0604020202020204" pitchFamily="34" charset="0"/>
                          <a:cs typeface="Arial" panose="020B0604020202020204" pitchFamily="34" charset="0"/>
                        </a:rPr>
                        <a:t>х</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u-RU" sz="1400" b="0" i="0" u="none" strike="noStrike">
                          <a:effectLst/>
                          <a:latin typeface="Arial" panose="020B0604020202020204" pitchFamily="34" charset="0"/>
                          <a:cs typeface="Arial" panose="020B0604020202020204" pitchFamily="34" charset="0"/>
                        </a:rPr>
                        <a:t>х</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u-RU" sz="1400" b="0" i="0" u="none" strike="noStrike" dirty="0">
                          <a:effectLst/>
                          <a:latin typeface="Arial" panose="020B0604020202020204" pitchFamily="34" charset="0"/>
                          <a:cs typeface="Arial" panose="020B0604020202020204" pitchFamily="34" charset="0"/>
                        </a:rPr>
                        <a:t>х</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u-RU" sz="1100" b="0" i="0" u="none" strike="noStrike">
                          <a:effectLst/>
                          <a:latin typeface="Arial" panose="020B0604020202020204" pitchFamily="34" charset="0"/>
                          <a:cs typeface="Arial" panose="020B0604020202020204" pitchFamily="34" charset="0"/>
                        </a:rPr>
                        <a:t>х</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Arial" panose="020B0604020202020204" pitchFamily="34" charset="0"/>
                          <a:cs typeface="Arial" panose="020B0604020202020204" pitchFamily="34" charset="0"/>
                        </a:rPr>
                        <a:t>х</a:t>
                      </a:r>
                    </a:p>
                  </a:txBody>
                  <a:tcPr marL="3639" marR="3639" marT="363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70097851"/>
                  </a:ext>
                </a:extLst>
              </a:tr>
              <a:tr h="185651">
                <a:tc gridSpan="2">
                  <a:txBody>
                    <a:bodyPr/>
                    <a:lstStyle/>
                    <a:p>
                      <a:pPr algn="ctr" fontAlgn="b"/>
                      <a:r>
                        <a:rPr lang="ru-RU" sz="1100" b="0" i="0" u="none" strike="noStrike" dirty="0">
                          <a:effectLst/>
                          <a:latin typeface="Arial" panose="020B0604020202020204" pitchFamily="34" charset="0"/>
                          <a:cs typeface="Arial" panose="020B0604020202020204" pitchFamily="34" charset="0"/>
                        </a:rPr>
                        <a:t> </a:t>
                      </a:r>
                    </a:p>
                  </a:txBody>
                  <a:tcPr marL="3639" marR="3639" marT="363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a:effectLst/>
                          <a:latin typeface="Arial" panose="020B0604020202020204" pitchFamily="34" charset="0"/>
                          <a:cs typeface="Arial" panose="020B0604020202020204" pitchFamily="34" charset="0"/>
                        </a:rPr>
                        <a:t> </a:t>
                      </a:r>
                    </a:p>
                  </a:txBody>
                  <a:tcPr marL="3639" marR="3639" marT="363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ru-RU" sz="14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ru-RU" sz="14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u-RU" sz="1100" b="0" i="0" u="none" strike="noStrike">
                          <a:effectLst/>
                          <a:latin typeface="Arial" panose="020B0604020202020204" pitchFamily="34" charset="0"/>
                          <a:cs typeface="Arial" panose="020B0604020202020204" pitchFamily="34" charset="0"/>
                        </a:rPr>
                        <a:t> </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6240324"/>
                  </a:ext>
                </a:extLst>
              </a:tr>
              <a:tr h="185651">
                <a:tc gridSpan="2">
                  <a:txBody>
                    <a:bodyPr/>
                    <a:lstStyle/>
                    <a:p>
                      <a:pPr algn="ctr" fontAlgn="b"/>
                      <a:r>
                        <a:rPr lang="ru-RU" sz="1100" b="0" i="0" u="none" strike="noStrike" dirty="0">
                          <a:effectLst/>
                          <a:latin typeface="Arial" panose="020B0604020202020204" pitchFamily="34" charset="0"/>
                          <a:cs typeface="Arial" panose="020B0604020202020204" pitchFamily="34" charset="0"/>
                        </a:rPr>
                        <a:t> </a:t>
                      </a:r>
                    </a:p>
                  </a:txBody>
                  <a:tcPr marL="3639" marR="3639" marT="363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a:effectLst/>
                          <a:latin typeface="Arial" panose="020B0604020202020204" pitchFamily="34" charset="0"/>
                          <a:cs typeface="Arial" panose="020B0604020202020204" pitchFamily="34" charset="0"/>
                        </a:rPr>
                        <a:t> </a:t>
                      </a:r>
                    </a:p>
                  </a:txBody>
                  <a:tcPr marL="3639" marR="3639" marT="363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ru-RU" sz="14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ru-RU" sz="14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r>
                        <a:rPr lang="ru-RU" sz="1400" b="0" i="0" u="none" strike="noStrike" dirty="0" smtClean="0">
                          <a:effectLst/>
                          <a:latin typeface="Arial" panose="020B0604020202020204" pitchFamily="34" charset="0"/>
                          <a:cs typeface="Arial" panose="020B0604020202020204" pitchFamily="34" charset="0"/>
                        </a:rPr>
                        <a:t>214-ФЗ</a:t>
                      </a:r>
                      <a:endParaRPr lang="ru-RU" sz="1400" b="0" i="0" u="none" strike="noStrike" dirty="0">
                        <a:effectLst/>
                        <a:latin typeface="Arial" panose="020B0604020202020204" pitchFamily="34" charset="0"/>
                        <a:cs typeface="Arial" panose="020B0604020202020204" pitchFamily="34" charset="0"/>
                      </a:endParaRP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u-RU" sz="1100" b="0" i="0" u="none" strike="noStrike">
                          <a:effectLst/>
                          <a:latin typeface="Arial" panose="020B0604020202020204" pitchFamily="34" charset="0"/>
                          <a:cs typeface="Arial" panose="020B0604020202020204" pitchFamily="34" charset="0"/>
                        </a:rPr>
                        <a:t> </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0639056"/>
                  </a:ext>
                </a:extLst>
              </a:tr>
              <a:tr h="185651">
                <a:tc gridSpan="2">
                  <a:txBody>
                    <a:bodyPr/>
                    <a:lstStyle/>
                    <a:p>
                      <a:pPr algn="ctr" fontAlgn="b"/>
                      <a:r>
                        <a:rPr lang="ru-RU" sz="1100" b="0" i="0" u="none" strike="noStrike" dirty="0">
                          <a:effectLst/>
                          <a:latin typeface="Arial" panose="020B0604020202020204" pitchFamily="34" charset="0"/>
                          <a:cs typeface="Arial" panose="020B0604020202020204" pitchFamily="34" charset="0"/>
                        </a:rPr>
                        <a:t> </a:t>
                      </a:r>
                    </a:p>
                  </a:txBody>
                  <a:tcPr marL="3639" marR="3639" marT="363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a:effectLst/>
                          <a:latin typeface="Arial" panose="020B0604020202020204" pitchFamily="34" charset="0"/>
                          <a:cs typeface="Arial" panose="020B0604020202020204" pitchFamily="34" charset="0"/>
                        </a:rPr>
                        <a:t> </a:t>
                      </a:r>
                    </a:p>
                  </a:txBody>
                  <a:tcPr marL="3639" marR="3639" marT="363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ru-RU" sz="14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ru-RU" sz="14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r>
                        <a:rPr lang="ru-RU" sz="1400" b="0" i="0" u="none" strike="noStrike" dirty="0" smtClean="0">
                          <a:effectLst/>
                          <a:latin typeface="Arial" panose="020B0604020202020204" pitchFamily="34" charset="0"/>
                          <a:cs typeface="Arial" panose="020B0604020202020204" pitchFamily="34" charset="0"/>
                        </a:rPr>
                        <a:t>275-ФЗ</a:t>
                      </a:r>
                      <a:endParaRPr lang="ru-RU" sz="1400" b="0" i="0" u="none" strike="noStrike" dirty="0">
                        <a:effectLst/>
                        <a:latin typeface="Arial" panose="020B0604020202020204" pitchFamily="34" charset="0"/>
                        <a:cs typeface="Arial" panose="020B0604020202020204" pitchFamily="34" charset="0"/>
                      </a:endParaRP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u-RU" sz="1100" b="0" i="0" u="none" strike="noStrike">
                          <a:effectLst/>
                          <a:latin typeface="Arial" panose="020B0604020202020204" pitchFamily="34" charset="0"/>
                          <a:cs typeface="Arial" panose="020B0604020202020204" pitchFamily="34" charset="0"/>
                        </a:rPr>
                        <a:t> </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1929175"/>
                  </a:ext>
                </a:extLst>
              </a:tr>
              <a:tr h="185651">
                <a:tc gridSpan="2">
                  <a:txBody>
                    <a:bodyPr/>
                    <a:lstStyle/>
                    <a:p>
                      <a:pPr algn="ctr" fontAlgn="b"/>
                      <a:r>
                        <a:rPr lang="ru-RU" sz="1100" b="0" i="0" u="none" strike="noStrike" dirty="0">
                          <a:effectLst/>
                          <a:latin typeface="Arial" panose="020B0604020202020204" pitchFamily="34" charset="0"/>
                          <a:cs typeface="Arial" panose="020B0604020202020204" pitchFamily="34" charset="0"/>
                        </a:rPr>
                        <a:t>Итого по разделу 1</a:t>
                      </a:r>
                    </a:p>
                  </a:txBody>
                  <a:tcPr marL="3639" marR="3639" marT="363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a:effectLst/>
                          <a:latin typeface="Arial" panose="020B0604020202020204" pitchFamily="34" charset="0"/>
                          <a:cs typeface="Arial" panose="020B0604020202020204" pitchFamily="34" charset="0"/>
                        </a:rPr>
                        <a:t> </a:t>
                      </a:r>
                    </a:p>
                  </a:txBody>
                  <a:tcPr marL="3639" marR="3639" marT="363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ru-RU" sz="14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ru-RU" sz="14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u-RU" sz="1100" b="0" i="0" u="none" strike="noStrike">
                          <a:effectLst/>
                          <a:latin typeface="Arial" panose="020B0604020202020204" pitchFamily="34" charset="0"/>
                          <a:cs typeface="Arial" panose="020B0604020202020204" pitchFamily="34" charset="0"/>
                        </a:rPr>
                        <a:t> </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77048751"/>
                  </a:ext>
                </a:extLst>
              </a:tr>
              <a:tr h="367358">
                <a:tc gridSpan="2">
                  <a:txBody>
                    <a:bodyPr/>
                    <a:lstStyle/>
                    <a:p>
                      <a:pPr algn="l" fontAlgn="b"/>
                      <a:r>
                        <a:rPr lang="ru-RU" sz="1100" b="0" i="0" u="none" strike="noStrike" dirty="0">
                          <a:effectLst/>
                          <a:latin typeface="Arial" panose="020B0604020202020204" pitchFamily="34" charset="0"/>
                          <a:cs typeface="Arial" panose="020B0604020202020204" pitchFamily="34" charset="0"/>
                        </a:rPr>
                        <a:t>2. Счета в кредитных организациях в иностранной  валюте</a:t>
                      </a:r>
                    </a:p>
                  </a:txBody>
                  <a:tcPr marL="3639" marR="3639" marT="363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100" b="0" i="0" u="none" strike="noStrike">
                          <a:effectLst/>
                          <a:latin typeface="Arial" panose="020B0604020202020204" pitchFamily="34" charset="0"/>
                          <a:cs typeface="Arial" panose="020B0604020202020204" pitchFamily="34" charset="0"/>
                        </a:rPr>
                        <a:t>х</a:t>
                      </a:r>
                    </a:p>
                  </a:txBody>
                  <a:tcPr marL="3639" marR="3639" marT="363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Arial" panose="020B0604020202020204" pitchFamily="34" charset="0"/>
                          <a:cs typeface="Arial" panose="020B0604020202020204" pitchFamily="34" charset="0"/>
                        </a:rPr>
                        <a:t>х</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Arial" panose="020B0604020202020204" pitchFamily="34" charset="0"/>
                          <a:cs typeface="Arial" panose="020B0604020202020204" pitchFamily="34" charset="0"/>
                        </a:rPr>
                        <a:t>х</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Arial" panose="020B0604020202020204" pitchFamily="34" charset="0"/>
                          <a:cs typeface="Arial" panose="020B0604020202020204" pitchFamily="34" charset="0"/>
                        </a:rPr>
                        <a:t>х</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Arial" panose="020B0604020202020204" pitchFamily="34" charset="0"/>
                          <a:cs typeface="Arial" panose="020B0604020202020204" pitchFamily="34" charset="0"/>
                        </a:rPr>
                        <a:t>х</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Arial" panose="020B0604020202020204" pitchFamily="34" charset="0"/>
                          <a:cs typeface="Arial" panose="020B0604020202020204" pitchFamily="34" charset="0"/>
                        </a:rPr>
                        <a:t>х</a:t>
                      </a:r>
                    </a:p>
                  </a:txBody>
                  <a:tcPr marL="3639" marR="3639" marT="363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46545955"/>
                  </a:ext>
                </a:extLst>
              </a:tr>
              <a:tr h="185651">
                <a:tc gridSpan="2">
                  <a:txBody>
                    <a:bodyPr/>
                    <a:lstStyle/>
                    <a:p>
                      <a:pPr algn="ctr" fontAlgn="b"/>
                      <a:r>
                        <a:rPr lang="ru-RU" sz="1100" b="0" i="0" u="none" strike="noStrike" dirty="0">
                          <a:effectLst/>
                          <a:latin typeface="Arial" panose="020B0604020202020204" pitchFamily="34" charset="0"/>
                          <a:cs typeface="Arial" panose="020B0604020202020204" pitchFamily="34" charset="0"/>
                        </a:rPr>
                        <a:t> </a:t>
                      </a:r>
                    </a:p>
                  </a:txBody>
                  <a:tcPr marL="3639" marR="3639" marT="363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effectLst/>
                          <a:latin typeface="Arial" panose="020B0604020202020204" pitchFamily="34" charset="0"/>
                          <a:cs typeface="Arial" panose="020B0604020202020204" pitchFamily="34" charset="0"/>
                        </a:rPr>
                        <a:t> </a:t>
                      </a:r>
                      <a:r>
                        <a:rPr lang="ru-RU" sz="1100" b="0" i="0" u="none" strike="noStrike" dirty="0" smtClean="0">
                          <a:effectLst/>
                          <a:latin typeface="Arial" panose="020B0604020202020204" pitchFamily="34" charset="0"/>
                          <a:cs typeface="Arial" panose="020B0604020202020204" pitchFamily="34" charset="0"/>
                        </a:rPr>
                        <a:t>173-ФЗ</a:t>
                      </a:r>
                      <a:endParaRPr lang="ru-RU" sz="1100" b="0" i="0" u="none" strike="noStrike" dirty="0">
                        <a:effectLst/>
                        <a:latin typeface="Arial" panose="020B0604020202020204" pitchFamily="34" charset="0"/>
                        <a:cs typeface="Arial" panose="020B0604020202020204" pitchFamily="34" charset="0"/>
                      </a:endParaRP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Arial" panose="020B0604020202020204" pitchFamily="34" charset="0"/>
                          <a:cs typeface="Arial" panose="020B0604020202020204" pitchFamily="34" charset="0"/>
                        </a:rPr>
                        <a:t> </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29709063"/>
                  </a:ext>
                </a:extLst>
              </a:tr>
              <a:tr h="185651">
                <a:tc gridSpan="2">
                  <a:txBody>
                    <a:bodyPr/>
                    <a:lstStyle/>
                    <a:p>
                      <a:pPr algn="ctr" fontAlgn="b"/>
                      <a:r>
                        <a:rPr lang="ru-RU" sz="1100" b="0" i="0" u="none" strike="noStrike" dirty="0">
                          <a:effectLst/>
                          <a:latin typeface="Arial" panose="020B0604020202020204" pitchFamily="34" charset="0"/>
                          <a:cs typeface="Arial" panose="020B0604020202020204" pitchFamily="34" charset="0"/>
                        </a:rPr>
                        <a:t> </a:t>
                      </a:r>
                    </a:p>
                  </a:txBody>
                  <a:tcPr marL="3639" marR="3639" marT="363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effectLst/>
                          <a:latin typeface="Arial" panose="020B0604020202020204" pitchFamily="34" charset="0"/>
                          <a:cs typeface="Arial" panose="020B0604020202020204" pitchFamily="34" charset="0"/>
                        </a:rPr>
                        <a:t> </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40582059"/>
                  </a:ext>
                </a:extLst>
              </a:tr>
              <a:tr h="185651">
                <a:tc gridSpan="2">
                  <a:txBody>
                    <a:bodyPr/>
                    <a:lstStyle/>
                    <a:p>
                      <a:pPr algn="ctr" fontAlgn="b"/>
                      <a:r>
                        <a:rPr lang="ru-RU" sz="1100" b="0" i="0" u="none" strike="noStrike" dirty="0">
                          <a:effectLst/>
                          <a:latin typeface="Arial" panose="020B0604020202020204" pitchFamily="34" charset="0"/>
                          <a:cs typeface="Arial" panose="020B0604020202020204" pitchFamily="34" charset="0"/>
                        </a:rPr>
                        <a:t> </a:t>
                      </a:r>
                    </a:p>
                  </a:txBody>
                  <a:tcPr marL="3639" marR="3639" marT="363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effectLst/>
                          <a:latin typeface="Arial" panose="020B0604020202020204" pitchFamily="34" charset="0"/>
                          <a:cs typeface="Arial" panose="020B0604020202020204" pitchFamily="34" charset="0"/>
                        </a:rPr>
                        <a:t> </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62693252"/>
                  </a:ext>
                </a:extLst>
              </a:tr>
              <a:tr h="185651">
                <a:tc gridSpan="2">
                  <a:txBody>
                    <a:bodyPr/>
                    <a:lstStyle/>
                    <a:p>
                      <a:pPr algn="ctr" fontAlgn="b"/>
                      <a:r>
                        <a:rPr lang="ru-RU" sz="1100" b="0" i="0" u="none" strike="noStrike" dirty="0">
                          <a:effectLst/>
                          <a:latin typeface="Arial" panose="020B0604020202020204" pitchFamily="34" charset="0"/>
                          <a:cs typeface="Arial" panose="020B0604020202020204" pitchFamily="34" charset="0"/>
                        </a:rPr>
                        <a:t>Итого по разделу 2</a:t>
                      </a:r>
                    </a:p>
                  </a:txBody>
                  <a:tcPr marL="3639" marR="3639" marT="363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effectLst/>
                          <a:latin typeface="Arial" panose="020B0604020202020204" pitchFamily="34" charset="0"/>
                          <a:cs typeface="Arial" panose="020B0604020202020204" pitchFamily="34" charset="0"/>
                        </a:rPr>
                        <a:t> </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effectLst/>
                          <a:latin typeface="Arial" panose="020B0604020202020204" pitchFamily="34" charset="0"/>
                          <a:cs typeface="Arial" panose="020B0604020202020204" pitchFamily="34" charset="0"/>
                        </a:rPr>
                        <a:t> </a:t>
                      </a:r>
                    </a:p>
                  </a:txBody>
                  <a:tcPr marL="3639" marR="3639" marT="363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78351533"/>
                  </a:ext>
                </a:extLst>
              </a:tr>
              <a:tr h="185651">
                <a:tc>
                  <a:txBody>
                    <a:bodyPr/>
                    <a:lstStyle/>
                    <a:p>
                      <a:pPr algn="l" fontAlgn="b"/>
                      <a:endParaRPr lang="ru-RU" sz="1100" b="0" i="0" u="none" strike="noStrike">
                        <a:effectLst/>
                        <a:latin typeface="Times New Roman" panose="02020603050405020304" pitchFamily="18" charset="0"/>
                      </a:endParaRPr>
                    </a:p>
                  </a:txBody>
                  <a:tcPr marL="3639" marR="3639" marT="363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ru-RU" sz="1100" b="1" i="0" u="none" strike="noStrike" dirty="0">
                          <a:effectLst/>
                          <a:latin typeface="Arial" panose="020B0604020202020204" pitchFamily="34" charset="0"/>
                          <a:cs typeface="Arial" panose="020B0604020202020204" pitchFamily="34" charset="0"/>
                        </a:rPr>
                        <a:t>Всего:</a:t>
                      </a:r>
                    </a:p>
                  </a:txBody>
                  <a:tcPr marL="3639" marR="3639" marT="363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ru-RU" sz="1100" b="0" i="0" u="none" strike="noStrike" dirty="0">
                          <a:effectLst/>
                          <a:latin typeface="Arial" panose="020B0604020202020204" pitchFamily="34" charset="0"/>
                          <a:cs typeface="Arial" panose="020B0604020202020204" pitchFamily="34" charset="0"/>
                        </a:rPr>
                        <a:t>х</a:t>
                      </a:r>
                    </a:p>
                  </a:txBody>
                  <a:tcPr marL="3639" marR="3639" marT="363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effectLst/>
                          <a:latin typeface="Arial" panose="020B0604020202020204" pitchFamily="34" charset="0"/>
                          <a:cs typeface="Arial" panose="020B0604020202020204" pitchFamily="34" charset="0"/>
                        </a:rPr>
                        <a:t>х</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effectLst/>
                          <a:latin typeface="Arial" panose="020B0604020202020204" pitchFamily="34" charset="0"/>
                          <a:cs typeface="Arial" panose="020B0604020202020204" pitchFamily="34" charset="0"/>
                        </a:rPr>
                        <a:t>х</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effectLst/>
                          <a:latin typeface="Arial" panose="020B0604020202020204" pitchFamily="34" charset="0"/>
                          <a:cs typeface="Arial" panose="020B0604020202020204" pitchFamily="34" charset="0"/>
                        </a:rPr>
                        <a:t>х</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effectLst/>
                          <a:latin typeface="Arial" panose="020B0604020202020204" pitchFamily="34" charset="0"/>
                          <a:cs typeface="Arial" panose="020B0604020202020204" pitchFamily="34" charset="0"/>
                        </a:rPr>
                        <a:t> </a:t>
                      </a:r>
                    </a:p>
                  </a:txBody>
                  <a:tcPr marL="3639" marR="3639" marT="36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effectLst/>
                          <a:latin typeface="Arial" panose="020B0604020202020204" pitchFamily="34" charset="0"/>
                          <a:cs typeface="Arial" panose="020B0604020202020204" pitchFamily="34" charset="0"/>
                        </a:rPr>
                        <a:t> </a:t>
                      </a:r>
                    </a:p>
                  </a:txBody>
                  <a:tcPr marL="3639" marR="3639" marT="363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73399488"/>
                  </a:ext>
                </a:extLst>
              </a:tr>
            </a:tbl>
          </a:graphicData>
        </a:graphic>
      </p:graphicFrame>
      <p:sp>
        <p:nvSpPr>
          <p:cNvPr id="3" name="Выноска со стрелкой вниз 2"/>
          <p:cNvSpPr/>
          <p:nvPr/>
        </p:nvSpPr>
        <p:spPr>
          <a:xfrm>
            <a:off x="0" y="476672"/>
            <a:ext cx="2483768" cy="1196752"/>
          </a:xfrm>
          <a:prstGeom prst="downArrowCallou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srgbClr val="FF0000"/>
                </a:solidFill>
                <a:effectLst/>
                <a:uLnTx/>
                <a:uFillTx/>
                <a:latin typeface="Calibri" panose="020F0502020204030204"/>
                <a:ea typeface="+mn-ea"/>
                <a:cs typeface="+mn-cs"/>
              </a:rPr>
              <a:t>Рекомендуемый образец</a:t>
            </a:r>
            <a:endPar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2" name="Выноска со стрелкой вниз 1"/>
          <p:cNvSpPr/>
          <p:nvPr/>
        </p:nvSpPr>
        <p:spPr>
          <a:xfrm>
            <a:off x="2123728" y="1412776"/>
            <a:ext cx="1728192" cy="1512168"/>
          </a:xfrm>
          <a:prstGeom prst="downArrowCallou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номинальный, </a:t>
            </a:r>
            <a:r>
              <a:rPr kumimoji="0" lang="ru-RU" sz="1600" b="0" i="0" u="none" strike="noStrike" kern="1200" cap="none" spc="0" normalizeH="0" baseline="0" noProof="0" dirty="0" err="1" smtClean="0">
                <a:ln>
                  <a:noFill/>
                </a:ln>
                <a:solidFill>
                  <a:prstClr val="white"/>
                </a:solidFill>
                <a:effectLst/>
                <a:uLnTx/>
                <a:uFillTx/>
                <a:latin typeface="Arial" panose="020B0604020202020204" pitchFamily="34" charset="0"/>
                <a:ea typeface="+mn-ea"/>
                <a:cs typeface="Arial" panose="020B0604020202020204" pitchFamily="34" charset="0"/>
              </a:rPr>
              <a:t>эскроу</a:t>
            </a:r>
            <a:r>
              <a:rPr kumimoji="0" lang="ru-RU"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публичный </a:t>
            </a:r>
            <a:r>
              <a:rPr kumimoji="0" lang="ru-RU" sz="1600" b="0"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депозитный</a:t>
            </a:r>
            <a:endParaRPr kumimoji="0" lang="ru-RU"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Стрелка вниз 4"/>
          <p:cNvSpPr/>
          <p:nvPr/>
        </p:nvSpPr>
        <p:spPr>
          <a:xfrm>
            <a:off x="4716016" y="2132856"/>
            <a:ext cx="1224136" cy="576064"/>
          </a:xfrm>
          <a:prstGeom prst="down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FF0000"/>
                </a:solidFill>
              </a:rPr>
              <a:t>НПА</a:t>
            </a:r>
            <a:endParaRPr lang="ru-RU" b="1" dirty="0">
              <a:solidFill>
                <a:srgbClr val="FF0000"/>
              </a:solidFill>
            </a:endParaRPr>
          </a:p>
        </p:txBody>
      </p:sp>
    </p:spTree>
    <p:extLst>
      <p:ext uri="{BB962C8B-B14F-4D97-AF65-F5344CB8AC3E}">
        <p14:creationId xmlns:p14="http://schemas.microsoft.com/office/powerpoint/2010/main" val="18098318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496" y="116632"/>
            <a:ext cx="9108504" cy="286232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Calibri" panose="020F0502020204030204"/>
                <a:ea typeface="+mn-ea"/>
                <a:cs typeface="+mn-cs"/>
              </a:rPr>
              <a:t>ГК §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4. Публичный депозитный счет</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Статья 860.11. Договор публичного депозитного счета</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Calibri" panose="020F0502020204030204"/>
                <a:ea typeface="+mn-ea"/>
                <a:cs typeface="+mn-cs"/>
              </a:rPr>
              <a:t>1</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По договору публичного депозитного счета, заключаемому для целей депонирования денежных средств в случаях, предусмотренных законом, банк обязуется принимать и зачислять в пользу бенефициара денежные средства, поступающие от должника или иного указанного в законе лица (депонента), на счет, открытый владельцу счета (нотариусу, службе судебных приставов, суду и иным органам или лицам, которые в соответствии с законом могут принимать денежные средства в депозит).</a:t>
            </a:r>
          </a:p>
        </p:txBody>
      </p:sp>
      <p:sp>
        <p:nvSpPr>
          <p:cNvPr id="3" name="Прямоугольник 2"/>
          <p:cNvSpPr/>
          <p:nvPr/>
        </p:nvSpPr>
        <p:spPr>
          <a:xfrm>
            <a:off x="16329" y="3068960"/>
            <a:ext cx="9036496" cy="369331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Статья 860.7. Договор счета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эскроу</a:t>
            </a: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Calibri" panose="020F0502020204030204"/>
                <a:ea typeface="+mn-ea"/>
                <a:cs typeface="+mn-cs"/>
              </a:rPr>
              <a:t>1</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По договору счета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эскроу</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банк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эскроу</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-агент) открывает специальный счет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эскроу</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для учета и блокирования денежных средств, полученных им от владельца счета (депонента) в целях их передачи другому лицу (бенефициару) при возникновении оснований, предусмотренных договором счета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эскроу</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Права на денежные средства, находящиеся на счете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эскроу</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принадлежат депоненту до даты возникновения оснований для передачи денежных средств бенефициару, а после указанной даты - бенефициару. Распоряжение денежными средствами, находящимися на счете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эскроу</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осуществляется в порядке, предусмотренном настоящим параграфом.</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2. Обязательства по договору счета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эскроу</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могут содержаться наряду с договором счета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эскроу</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в ином договоре, по которому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эскроу</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-агентом является банк.</a:t>
            </a:r>
          </a:p>
        </p:txBody>
      </p:sp>
    </p:spTree>
    <p:extLst>
      <p:ext uri="{BB962C8B-B14F-4D97-AF65-F5344CB8AC3E}">
        <p14:creationId xmlns:p14="http://schemas.microsoft.com/office/powerpoint/2010/main" val="728312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0"/>
            <a:ext cx="8928992" cy="1325563"/>
          </a:xfrm>
        </p:spPr>
        <p:txBody>
          <a:bodyPr>
            <a:normAutofit/>
          </a:bodyPr>
          <a:lstStyle/>
          <a:p>
            <a:r>
              <a:rPr lang="ru-RU" sz="2400" b="1" dirty="0">
                <a:solidFill>
                  <a:schemeClr val="accent6">
                    <a:lumMod val="75000"/>
                  </a:schemeClr>
                </a:solidFill>
                <a:latin typeface="Arial" panose="020B0604020202020204" pitchFamily="34" charset="0"/>
                <a:cs typeface="Arial" panose="020B0604020202020204" pitchFamily="34" charset="0"/>
              </a:rPr>
              <a:t>В сведениях о задолженности по ущербу, недостачам, хищениям денежных средств и материальных ценностей</a:t>
            </a:r>
          </a:p>
        </p:txBody>
      </p:sp>
      <p:sp>
        <p:nvSpPr>
          <p:cNvPr id="3" name="Объект 2"/>
          <p:cNvSpPr>
            <a:spLocks noGrp="1"/>
          </p:cNvSpPr>
          <p:nvPr>
            <p:ph idx="1"/>
          </p:nvPr>
        </p:nvSpPr>
        <p:spPr>
          <a:xfrm>
            <a:off x="107504" y="1484784"/>
            <a:ext cx="9144000" cy="4692179"/>
          </a:xfrm>
        </p:spPr>
        <p:txBody>
          <a:bodyPr>
            <a:normAutofit fontScale="92500"/>
          </a:bodyPr>
          <a:lstStyle/>
          <a:p>
            <a:r>
              <a:rPr lang="ru-RU" dirty="0" smtClean="0">
                <a:latin typeface="Arial" panose="020B0604020202020204" pitchFamily="34" charset="0"/>
                <a:cs typeface="Arial" panose="020B0604020202020204" pitchFamily="34" charset="0"/>
              </a:rPr>
              <a:t>информация </a:t>
            </a:r>
            <a:r>
              <a:rPr lang="ru-RU" dirty="0">
                <a:latin typeface="Arial" panose="020B0604020202020204" pitchFamily="34" charset="0"/>
                <a:cs typeface="Arial" panose="020B0604020202020204" pitchFamily="34" charset="0"/>
              </a:rPr>
              <a:t>о задолженности контрагентов по возмещению ущерба на начало года и конец отчетного периода, </a:t>
            </a:r>
            <a:endParaRPr lang="ru-RU" dirty="0" smtClean="0">
              <a:latin typeface="Arial" panose="020B0604020202020204" pitchFamily="34" charset="0"/>
              <a:cs typeface="Arial" panose="020B0604020202020204" pitchFamily="34" charset="0"/>
            </a:endParaRPr>
          </a:p>
          <a:p>
            <a:r>
              <a:rPr lang="ru-RU" dirty="0" smtClean="0">
                <a:latin typeface="Arial" panose="020B0604020202020204" pitchFamily="34" charset="0"/>
                <a:cs typeface="Arial" panose="020B0604020202020204" pitchFamily="34" charset="0"/>
              </a:rPr>
              <a:t>сумма </a:t>
            </a:r>
            <a:r>
              <a:rPr lang="ru-RU" dirty="0">
                <a:latin typeface="Arial" panose="020B0604020202020204" pitchFamily="34" charset="0"/>
                <a:cs typeface="Arial" panose="020B0604020202020204" pitchFamily="34" charset="0"/>
              </a:rPr>
              <a:t>нанесенного ущерба, выявленных недостач, хищений, с указанием сумм, по которым виновные лица не установлены, </a:t>
            </a:r>
            <a:endParaRPr lang="ru-RU" dirty="0" smtClean="0">
              <a:latin typeface="Arial" panose="020B0604020202020204" pitchFamily="34" charset="0"/>
              <a:cs typeface="Arial" panose="020B0604020202020204" pitchFamily="34" charset="0"/>
            </a:endParaRPr>
          </a:p>
          <a:p>
            <a:r>
              <a:rPr lang="ru-RU" dirty="0" smtClean="0">
                <a:latin typeface="Arial" panose="020B0604020202020204" pitchFamily="34" charset="0"/>
                <a:cs typeface="Arial" panose="020B0604020202020204" pitchFamily="34" charset="0"/>
              </a:rPr>
              <a:t>сумма </a:t>
            </a:r>
            <a:r>
              <a:rPr lang="ru-RU" dirty="0">
                <a:latin typeface="Arial" panose="020B0604020202020204" pitchFamily="34" charset="0"/>
                <a:cs typeface="Arial" panose="020B0604020202020204" pitchFamily="34" charset="0"/>
              </a:rPr>
              <a:t>возмещенного ущерба, включая информацию о возмещении ущерба по решению суда и страховыми организациями, а также сумм списанного ущерба.</a:t>
            </a:r>
          </a:p>
          <a:p>
            <a:r>
              <a:rPr lang="ru-RU" dirty="0" smtClean="0">
                <a:latin typeface="Arial" panose="020B0604020202020204" pitchFamily="34" charset="0"/>
                <a:cs typeface="Arial" panose="020B0604020202020204" pitchFamily="34" charset="0"/>
              </a:rPr>
              <a:t>информация </a:t>
            </a:r>
            <a:r>
              <a:rPr lang="ru-RU" dirty="0">
                <a:latin typeface="Arial" panose="020B0604020202020204" pitchFamily="34" charset="0"/>
                <a:cs typeface="Arial" panose="020B0604020202020204" pitchFamily="34" charset="0"/>
              </a:rPr>
              <a:t>об ущербе материальным ценностям (порче имущества), </a:t>
            </a:r>
            <a:endParaRPr lang="ru-RU" dirty="0" smtClean="0">
              <a:latin typeface="Arial" panose="020B0604020202020204" pitchFamily="34" charset="0"/>
              <a:cs typeface="Arial" panose="020B0604020202020204" pitchFamily="34" charset="0"/>
            </a:endParaRPr>
          </a:p>
          <a:p>
            <a:r>
              <a:rPr lang="ru-RU" dirty="0" smtClean="0">
                <a:latin typeface="Arial" panose="020B0604020202020204" pitchFamily="34" charset="0"/>
                <a:cs typeface="Arial" panose="020B0604020202020204" pitchFamily="34" charset="0"/>
              </a:rPr>
              <a:t>сумма </a:t>
            </a:r>
            <a:r>
              <a:rPr lang="ru-RU" dirty="0">
                <a:latin typeface="Arial" panose="020B0604020202020204" pitchFamily="34" charset="0"/>
                <a:cs typeface="Arial" panose="020B0604020202020204" pitchFamily="34" charset="0"/>
              </a:rPr>
              <a:t>предварительных оплат, </a:t>
            </a:r>
            <a:r>
              <a:rPr lang="ru-RU" dirty="0" smtClean="0">
                <a:latin typeface="Arial" panose="020B0604020202020204" pitchFamily="34" charset="0"/>
                <a:cs typeface="Arial" panose="020B0604020202020204" pitchFamily="34" charset="0"/>
              </a:rPr>
              <a:t>не </a:t>
            </a:r>
            <a:r>
              <a:rPr lang="ru-RU" dirty="0">
                <a:latin typeface="Arial" panose="020B0604020202020204" pitchFamily="34" charset="0"/>
                <a:cs typeface="Arial" panose="020B0604020202020204" pitchFamily="34" charset="0"/>
              </a:rPr>
              <a:t>возвращенным контрагентом в случае расторжения договоров (контрактов, соглашений), в том числе по решению суда, </a:t>
            </a:r>
            <a:endParaRPr lang="ru-RU" dirty="0" smtClean="0">
              <a:latin typeface="Arial" panose="020B0604020202020204" pitchFamily="34" charset="0"/>
              <a:cs typeface="Arial" panose="020B0604020202020204" pitchFamily="34" charset="0"/>
            </a:endParaRPr>
          </a:p>
          <a:p>
            <a:r>
              <a:rPr lang="ru-RU" dirty="0" smtClean="0">
                <a:latin typeface="Arial" panose="020B0604020202020204" pitchFamily="34" charset="0"/>
                <a:cs typeface="Arial" panose="020B0604020202020204" pitchFamily="34" charset="0"/>
              </a:rPr>
              <a:t>сумма </a:t>
            </a:r>
            <a:r>
              <a:rPr lang="ru-RU" dirty="0">
                <a:latin typeface="Arial" panose="020B0604020202020204" pitchFamily="34" charset="0"/>
                <a:cs typeface="Arial" panose="020B0604020202020204" pitchFamily="34" charset="0"/>
              </a:rPr>
              <a:t>задолженности подотчетных лиц, своевременно не возвращенной (не удержанной из заработной платы), а также сумме неустойки (штрафов, пеней), в связи с нарушением контрагентом условий договоров (контрактов, соглашений).</a:t>
            </a:r>
          </a:p>
        </p:txBody>
      </p:sp>
    </p:spTree>
    <p:extLst>
      <p:ext uri="{BB962C8B-B14F-4D97-AF65-F5344CB8AC3E}">
        <p14:creationId xmlns:p14="http://schemas.microsoft.com/office/powerpoint/2010/main" val="1635020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nvPr>
        </p:nvGraphicFramePr>
        <p:xfrm>
          <a:off x="1" y="116628"/>
          <a:ext cx="9108505" cy="6667715"/>
        </p:xfrm>
        <a:graphic>
          <a:graphicData uri="http://schemas.openxmlformats.org/drawingml/2006/table">
            <a:tbl>
              <a:tblPr/>
              <a:tblGrid>
                <a:gridCol w="1795542">
                  <a:extLst>
                    <a:ext uri="{9D8B030D-6E8A-4147-A177-3AD203B41FA5}">
                      <a16:colId xmlns:a16="http://schemas.microsoft.com/office/drawing/2014/main" xmlns="" val="3772272910"/>
                    </a:ext>
                  </a:extLst>
                </a:gridCol>
                <a:gridCol w="380512">
                  <a:extLst>
                    <a:ext uri="{9D8B030D-6E8A-4147-A177-3AD203B41FA5}">
                      <a16:colId xmlns:a16="http://schemas.microsoft.com/office/drawing/2014/main" xmlns="" val="1715952088"/>
                    </a:ext>
                  </a:extLst>
                </a:gridCol>
                <a:gridCol w="654006">
                  <a:extLst>
                    <a:ext uri="{9D8B030D-6E8A-4147-A177-3AD203B41FA5}">
                      <a16:colId xmlns:a16="http://schemas.microsoft.com/office/drawing/2014/main" xmlns="" val="1698419586"/>
                    </a:ext>
                  </a:extLst>
                </a:gridCol>
                <a:gridCol w="520828">
                  <a:extLst>
                    <a:ext uri="{9D8B030D-6E8A-4147-A177-3AD203B41FA5}">
                      <a16:colId xmlns:a16="http://schemas.microsoft.com/office/drawing/2014/main" xmlns="" val="1861911071"/>
                    </a:ext>
                  </a:extLst>
                </a:gridCol>
                <a:gridCol w="249710">
                  <a:extLst>
                    <a:ext uri="{9D8B030D-6E8A-4147-A177-3AD203B41FA5}">
                      <a16:colId xmlns:a16="http://schemas.microsoft.com/office/drawing/2014/main" xmlns="" val="1089575931"/>
                    </a:ext>
                  </a:extLst>
                </a:gridCol>
                <a:gridCol w="665895">
                  <a:extLst>
                    <a:ext uri="{9D8B030D-6E8A-4147-A177-3AD203B41FA5}">
                      <a16:colId xmlns:a16="http://schemas.microsoft.com/office/drawing/2014/main" xmlns="" val="966145169"/>
                    </a:ext>
                  </a:extLst>
                </a:gridCol>
                <a:gridCol w="527960">
                  <a:extLst>
                    <a:ext uri="{9D8B030D-6E8A-4147-A177-3AD203B41FA5}">
                      <a16:colId xmlns:a16="http://schemas.microsoft.com/office/drawing/2014/main" xmlns="" val="2696487685"/>
                    </a:ext>
                  </a:extLst>
                </a:gridCol>
                <a:gridCol w="737241">
                  <a:extLst>
                    <a:ext uri="{9D8B030D-6E8A-4147-A177-3AD203B41FA5}">
                      <a16:colId xmlns:a16="http://schemas.microsoft.com/office/drawing/2014/main" xmlns="" val="2424037597"/>
                    </a:ext>
                  </a:extLst>
                </a:gridCol>
                <a:gridCol w="442345">
                  <a:extLst>
                    <a:ext uri="{9D8B030D-6E8A-4147-A177-3AD203B41FA5}">
                      <a16:colId xmlns:a16="http://schemas.microsoft.com/office/drawing/2014/main" xmlns="" val="2808401385"/>
                    </a:ext>
                  </a:extLst>
                </a:gridCol>
                <a:gridCol w="585037">
                  <a:extLst>
                    <a:ext uri="{9D8B030D-6E8A-4147-A177-3AD203B41FA5}">
                      <a16:colId xmlns:a16="http://schemas.microsoft.com/office/drawing/2014/main" xmlns="" val="2220083748"/>
                    </a:ext>
                  </a:extLst>
                </a:gridCol>
                <a:gridCol w="832369">
                  <a:extLst>
                    <a:ext uri="{9D8B030D-6E8A-4147-A177-3AD203B41FA5}">
                      <a16:colId xmlns:a16="http://schemas.microsoft.com/office/drawing/2014/main" xmlns="" val="2158613659"/>
                    </a:ext>
                  </a:extLst>
                </a:gridCol>
                <a:gridCol w="663518">
                  <a:extLst>
                    <a:ext uri="{9D8B030D-6E8A-4147-A177-3AD203B41FA5}">
                      <a16:colId xmlns:a16="http://schemas.microsoft.com/office/drawing/2014/main" xmlns="" val="2482690554"/>
                    </a:ext>
                  </a:extLst>
                </a:gridCol>
                <a:gridCol w="582658">
                  <a:extLst>
                    <a:ext uri="{9D8B030D-6E8A-4147-A177-3AD203B41FA5}">
                      <a16:colId xmlns:a16="http://schemas.microsoft.com/office/drawing/2014/main" xmlns="" val="74162717"/>
                    </a:ext>
                  </a:extLst>
                </a:gridCol>
                <a:gridCol w="470884">
                  <a:extLst>
                    <a:ext uri="{9D8B030D-6E8A-4147-A177-3AD203B41FA5}">
                      <a16:colId xmlns:a16="http://schemas.microsoft.com/office/drawing/2014/main" xmlns="" val="419749639"/>
                    </a:ext>
                  </a:extLst>
                </a:gridCol>
              </a:tblGrid>
              <a:tr h="229112">
                <a:tc gridSpan="14">
                  <a:txBody>
                    <a:bodyPr/>
                    <a:lstStyle/>
                    <a:p>
                      <a:pPr algn="ctr" fontAlgn="b"/>
                      <a:r>
                        <a:rPr lang="ru-RU" sz="800" b="1" i="0" u="none" strike="noStrike" dirty="0">
                          <a:effectLst/>
                          <a:latin typeface="Arial" panose="020B0604020202020204" pitchFamily="34" charset="0"/>
                          <a:cs typeface="Arial" panose="020B0604020202020204" pitchFamily="34" charset="0"/>
                        </a:rPr>
                        <a:t>Сведения о задолженности по ущербу, хищениям денежных средств и материальных ценностей</a:t>
                      </a:r>
                    </a:p>
                  </a:txBody>
                  <a:tcPr marL="3359" marR="3359" marT="3359" marB="0" anchor="b">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69821977"/>
                  </a:ext>
                </a:extLst>
              </a:tr>
              <a:tr h="130935">
                <a:tc gridSpan="9">
                  <a:txBody>
                    <a:bodyPr/>
                    <a:lstStyle/>
                    <a:p>
                      <a:pPr algn="ctr" fontAlgn="b"/>
                      <a:r>
                        <a:rPr lang="ru-RU" sz="800" b="1" i="0" u="none" strike="noStrike" dirty="0">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b"/>
                      <a:r>
                        <a:rPr lang="ru-RU" sz="800" b="1" i="0" u="none" strike="noStrike">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a:noFill/>
                    </a:lnB>
                    <a:solidFill>
                      <a:srgbClr val="FFFFFF"/>
                    </a:solidFill>
                  </a:tcPr>
                </a:tc>
                <a:tc>
                  <a:txBody>
                    <a:bodyPr/>
                    <a:lstStyle/>
                    <a:p>
                      <a:pPr algn="ctr" fontAlgn="b"/>
                      <a:r>
                        <a:rPr lang="ru-RU" sz="800" b="1" i="0" u="none" strike="noStrike">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a:noFill/>
                    </a:lnB>
                    <a:solidFill>
                      <a:srgbClr val="FFFFFF"/>
                    </a:solidFill>
                  </a:tcPr>
                </a:tc>
                <a:tc>
                  <a:txBody>
                    <a:bodyPr/>
                    <a:lstStyle/>
                    <a:p>
                      <a:pPr algn="ctr" fontAlgn="b"/>
                      <a:r>
                        <a:rPr lang="ru-RU" sz="800" b="1" i="0" u="none" strike="noStrike">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a:noFill/>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a:noFill/>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a:noFill/>
                    </a:lnB>
                    <a:solidFill>
                      <a:srgbClr val="FFFFFF"/>
                    </a:solidFill>
                  </a:tcPr>
                </a:tc>
                <a:extLst>
                  <a:ext uri="{0D108BD9-81ED-4DB2-BD59-A6C34878D82A}">
                    <a16:rowId xmlns:a16="http://schemas.microsoft.com/office/drawing/2014/main" xmlns="" val="1408753310"/>
                  </a:ext>
                </a:extLst>
              </a:tr>
              <a:tr h="130935">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321789781"/>
                  </a:ext>
                </a:extLst>
              </a:tr>
              <a:tr h="640633">
                <a:tc rowSpan="3">
                  <a:txBody>
                    <a:bodyPr/>
                    <a:lstStyle/>
                    <a:p>
                      <a:pPr algn="ctr" fontAlgn="ctr"/>
                      <a:r>
                        <a:rPr lang="ru-RU" sz="800" b="0" i="0" u="none" strike="noStrike" dirty="0">
                          <a:effectLst/>
                          <a:latin typeface="Arial" panose="020B0604020202020204" pitchFamily="34" charset="0"/>
                          <a:cs typeface="Arial" panose="020B0604020202020204" pitchFamily="34" charset="0"/>
                        </a:rPr>
                        <a:t>Наименование  показателя</a:t>
                      </a:r>
                    </a:p>
                  </a:txBody>
                  <a:tcPr marL="3359" marR="3359" marT="335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ctr" fontAlgn="ctr"/>
                      <a:r>
                        <a:rPr lang="ru-RU" sz="800" b="0" i="0" u="none" strike="noStrike">
                          <a:effectLst/>
                          <a:latin typeface="Arial" panose="020B0604020202020204" pitchFamily="34" charset="0"/>
                          <a:cs typeface="Arial" panose="020B0604020202020204" pitchFamily="34" charset="0"/>
                        </a:rPr>
                        <a:t>Код</a:t>
                      </a:r>
                      <a:br>
                        <a:rPr lang="ru-RU" sz="800" b="0" i="0" u="none" strike="noStrike">
                          <a:effectLst/>
                          <a:latin typeface="Arial" panose="020B0604020202020204" pitchFamily="34" charset="0"/>
                          <a:cs typeface="Arial" panose="020B0604020202020204" pitchFamily="34" charset="0"/>
                        </a:rPr>
                      </a:br>
                      <a:r>
                        <a:rPr lang="ru-RU" sz="800" b="0" i="0" u="none" strike="noStrike">
                          <a:effectLst/>
                          <a:latin typeface="Arial" panose="020B0604020202020204" pitchFamily="34" charset="0"/>
                          <a:cs typeface="Arial" panose="020B0604020202020204" pitchFamily="34" charset="0"/>
                        </a:rPr>
                        <a:t>строки</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ru-RU" sz="800" b="0" i="0" u="none" strike="noStrike" dirty="0">
                          <a:effectLst/>
                          <a:latin typeface="Arial" panose="020B0604020202020204" pitchFamily="34" charset="0"/>
                          <a:cs typeface="Arial" panose="020B0604020202020204" pitchFamily="34" charset="0"/>
                        </a:rPr>
                        <a:t>Остаток задолженности по возмещению ущерба на начало года</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3">
                  <a:txBody>
                    <a:bodyPr/>
                    <a:lstStyle/>
                    <a:p>
                      <a:pPr algn="ctr" fontAlgn="ctr"/>
                      <a:r>
                        <a:rPr lang="ru-RU" sz="800" b="0" i="0" u="none" strike="noStrike">
                          <a:effectLst/>
                          <a:latin typeface="Arial" panose="020B0604020202020204" pitchFamily="34" charset="0"/>
                          <a:cs typeface="Arial" panose="020B0604020202020204" pitchFamily="34" charset="0"/>
                        </a:rPr>
                        <a:t>Выявлено недостач, хищений, нанесения ущерба</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gridSpan="3">
                  <a:txBody>
                    <a:bodyPr/>
                    <a:lstStyle/>
                    <a:p>
                      <a:pPr algn="ctr" fontAlgn="ctr"/>
                      <a:r>
                        <a:rPr lang="ru-RU" sz="800" b="0" i="0" u="none" strike="noStrike">
                          <a:effectLst/>
                          <a:latin typeface="Arial" panose="020B0604020202020204" pitchFamily="34" charset="0"/>
                          <a:cs typeface="Arial" panose="020B0604020202020204" pitchFamily="34" charset="0"/>
                        </a:rPr>
                        <a:t>Возмещено недостач, хищений, нанесения ущерба</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gridSpan="2">
                  <a:txBody>
                    <a:bodyPr/>
                    <a:lstStyle/>
                    <a:p>
                      <a:pPr algn="ctr" fontAlgn="ctr"/>
                      <a:r>
                        <a:rPr lang="ru-RU" sz="800" b="0" i="0" u="none" strike="noStrike">
                          <a:effectLst/>
                          <a:latin typeface="Arial" panose="020B0604020202020204" pitchFamily="34" charset="0"/>
                          <a:cs typeface="Arial" panose="020B0604020202020204" pitchFamily="34" charset="0"/>
                        </a:rPr>
                        <a:t>Списано </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ctr"/>
                      <a:r>
                        <a:rPr lang="ru-RU" sz="800" b="0" i="0" u="none" strike="noStrike">
                          <a:effectLst/>
                          <a:latin typeface="Arial" panose="020B0604020202020204" pitchFamily="34" charset="0"/>
                          <a:cs typeface="Arial" panose="020B0604020202020204" pitchFamily="34" charset="0"/>
                        </a:rPr>
                        <a:t>Остаток задолженности </a:t>
                      </a:r>
                      <a:br>
                        <a:rPr lang="ru-RU" sz="800" b="0" i="0" u="none" strike="noStrike">
                          <a:effectLst/>
                          <a:latin typeface="Arial" panose="020B0604020202020204" pitchFamily="34" charset="0"/>
                          <a:cs typeface="Arial" panose="020B0604020202020204" pitchFamily="34" charset="0"/>
                        </a:rPr>
                      </a:br>
                      <a:r>
                        <a:rPr lang="ru-RU" sz="800" b="0" i="0" u="none" strike="noStrike">
                          <a:effectLst/>
                          <a:latin typeface="Arial" panose="020B0604020202020204" pitchFamily="34" charset="0"/>
                          <a:cs typeface="Arial" panose="020B0604020202020204" pitchFamily="34" charset="0"/>
                        </a:rPr>
                        <a:t>по возмещению ущерба </a:t>
                      </a:r>
                      <a:br>
                        <a:rPr lang="ru-RU" sz="800" b="0" i="0" u="none" strike="noStrike">
                          <a:effectLst/>
                          <a:latin typeface="Arial" panose="020B0604020202020204" pitchFamily="34" charset="0"/>
                          <a:cs typeface="Arial" panose="020B0604020202020204" pitchFamily="34" charset="0"/>
                        </a:rPr>
                      </a:br>
                      <a:r>
                        <a:rPr lang="ru-RU" sz="800" b="0" i="0" u="none" strike="noStrike">
                          <a:effectLst/>
                          <a:latin typeface="Arial" panose="020B0604020202020204" pitchFamily="34" charset="0"/>
                          <a:cs typeface="Arial" panose="020B0604020202020204" pitchFamily="34" charset="0"/>
                        </a:rPr>
                        <a:t>на конец года</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xmlns="" val="2162458796"/>
                  </a:ext>
                </a:extLst>
              </a:tr>
              <a:tr h="258360">
                <a:tc vMerge="1">
                  <a:txBody>
                    <a:bodyPr/>
                    <a:lstStyle/>
                    <a:p>
                      <a:endParaRPr lang="ru-RU"/>
                    </a:p>
                  </a:txBody>
                  <a:tcPr/>
                </a:tc>
                <a:tc vMerge="1">
                  <a:txBody>
                    <a:bodyPr/>
                    <a:lstStyle/>
                    <a:p>
                      <a:endParaRPr lang="ru-RU"/>
                    </a:p>
                  </a:txBody>
                  <a:tcPr/>
                </a:tc>
                <a:tc rowSpan="2">
                  <a:txBody>
                    <a:bodyPr/>
                    <a:lstStyle/>
                    <a:p>
                      <a:pPr algn="ctr" fontAlgn="ctr"/>
                      <a:r>
                        <a:rPr lang="ru-RU" sz="800" b="0" i="0" u="none" strike="noStrike" dirty="0">
                          <a:effectLst/>
                          <a:latin typeface="Arial" panose="020B0604020202020204" pitchFamily="34" charset="0"/>
                          <a:cs typeface="Arial" panose="020B0604020202020204" pitchFamily="34" charset="0"/>
                        </a:rPr>
                        <a:t>всего</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800" b="0" i="0" u="none" strike="noStrike">
                          <a:effectLst/>
                          <a:latin typeface="Arial" panose="020B0604020202020204" pitchFamily="34" charset="0"/>
                          <a:cs typeface="Arial" panose="020B0604020202020204" pitchFamily="34" charset="0"/>
                        </a:rPr>
                        <a:t>из него:</a:t>
                      </a:r>
                      <a:br>
                        <a:rPr lang="ru-RU" sz="800" b="0" i="0" u="none" strike="noStrike">
                          <a:effectLst/>
                          <a:latin typeface="Arial" panose="020B0604020202020204" pitchFamily="34" charset="0"/>
                          <a:cs typeface="Arial" panose="020B0604020202020204" pitchFamily="34" charset="0"/>
                        </a:rPr>
                      </a:br>
                      <a:r>
                        <a:rPr lang="ru-RU" sz="800" b="0" i="0" u="none" strike="noStrike">
                          <a:effectLst/>
                          <a:latin typeface="Arial" panose="020B0604020202020204" pitchFamily="34" charset="0"/>
                          <a:cs typeface="Arial" panose="020B0604020202020204" pitchFamily="34" charset="0"/>
                        </a:rPr>
                        <a:t>на взыскании в службе судебных приставов</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800" b="0" i="0" u="none" strike="noStrike">
                          <a:effectLst/>
                          <a:latin typeface="Arial" panose="020B0604020202020204" pitchFamily="34" charset="0"/>
                          <a:cs typeface="Arial" panose="020B0604020202020204" pitchFamily="34" charset="0"/>
                        </a:rPr>
                        <a:t>всего</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ru-RU" sz="800" b="0" i="0" u="none" strike="noStrike">
                          <a:effectLst/>
                          <a:latin typeface="Arial" panose="020B0604020202020204" pitchFamily="34" charset="0"/>
                          <a:cs typeface="Arial" panose="020B0604020202020204" pitchFamily="34" charset="0"/>
                        </a:rPr>
                        <a:t>в том числе</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800" b="0" i="0" u="none" strike="noStrike">
                          <a:effectLst/>
                          <a:latin typeface="Arial" panose="020B0604020202020204" pitchFamily="34" charset="0"/>
                          <a:cs typeface="Arial" panose="020B0604020202020204" pitchFamily="34" charset="0"/>
                        </a:rPr>
                        <a:t>из них взыскано</a:t>
                      </a:r>
                      <a:br>
                        <a:rPr lang="ru-RU" sz="800" b="0" i="0" u="none" strike="noStrike">
                          <a:effectLst/>
                          <a:latin typeface="Arial" panose="020B0604020202020204" pitchFamily="34" charset="0"/>
                          <a:cs typeface="Arial" panose="020B0604020202020204" pitchFamily="34" charset="0"/>
                        </a:rPr>
                      </a:br>
                      <a:r>
                        <a:rPr lang="ru-RU" sz="800" b="0" i="0" u="none" strike="noStrike">
                          <a:effectLst/>
                          <a:latin typeface="Arial" panose="020B0604020202020204" pitchFamily="34" charset="0"/>
                          <a:cs typeface="Arial" panose="020B0604020202020204" pitchFamily="34" charset="0"/>
                        </a:rPr>
                        <a:t> с виновных лиц</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fontAlgn="ctr"/>
                      <a:r>
                        <a:rPr lang="ru-RU" sz="800" b="0" i="0" u="none" strike="noStrike">
                          <a:effectLst/>
                          <a:latin typeface="Arial" panose="020B0604020202020204" pitchFamily="34" charset="0"/>
                          <a:cs typeface="Arial" panose="020B0604020202020204" pitchFamily="34" charset="0"/>
                        </a:rPr>
                        <a:t>страховыми организациями</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800" b="0" i="0" u="none" strike="noStrike">
                          <a:effectLst/>
                          <a:latin typeface="Arial" panose="020B0604020202020204" pitchFamily="34" charset="0"/>
                          <a:cs typeface="Arial" panose="020B0604020202020204" pitchFamily="34" charset="0"/>
                        </a:rPr>
                        <a:t>всего</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800" b="0" i="0" u="none" strike="noStrike">
                          <a:effectLst/>
                          <a:latin typeface="Arial" panose="020B0604020202020204" pitchFamily="34" charset="0"/>
                          <a:cs typeface="Arial" panose="020B0604020202020204" pitchFamily="34" charset="0"/>
                        </a:rPr>
                        <a:t>из них:</a:t>
                      </a:r>
                      <a:br>
                        <a:rPr lang="ru-RU" sz="800" b="0" i="0" u="none" strike="noStrike">
                          <a:effectLst/>
                          <a:latin typeface="Arial" panose="020B0604020202020204" pitchFamily="34" charset="0"/>
                          <a:cs typeface="Arial" panose="020B0604020202020204" pitchFamily="34" charset="0"/>
                        </a:rPr>
                      </a:br>
                      <a:r>
                        <a:rPr lang="ru-RU" sz="800" b="0" i="0" u="none" strike="noStrike">
                          <a:effectLst/>
                          <a:latin typeface="Arial" panose="020B0604020202020204" pitchFamily="34" charset="0"/>
                          <a:cs typeface="Arial" panose="020B0604020202020204" pitchFamily="34" charset="0"/>
                        </a:rPr>
                        <a:t>в связи с прекращением взыскания по исполнительным листам</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800" b="0" i="0" u="none" strike="noStrike">
                          <a:effectLst/>
                          <a:latin typeface="Arial" panose="020B0604020202020204" pitchFamily="34" charset="0"/>
                          <a:cs typeface="Arial" panose="020B0604020202020204" pitchFamily="34" charset="0"/>
                        </a:rPr>
                        <a:t>всего</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800" b="0" i="0" u="none" strike="noStrike">
                          <a:effectLst/>
                          <a:latin typeface="Arial" panose="020B0604020202020204" pitchFamily="34" charset="0"/>
                          <a:cs typeface="Arial" panose="020B0604020202020204" pitchFamily="34" charset="0"/>
                        </a:rPr>
                        <a:t>из него:</a:t>
                      </a:r>
                      <a:br>
                        <a:rPr lang="ru-RU" sz="800" b="0" i="0" u="none" strike="noStrike">
                          <a:effectLst/>
                          <a:latin typeface="Arial" panose="020B0604020202020204" pitchFamily="34" charset="0"/>
                          <a:cs typeface="Arial" panose="020B0604020202020204" pitchFamily="34" charset="0"/>
                        </a:rPr>
                      </a:br>
                      <a:r>
                        <a:rPr lang="ru-RU" sz="800" b="0" i="0" u="none" strike="noStrike">
                          <a:effectLst/>
                          <a:latin typeface="Arial" panose="020B0604020202020204" pitchFamily="34" charset="0"/>
                          <a:cs typeface="Arial" panose="020B0604020202020204" pitchFamily="34" charset="0"/>
                        </a:rPr>
                        <a:t>на взыскании в службе судебных приставов</a:t>
                      </a:r>
                    </a:p>
                  </a:txBody>
                  <a:tcPr marL="3359" marR="3359" marT="335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293273973"/>
                  </a:ext>
                </a:extLst>
              </a:tr>
              <a:tr h="891971">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0" i="0" u="none" strike="noStrike">
                          <a:effectLst/>
                          <a:latin typeface="Arial" panose="020B0604020202020204" pitchFamily="34" charset="0"/>
                          <a:cs typeface="Arial" panose="020B0604020202020204" pitchFamily="34" charset="0"/>
                        </a:rPr>
                        <a:t>виновные лица установлены</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effectLst/>
                          <a:latin typeface="Arial" panose="020B0604020202020204" pitchFamily="34" charset="0"/>
                          <a:cs typeface="Arial" panose="020B0604020202020204" pitchFamily="34" charset="0"/>
                        </a:rPr>
                        <a:t>виновные лица не установлены</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effectLst/>
                          <a:latin typeface="Arial" panose="020B0604020202020204" pitchFamily="34" charset="0"/>
                          <a:cs typeface="Arial" panose="020B0604020202020204" pitchFamily="34" charset="0"/>
                        </a:rPr>
                        <a:t>всего</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effectLst/>
                          <a:latin typeface="Arial" panose="020B0604020202020204" pitchFamily="34" charset="0"/>
                          <a:cs typeface="Arial" panose="020B0604020202020204" pitchFamily="34" charset="0"/>
                        </a:rPr>
                        <a:t>взыскано</a:t>
                      </a:r>
                      <a:br>
                        <a:rPr lang="ru-RU" sz="800" b="0" i="0" u="none" strike="noStrike">
                          <a:effectLst/>
                          <a:latin typeface="Arial" panose="020B0604020202020204" pitchFamily="34" charset="0"/>
                          <a:cs typeface="Arial" panose="020B0604020202020204" pitchFamily="34" charset="0"/>
                        </a:rPr>
                      </a:br>
                      <a:r>
                        <a:rPr lang="ru-RU" sz="800" b="0" i="0" u="none" strike="noStrike">
                          <a:effectLst/>
                          <a:latin typeface="Arial" panose="020B0604020202020204" pitchFamily="34" charset="0"/>
                          <a:cs typeface="Arial" panose="020B0604020202020204" pitchFamily="34" charset="0"/>
                        </a:rPr>
                        <a:t>по решению суда</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755621816"/>
                  </a:ext>
                </a:extLst>
              </a:tr>
              <a:tr h="130935">
                <a:tc>
                  <a:txBody>
                    <a:bodyPr/>
                    <a:lstStyle/>
                    <a:p>
                      <a:pPr algn="ctr" fontAlgn="ctr"/>
                      <a:r>
                        <a:rPr lang="ru-RU" sz="800" b="0" i="0" u="none" strike="noStrike" dirty="0">
                          <a:effectLst/>
                          <a:latin typeface="Arial" panose="020B0604020202020204" pitchFamily="34" charset="0"/>
                          <a:cs typeface="Arial" panose="020B0604020202020204" pitchFamily="34" charset="0"/>
                        </a:rPr>
                        <a:t>1</a:t>
                      </a:r>
                    </a:p>
                  </a:txBody>
                  <a:tcPr marL="3359" marR="3359" marT="335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effectLst/>
                          <a:latin typeface="Arial" panose="020B0604020202020204" pitchFamily="34" charset="0"/>
                          <a:cs typeface="Arial" panose="020B0604020202020204" pitchFamily="34" charset="0"/>
                        </a:rPr>
                        <a:t>2</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effectLst/>
                          <a:latin typeface="Arial" panose="020B0604020202020204" pitchFamily="34" charset="0"/>
                          <a:cs typeface="Arial" panose="020B0604020202020204" pitchFamily="34" charset="0"/>
                        </a:rPr>
                        <a:t>3</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effectLst/>
                          <a:latin typeface="Arial" panose="020B0604020202020204" pitchFamily="34" charset="0"/>
                          <a:cs typeface="Arial" panose="020B0604020202020204" pitchFamily="34" charset="0"/>
                        </a:rPr>
                        <a:t>4</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effectLst/>
                          <a:latin typeface="Arial" panose="020B0604020202020204" pitchFamily="34" charset="0"/>
                          <a:cs typeface="Arial" panose="020B0604020202020204" pitchFamily="34" charset="0"/>
                        </a:rPr>
                        <a:t>5</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effectLst/>
                          <a:latin typeface="Arial" panose="020B0604020202020204" pitchFamily="34" charset="0"/>
                          <a:cs typeface="Arial" panose="020B0604020202020204" pitchFamily="34" charset="0"/>
                        </a:rPr>
                        <a:t>6</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effectLst/>
                          <a:latin typeface="Arial" panose="020B0604020202020204" pitchFamily="34" charset="0"/>
                          <a:cs typeface="Arial" panose="020B0604020202020204" pitchFamily="34" charset="0"/>
                        </a:rPr>
                        <a:t>7</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effectLst/>
                          <a:latin typeface="Arial" panose="020B0604020202020204" pitchFamily="34" charset="0"/>
                          <a:cs typeface="Arial" panose="020B0604020202020204" pitchFamily="34" charset="0"/>
                        </a:rPr>
                        <a:t>8</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effectLst/>
                          <a:latin typeface="Arial" panose="020B0604020202020204" pitchFamily="34" charset="0"/>
                          <a:cs typeface="Arial" panose="020B0604020202020204" pitchFamily="34" charset="0"/>
                        </a:rPr>
                        <a:t>9</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effectLst/>
                          <a:latin typeface="Arial" panose="020B0604020202020204" pitchFamily="34" charset="0"/>
                          <a:cs typeface="Arial" panose="020B0604020202020204" pitchFamily="34" charset="0"/>
                        </a:rPr>
                        <a:t>10</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effectLst/>
                          <a:latin typeface="Arial" panose="020B0604020202020204" pitchFamily="34" charset="0"/>
                          <a:cs typeface="Arial" panose="020B0604020202020204" pitchFamily="34" charset="0"/>
                        </a:rPr>
                        <a:t>11</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effectLst/>
                          <a:latin typeface="Arial" panose="020B0604020202020204" pitchFamily="34" charset="0"/>
                          <a:cs typeface="Arial" panose="020B0604020202020204" pitchFamily="34" charset="0"/>
                        </a:rPr>
                        <a:t>12</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effectLst/>
                          <a:latin typeface="Arial" panose="020B0604020202020204" pitchFamily="34" charset="0"/>
                          <a:cs typeface="Arial" panose="020B0604020202020204" pitchFamily="34" charset="0"/>
                        </a:rPr>
                        <a:t>13</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effectLst/>
                          <a:latin typeface="Arial" panose="020B0604020202020204" pitchFamily="34" charset="0"/>
                          <a:cs typeface="Arial" panose="020B0604020202020204" pitchFamily="34" charset="0"/>
                        </a:rPr>
                        <a:t>14</a:t>
                      </a:r>
                    </a:p>
                  </a:txBody>
                  <a:tcPr marL="3359" marR="3359" marT="335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881000022"/>
                  </a:ext>
                </a:extLst>
              </a:tr>
              <a:tr h="135118">
                <a:tc>
                  <a:txBody>
                    <a:bodyPr/>
                    <a:lstStyle/>
                    <a:p>
                      <a:pPr algn="l" fontAlgn="b"/>
                      <a:r>
                        <a:rPr lang="ru-RU" sz="800" b="0" i="0" u="none" strike="noStrike" dirty="0">
                          <a:effectLst/>
                          <a:latin typeface="Arial" panose="020B0604020202020204" pitchFamily="34" charset="0"/>
                          <a:cs typeface="Arial" panose="020B0604020202020204" pitchFamily="34" charset="0"/>
                        </a:rPr>
                        <a:t>Денежные средства</a:t>
                      </a:r>
                    </a:p>
                  </a:txBody>
                  <a:tcPr marL="3359" marR="3359" marT="335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effectLst/>
                          <a:latin typeface="Arial" panose="020B0604020202020204" pitchFamily="34" charset="0"/>
                          <a:cs typeface="Arial" panose="020B0604020202020204" pitchFamily="34" charset="0"/>
                        </a:rPr>
                        <a:t>0100</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538476356"/>
                  </a:ext>
                </a:extLst>
              </a:tr>
              <a:tr h="258360">
                <a:tc>
                  <a:txBody>
                    <a:bodyPr/>
                    <a:lstStyle/>
                    <a:p>
                      <a:pPr algn="l" fontAlgn="b"/>
                      <a:r>
                        <a:rPr lang="ru-RU" sz="800" b="0" i="0" u="none" strike="noStrike" dirty="0">
                          <a:effectLst/>
                          <a:latin typeface="Arial" panose="020B0604020202020204" pitchFamily="34" charset="0"/>
                          <a:cs typeface="Arial" panose="020B0604020202020204" pitchFamily="34" charset="0"/>
                        </a:rPr>
                        <a:t>в том числе:</a:t>
                      </a:r>
                      <a:br>
                        <a:rPr lang="ru-RU" sz="800" b="0" i="0" u="none" strike="noStrike" dirty="0">
                          <a:effectLst/>
                          <a:latin typeface="Arial" panose="020B0604020202020204" pitchFamily="34" charset="0"/>
                          <a:cs typeface="Arial" panose="020B0604020202020204" pitchFamily="34" charset="0"/>
                        </a:rPr>
                      </a:br>
                      <a:r>
                        <a:rPr lang="ru-RU" sz="800" b="0" i="0" u="none" strike="noStrike" dirty="0">
                          <a:effectLst/>
                          <a:latin typeface="Arial" panose="020B0604020202020204" pitchFamily="34" charset="0"/>
                          <a:cs typeface="Arial" panose="020B0604020202020204" pitchFamily="34" charset="0"/>
                        </a:rPr>
                        <a:t>в связи с хищением (кражами)</a:t>
                      </a:r>
                    </a:p>
                  </a:txBody>
                  <a:tcPr marL="100778"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effectLst/>
                          <a:latin typeface="Arial" panose="020B0604020202020204" pitchFamily="34" charset="0"/>
                          <a:cs typeface="Arial" panose="020B0604020202020204" pitchFamily="34" charset="0"/>
                        </a:rPr>
                        <a:t>0110</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117098555"/>
                  </a:ext>
                </a:extLst>
              </a:tr>
              <a:tr h="513209">
                <a:tc>
                  <a:txBody>
                    <a:bodyPr/>
                    <a:lstStyle/>
                    <a:p>
                      <a:pPr algn="l" fontAlgn="b"/>
                      <a:r>
                        <a:rPr lang="ru-RU" sz="800" b="0" i="0" u="none" strike="noStrike" dirty="0">
                          <a:effectLst/>
                          <a:latin typeface="Arial" panose="020B0604020202020204" pitchFamily="34" charset="0"/>
                          <a:cs typeface="Arial" panose="020B0604020202020204" pitchFamily="34" charset="0"/>
                        </a:rPr>
                        <a:t>из них:    </a:t>
                      </a:r>
                      <a:br>
                        <a:rPr lang="ru-RU" sz="800" b="0" i="0" u="none" strike="noStrike" dirty="0">
                          <a:effectLst/>
                          <a:latin typeface="Arial" panose="020B0604020202020204" pitchFamily="34" charset="0"/>
                          <a:cs typeface="Arial" panose="020B0604020202020204" pitchFamily="34" charset="0"/>
                        </a:rPr>
                      </a:br>
                      <a:r>
                        <a:rPr lang="ru-RU" sz="800" b="0" i="0" u="none" strike="noStrike" dirty="0">
                          <a:effectLst/>
                          <a:latin typeface="Arial" panose="020B0604020202020204" pitchFamily="34" charset="0"/>
                          <a:cs typeface="Arial" panose="020B0604020202020204" pitchFamily="34" charset="0"/>
                        </a:rPr>
                        <a:t>возбуждено уголовных дел (находится в следственных органах)</a:t>
                      </a:r>
                    </a:p>
                  </a:txBody>
                  <a:tcPr marL="151166" marR="3359" marT="335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effectLst/>
                          <a:latin typeface="Arial" panose="020B0604020202020204" pitchFamily="34" charset="0"/>
                          <a:cs typeface="Arial" panose="020B0604020202020204" pitchFamily="34" charset="0"/>
                        </a:rPr>
                        <a:t>0111</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effectLst/>
                          <a:latin typeface="Arial" panose="020B0604020202020204" pitchFamily="34" charset="0"/>
                          <a:cs typeface="Arial" panose="020B0604020202020204" pitchFamily="34" charset="0"/>
                        </a:rPr>
                        <a:t>х</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effectLst/>
                          <a:latin typeface="Arial" panose="020B0604020202020204" pitchFamily="34" charset="0"/>
                          <a:cs typeface="Arial" panose="020B0604020202020204" pitchFamily="34" charset="0"/>
                        </a:rPr>
                        <a:t>х</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effectLst/>
                          <a:latin typeface="Arial" panose="020B0604020202020204" pitchFamily="34" charset="0"/>
                          <a:cs typeface="Arial" panose="020B0604020202020204" pitchFamily="34" charset="0"/>
                        </a:rPr>
                        <a:t>х</a:t>
                      </a:r>
                    </a:p>
                  </a:txBody>
                  <a:tcPr marL="3359" marR="3359" marT="33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746885431"/>
                  </a:ext>
                </a:extLst>
              </a:tr>
              <a:tr h="513209">
                <a:tc>
                  <a:txBody>
                    <a:bodyPr/>
                    <a:lstStyle/>
                    <a:p>
                      <a:pPr algn="l" fontAlgn="b"/>
                      <a:r>
                        <a:rPr lang="ru-RU" sz="800" b="0" i="0" u="none" strike="noStrike" dirty="0">
                          <a:effectLst/>
                          <a:latin typeface="Arial" panose="020B0604020202020204" pitchFamily="34" charset="0"/>
                          <a:cs typeface="Arial" panose="020B0604020202020204" pitchFamily="34" charset="0"/>
                        </a:rPr>
                        <a:t>в связи с выявлением при обработке наличных денег денежных знаков,  имеющих признаки подделки</a:t>
                      </a:r>
                    </a:p>
                  </a:txBody>
                  <a:tcPr marL="100778"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effectLst/>
                          <a:latin typeface="Arial" panose="020B0604020202020204" pitchFamily="34" charset="0"/>
                          <a:cs typeface="Arial" panose="020B0604020202020204" pitchFamily="34" charset="0"/>
                        </a:rPr>
                        <a:t>0120</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219669049"/>
                  </a:ext>
                </a:extLst>
              </a:tr>
              <a:tr h="258360">
                <a:tc>
                  <a:txBody>
                    <a:bodyPr/>
                    <a:lstStyle/>
                    <a:p>
                      <a:pPr algn="l" fontAlgn="b"/>
                      <a:r>
                        <a:rPr lang="ru-RU" sz="800" b="0" i="0" u="none" strike="noStrike" dirty="0">
                          <a:effectLst/>
                          <a:latin typeface="Arial" panose="020B0604020202020204" pitchFamily="34" charset="0"/>
                          <a:cs typeface="Arial" panose="020B0604020202020204" pitchFamily="34" charset="0"/>
                        </a:rPr>
                        <a:t>в связи с банкротством кредитной организации</a:t>
                      </a:r>
                    </a:p>
                  </a:txBody>
                  <a:tcPr marL="100778"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b"/>
                      <a:r>
                        <a:rPr lang="ru-RU" sz="800" b="0" i="0" u="none" strike="noStrike">
                          <a:effectLst/>
                          <a:latin typeface="Arial" panose="020B0604020202020204" pitchFamily="34" charset="0"/>
                          <a:cs typeface="Arial" panose="020B0604020202020204" pitchFamily="34" charset="0"/>
                        </a:rPr>
                        <a:t>0130</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670574890"/>
                  </a:ext>
                </a:extLst>
              </a:tr>
              <a:tr h="258360">
                <a:tc>
                  <a:txBody>
                    <a:bodyPr/>
                    <a:lstStyle/>
                    <a:p>
                      <a:pPr algn="l" fontAlgn="b"/>
                      <a:r>
                        <a:rPr lang="ru-RU" sz="800" b="0" i="0" u="none" strike="noStrike" dirty="0">
                          <a:effectLst/>
                          <a:latin typeface="Arial" panose="020B0604020202020204" pitchFamily="34" charset="0"/>
                          <a:cs typeface="Arial" panose="020B0604020202020204" pitchFamily="34" charset="0"/>
                        </a:rPr>
                        <a:t>Имущество (за </a:t>
                      </a:r>
                      <a:r>
                        <a:rPr lang="ru-RU" sz="800" b="0" i="0" u="none" strike="noStrike" dirty="0" err="1">
                          <a:effectLst/>
                          <a:latin typeface="Arial" panose="020B0604020202020204" pitchFamily="34" charset="0"/>
                          <a:cs typeface="Arial" panose="020B0604020202020204" pitchFamily="34" charset="0"/>
                        </a:rPr>
                        <a:t>сиключением</a:t>
                      </a:r>
                      <a:r>
                        <a:rPr lang="ru-RU" sz="800" b="0" i="0" u="none" strike="noStrike" dirty="0">
                          <a:effectLst/>
                          <a:latin typeface="Arial" panose="020B0604020202020204" pitchFamily="34" charset="0"/>
                          <a:cs typeface="Arial" panose="020B0604020202020204" pitchFamily="34" charset="0"/>
                        </a:rPr>
                        <a:t> денежных средств)</a:t>
                      </a:r>
                    </a:p>
                  </a:txBody>
                  <a:tcPr marL="3359" marR="3359" marT="335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effectLst/>
                          <a:latin typeface="Arial" panose="020B0604020202020204" pitchFamily="34" charset="0"/>
                          <a:cs typeface="Arial" panose="020B0604020202020204" pitchFamily="34" charset="0"/>
                        </a:rPr>
                        <a:t>0200</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34764751"/>
                  </a:ext>
                </a:extLst>
              </a:tr>
              <a:tr h="258360">
                <a:tc>
                  <a:txBody>
                    <a:bodyPr/>
                    <a:lstStyle/>
                    <a:p>
                      <a:pPr algn="l" fontAlgn="b"/>
                      <a:r>
                        <a:rPr lang="ru-RU" sz="800" b="0" i="0" u="none" strike="noStrike" dirty="0">
                          <a:effectLst/>
                          <a:latin typeface="Arial" panose="020B0604020202020204" pitchFamily="34" charset="0"/>
                          <a:cs typeface="Arial" panose="020B0604020202020204" pitchFamily="34" charset="0"/>
                        </a:rPr>
                        <a:t>в том числе:</a:t>
                      </a:r>
                      <a:br>
                        <a:rPr lang="ru-RU" sz="800" b="0" i="0" u="none" strike="noStrike" dirty="0">
                          <a:effectLst/>
                          <a:latin typeface="Arial" panose="020B0604020202020204" pitchFamily="34" charset="0"/>
                          <a:cs typeface="Arial" panose="020B0604020202020204" pitchFamily="34" charset="0"/>
                        </a:rPr>
                      </a:br>
                      <a:r>
                        <a:rPr lang="ru-RU" sz="800" b="0" i="0" u="none" strike="noStrike" dirty="0">
                          <a:effectLst/>
                          <a:latin typeface="Arial" panose="020B0604020202020204" pitchFamily="34" charset="0"/>
                          <a:cs typeface="Arial" panose="020B0604020202020204" pitchFamily="34" charset="0"/>
                        </a:rPr>
                        <a:t>в связи с хищением (кражами)</a:t>
                      </a:r>
                    </a:p>
                  </a:txBody>
                  <a:tcPr marL="100778"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effectLst/>
                          <a:latin typeface="Arial" panose="020B0604020202020204" pitchFamily="34" charset="0"/>
                          <a:cs typeface="Arial" panose="020B0604020202020204" pitchFamily="34" charset="0"/>
                        </a:rPr>
                        <a:t>0210</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824538491"/>
                  </a:ext>
                </a:extLst>
              </a:tr>
              <a:tr h="513209">
                <a:tc>
                  <a:txBody>
                    <a:bodyPr/>
                    <a:lstStyle/>
                    <a:p>
                      <a:pPr algn="l" fontAlgn="b"/>
                      <a:r>
                        <a:rPr lang="ru-RU" sz="800" b="0" i="0" u="none" strike="noStrike" dirty="0">
                          <a:effectLst/>
                          <a:latin typeface="Arial" panose="020B0604020202020204" pitchFamily="34" charset="0"/>
                          <a:cs typeface="Arial" panose="020B0604020202020204" pitchFamily="34" charset="0"/>
                        </a:rPr>
                        <a:t>из них:    </a:t>
                      </a:r>
                      <a:br>
                        <a:rPr lang="ru-RU" sz="800" b="0" i="0" u="none" strike="noStrike" dirty="0">
                          <a:effectLst/>
                          <a:latin typeface="Arial" panose="020B0604020202020204" pitchFamily="34" charset="0"/>
                          <a:cs typeface="Arial" panose="020B0604020202020204" pitchFamily="34" charset="0"/>
                        </a:rPr>
                      </a:br>
                      <a:r>
                        <a:rPr lang="ru-RU" sz="800" b="0" i="0" u="none" strike="noStrike" dirty="0">
                          <a:effectLst/>
                          <a:latin typeface="Arial" panose="020B0604020202020204" pitchFamily="34" charset="0"/>
                          <a:cs typeface="Arial" panose="020B0604020202020204" pitchFamily="34" charset="0"/>
                        </a:rPr>
                        <a:t>возбуждено уголовных дел (находится в следственных органах)</a:t>
                      </a:r>
                    </a:p>
                  </a:txBody>
                  <a:tcPr marL="151166" marR="3359" marT="335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effectLst/>
                          <a:latin typeface="Arial" panose="020B0604020202020204" pitchFamily="34" charset="0"/>
                          <a:cs typeface="Arial" panose="020B0604020202020204" pitchFamily="34" charset="0"/>
                        </a:rPr>
                        <a:t>0211</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916411786"/>
                  </a:ext>
                </a:extLst>
              </a:tr>
              <a:tr h="258360">
                <a:tc>
                  <a:txBody>
                    <a:bodyPr/>
                    <a:lstStyle/>
                    <a:p>
                      <a:pPr algn="l" fontAlgn="b"/>
                      <a:r>
                        <a:rPr lang="ru-RU" sz="800" b="0" i="0" u="none" strike="noStrike" dirty="0">
                          <a:effectLst/>
                          <a:latin typeface="Arial" panose="020B0604020202020204" pitchFamily="34" charset="0"/>
                          <a:cs typeface="Arial" panose="020B0604020202020204" pitchFamily="34" charset="0"/>
                        </a:rPr>
                        <a:t>в связи с нарушением правил хранения</a:t>
                      </a:r>
                    </a:p>
                  </a:txBody>
                  <a:tcPr marL="100778"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effectLst/>
                          <a:latin typeface="Arial" panose="020B0604020202020204" pitchFamily="34" charset="0"/>
                          <a:cs typeface="Arial" panose="020B0604020202020204" pitchFamily="34" charset="0"/>
                        </a:rPr>
                        <a:t>0220</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708130913"/>
                  </a:ext>
                </a:extLst>
              </a:tr>
              <a:tr h="258360">
                <a:tc>
                  <a:txBody>
                    <a:bodyPr/>
                    <a:lstStyle/>
                    <a:p>
                      <a:pPr algn="l" fontAlgn="b"/>
                      <a:r>
                        <a:rPr lang="ru-RU" sz="800" b="0" i="0" u="none" strike="noStrike" dirty="0">
                          <a:effectLst/>
                          <a:latin typeface="Arial" panose="020B0604020202020204" pitchFamily="34" charset="0"/>
                          <a:cs typeface="Arial" panose="020B0604020202020204" pitchFamily="34" charset="0"/>
                        </a:rPr>
                        <a:t>в связи с нанесением ущерба техническому состоянию</a:t>
                      </a:r>
                    </a:p>
                  </a:txBody>
                  <a:tcPr marL="100778"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effectLst/>
                          <a:latin typeface="Arial" panose="020B0604020202020204" pitchFamily="34" charset="0"/>
                          <a:cs typeface="Arial" panose="020B0604020202020204" pitchFamily="34" charset="0"/>
                        </a:rPr>
                        <a:t>0230</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729161851"/>
                  </a:ext>
                </a:extLst>
              </a:tr>
              <a:tr h="258360">
                <a:tc>
                  <a:txBody>
                    <a:bodyPr/>
                    <a:lstStyle/>
                    <a:p>
                      <a:pPr algn="l" fontAlgn="b"/>
                      <a:r>
                        <a:rPr lang="ru-RU" sz="800" b="0" i="0" u="none" strike="noStrike" dirty="0">
                          <a:effectLst/>
                          <a:latin typeface="Arial" panose="020B0604020202020204" pitchFamily="34" charset="0"/>
                          <a:cs typeface="Arial" panose="020B0604020202020204" pitchFamily="34" charset="0"/>
                        </a:rPr>
                        <a:t>Нарушение условий договоров (контрактов)</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effectLst/>
                          <a:latin typeface="Arial" panose="020B0604020202020204" pitchFamily="34" charset="0"/>
                          <a:cs typeface="Arial" panose="020B0604020202020204" pitchFamily="34" charset="0"/>
                        </a:rPr>
                        <a:t>0300</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284258290"/>
                  </a:ext>
                </a:extLst>
              </a:tr>
              <a:tr h="513209">
                <a:tc>
                  <a:txBody>
                    <a:bodyPr/>
                    <a:lstStyle/>
                    <a:p>
                      <a:pPr algn="l" fontAlgn="b"/>
                      <a:r>
                        <a:rPr lang="ru-RU" sz="800" b="0" i="0" u="none" strike="noStrike" dirty="0">
                          <a:effectLst/>
                          <a:latin typeface="Arial" panose="020B0604020202020204" pitchFamily="34" charset="0"/>
                          <a:cs typeface="Arial" panose="020B0604020202020204" pitchFamily="34" charset="0"/>
                        </a:rPr>
                        <a:t>в том числе:</a:t>
                      </a:r>
                      <a:br>
                        <a:rPr lang="ru-RU" sz="800" b="0" i="0" u="none" strike="noStrike" dirty="0">
                          <a:effectLst/>
                          <a:latin typeface="Arial" panose="020B0604020202020204" pitchFamily="34" charset="0"/>
                          <a:cs typeface="Arial" panose="020B0604020202020204" pitchFamily="34" charset="0"/>
                        </a:rPr>
                      </a:br>
                      <a:r>
                        <a:rPr lang="ru-RU" sz="800" b="0" i="0" u="none" strike="noStrike" dirty="0">
                          <a:effectLst/>
                          <a:latin typeface="Arial" panose="020B0604020202020204" pitchFamily="34" charset="0"/>
                          <a:cs typeface="Arial" panose="020B0604020202020204" pitchFamily="34" charset="0"/>
                        </a:rPr>
                        <a:t>в связи с нарушением сроков (начислено пени, штрафов, неустойки)</a:t>
                      </a:r>
                    </a:p>
                  </a:txBody>
                  <a:tcPr marL="100778"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effectLst/>
                          <a:latin typeface="Arial" panose="020B0604020202020204" pitchFamily="34" charset="0"/>
                          <a:cs typeface="Arial" panose="020B0604020202020204" pitchFamily="34" charset="0"/>
                        </a:rPr>
                        <a:t>0310</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90294668"/>
                  </a:ext>
                </a:extLst>
              </a:tr>
              <a:tr h="258360">
                <a:tc>
                  <a:txBody>
                    <a:bodyPr/>
                    <a:lstStyle/>
                    <a:p>
                      <a:pPr algn="l" fontAlgn="b"/>
                      <a:r>
                        <a:rPr lang="ru-RU" sz="800" b="0" i="0" u="none" strike="noStrike" dirty="0">
                          <a:effectLst/>
                          <a:latin typeface="Arial" panose="020B0604020202020204" pitchFamily="34" charset="0"/>
                          <a:cs typeface="Arial" panose="020B0604020202020204" pitchFamily="34" charset="0"/>
                        </a:rPr>
                        <a:t>в связи с невыполнением </a:t>
                      </a:r>
                      <a:r>
                        <a:rPr lang="ru-RU" sz="800" b="0" i="0" u="none" strike="noStrike" dirty="0" err="1">
                          <a:effectLst/>
                          <a:latin typeface="Arial" panose="020B0604020202020204" pitchFamily="34" charset="0"/>
                          <a:cs typeface="Arial" panose="020B0604020202020204" pitchFamily="34" charset="0"/>
                        </a:rPr>
                        <a:t>услвоий</a:t>
                      </a:r>
                      <a:r>
                        <a:rPr lang="ru-RU" sz="800" b="0" i="0" u="none" strike="noStrike" dirty="0">
                          <a:effectLst/>
                          <a:latin typeface="Arial" panose="020B0604020202020204" pitchFamily="34" charset="0"/>
                          <a:cs typeface="Arial" panose="020B0604020202020204" pitchFamily="34" charset="0"/>
                        </a:rPr>
                        <a:t> о возврате предоплаты (аванса)</a:t>
                      </a:r>
                    </a:p>
                  </a:txBody>
                  <a:tcPr marL="100778"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dirty="0">
                          <a:effectLst/>
                          <a:latin typeface="Arial" panose="020B0604020202020204" pitchFamily="34" charset="0"/>
                          <a:cs typeface="Arial" panose="020B0604020202020204" pitchFamily="34" charset="0"/>
                        </a:rPr>
                        <a:t>0320</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effectLst/>
                          <a:latin typeface="Arial" panose="020B0604020202020204" pitchFamily="34" charset="0"/>
                          <a:cs typeface="Arial" panose="020B0604020202020204" pitchFamily="34" charset="0"/>
                        </a:rPr>
                        <a:t> </a:t>
                      </a:r>
                    </a:p>
                  </a:txBody>
                  <a:tcPr marL="3359" marR="3359" marT="33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86104546"/>
                  </a:ext>
                </a:extLst>
              </a:tr>
            </a:tbl>
          </a:graphicData>
        </a:graphic>
      </p:graphicFrame>
    </p:spTree>
    <p:extLst>
      <p:ext uri="{BB962C8B-B14F-4D97-AF65-F5344CB8AC3E}">
        <p14:creationId xmlns:p14="http://schemas.microsoft.com/office/powerpoint/2010/main" val="12880012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325563"/>
          </a:xfrm>
        </p:spPr>
        <p:txBody>
          <a:bodyPr>
            <a:normAutofit/>
          </a:bodyPr>
          <a:lstStyle/>
          <a:p>
            <a:r>
              <a:rPr lang="ru-RU" sz="2300" b="1" dirty="0">
                <a:solidFill>
                  <a:schemeClr val="accent6">
                    <a:lumMod val="75000"/>
                  </a:schemeClr>
                </a:solidFill>
                <a:latin typeface="Arial" panose="020B0604020202020204" pitchFamily="34" charset="0"/>
                <a:cs typeface="Arial" panose="020B0604020202020204" pitchFamily="34" charset="0"/>
              </a:rPr>
              <a:t>В сведениях </a:t>
            </a:r>
            <a:r>
              <a:rPr lang="ru-RU" sz="2300" b="1" dirty="0" smtClean="0">
                <a:solidFill>
                  <a:schemeClr val="accent6">
                    <a:lumMod val="75000"/>
                  </a:schemeClr>
                </a:solidFill>
                <a:latin typeface="Arial" panose="020B0604020202020204" pitchFamily="34" charset="0"/>
                <a:cs typeface="Arial" panose="020B0604020202020204" pitchFamily="34" charset="0"/>
              </a:rPr>
              <a:t>о просроченной </a:t>
            </a:r>
            <a:r>
              <a:rPr lang="ru-RU" sz="2300" b="1" dirty="0">
                <a:solidFill>
                  <a:schemeClr val="accent6">
                    <a:lumMod val="75000"/>
                  </a:schemeClr>
                </a:solidFill>
                <a:latin typeface="Arial" panose="020B0604020202020204" pitchFamily="34" charset="0"/>
                <a:cs typeface="Arial" panose="020B0604020202020204" pitchFamily="34" charset="0"/>
              </a:rPr>
              <a:t>кредиторской задолженности </a:t>
            </a:r>
          </a:p>
        </p:txBody>
      </p:sp>
      <p:sp>
        <p:nvSpPr>
          <p:cNvPr id="3" name="Объект 2"/>
          <p:cNvSpPr>
            <a:spLocks noGrp="1"/>
          </p:cNvSpPr>
          <p:nvPr>
            <p:ph idx="1"/>
          </p:nvPr>
        </p:nvSpPr>
        <p:spPr>
          <a:xfrm>
            <a:off x="0" y="1484784"/>
            <a:ext cx="9144000" cy="4692179"/>
          </a:xfrm>
        </p:spPr>
        <p:txBody>
          <a:bodyPr>
            <a:normAutofit/>
          </a:bodyPr>
          <a:lstStyle/>
          <a:p>
            <a:r>
              <a:rPr lang="ru-RU" dirty="0" smtClean="0"/>
              <a:t>информация </a:t>
            </a:r>
            <a:r>
              <a:rPr lang="ru-RU" dirty="0"/>
              <a:t>об объеме просроченной кредиторской задолженности </a:t>
            </a:r>
            <a:r>
              <a:rPr lang="ru-RU" dirty="0" smtClean="0"/>
              <a:t>на </a:t>
            </a:r>
            <a:r>
              <a:rPr lang="ru-RU" dirty="0"/>
              <a:t>начало года и конец отчетного </a:t>
            </a:r>
            <a:r>
              <a:rPr lang="ru-RU" dirty="0" smtClean="0"/>
              <a:t>периода</a:t>
            </a:r>
          </a:p>
          <a:p>
            <a:r>
              <a:rPr lang="ru-RU" dirty="0" smtClean="0"/>
              <a:t>предельно </a:t>
            </a:r>
            <a:r>
              <a:rPr lang="ru-RU" dirty="0"/>
              <a:t>допустимых значениях просроченной кредиторской задолженности, установленных органом - </a:t>
            </a:r>
            <a:r>
              <a:rPr lang="ru-RU" dirty="0" smtClean="0"/>
              <a:t>учредителем</a:t>
            </a:r>
          </a:p>
          <a:p>
            <a:r>
              <a:rPr lang="ru-RU" dirty="0" smtClean="0"/>
              <a:t> </a:t>
            </a:r>
            <a:r>
              <a:rPr lang="ru-RU" dirty="0"/>
              <a:t>изменении просроченной </a:t>
            </a:r>
            <a:r>
              <a:rPr lang="ru-RU" dirty="0" smtClean="0"/>
              <a:t>кредиторской </a:t>
            </a:r>
            <a:r>
              <a:rPr lang="ru-RU" dirty="0"/>
              <a:t>задолженности за отчетный период в абсолютной величине и в процентах от общей суммы просроченной </a:t>
            </a:r>
            <a:r>
              <a:rPr lang="ru-RU" dirty="0" smtClean="0"/>
              <a:t>задолженности </a:t>
            </a:r>
          </a:p>
          <a:p>
            <a:r>
              <a:rPr lang="ru-RU" dirty="0" smtClean="0"/>
              <a:t>причины образования</a:t>
            </a:r>
            <a:r>
              <a:rPr lang="ru-RU" dirty="0"/>
              <a:t> просроченной</a:t>
            </a:r>
            <a:r>
              <a:rPr lang="ru-RU" dirty="0" smtClean="0"/>
              <a:t> </a:t>
            </a:r>
            <a:r>
              <a:rPr lang="ru-RU" dirty="0"/>
              <a:t>кредиторской задолженности </a:t>
            </a:r>
            <a:endParaRPr lang="ru-RU" dirty="0" smtClean="0"/>
          </a:p>
          <a:p>
            <a:r>
              <a:rPr lang="ru-RU" dirty="0" smtClean="0"/>
              <a:t>меры, принимаемые </a:t>
            </a:r>
            <a:r>
              <a:rPr lang="ru-RU" dirty="0"/>
              <a:t>по  просроченной кредиторской задолженности погашению</a:t>
            </a:r>
          </a:p>
          <a:p>
            <a:endParaRPr lang="ru-RU" dirty="0"/>
          </a:p>
        </p:txBody>
      </p:sp>
      <p:sp>
        <p:nvSpPr>
          <p:cNvPr id="4" name="Прямоугольник 3"/>
          <p:cNvSpPr/>
          <p:nvPr/>
        </p:nvSpPr>
        <p:spPr>
          <a:xfrm>
            <a:off x="5076056" y="4797152"/>
            <a:ext cx="4067944" cy="2016224"/>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FF0000"/>
                </a:solidFill>
                <a:latin typeface="Arial" panose="020B0604020202020204" pitchFamily="34" charset="0"/>
                <a:cs typeface="Arial" panose="020B0604020202020204" pitchFamily="34" charset="0"/>
              </a:rPr>
              <a:t>Проект поправок в ГК о субсидиарной ответственности за долги БУ и АУ по публичным договорам </a:t>
            </a:r>
          </a:p>
          <a:p>
            <a:pPr algn="ctr"/>
            <a:r>
              <a:rPr lang="ru-RU" b="1" dirty="0" smtClean="0">
                <a:solidFill>
                  <a:srgbClr val="FF0000"/>
                </a:solidFill>
                <a:latin typeface="Arial" panose="020B0604020202020204" pitchFamily="34" charset="0"/>
                <a:cs typeface="Arial" panose="020B0604020202020204" pitchFamily="34" charset="0"/>
              </a:rPr>
              <a:t>(по решению Конституционного суда)</a:t>
            </a:r>
            <a:endParaRPr lang="ru-RU"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156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Объект 2"/>
          <p:cNvGraphicFramePr>
            <a:graphicFrameLocks noChangeAspect="1"/>
          </p:cNvGraphicFramePr>
          <p:nvPr>
            <p:extLst/>
          </p:nvPr>
        </p:nvGraphicFramePr>
        <p:xfrm>
          <a:off x="8793" y="332656"/>
          <a:ext cx="9101816" cy="5688631"/>
        </p:xfrm>
        <a:graphic>
          <a:graphicData uri="http://schemas.openxmlformats.org/presentationml/2006/ole">
            <mc:AlternateContent xmlns:mc="http://schemas.openxmlformats.org/markup-compatibility/2006">
              <mc:Choice xmlns:v="urn:schemas-microsoft-com:vml" Requires="v">
                <p:oleObj spid="_x0000_s11417" name="Лист" r:id="rId3" imgW="13487313" imgH="8496158" progId="Excel.Sheet.12">
                  <p:embed/>
                </p:oleObj>
              </mc:Choice>
              <mc:Fallback>
                <p:oleObj name="Лист" r:id="rId3" imgW="13487313" imgH="8496158" progId="Excel.Sheet.12">
                  <p:embed/>
                  <p:pic>
                    <p:nvPicPr>
                      <p:cNvPr id="3" name="Объект 2"/>
                      <p:cNvPicPr/>
                      <p:nvPr/>
                    </p:nvPicPr>
                    <p:blipFill>
                      <a:blip r:embed="rId4"/>
                      <a:stretch>
                        <a:fillRect/>
                      </a:stretch>
                    </p:blipFill>
                    <p:spPr>
                      <a:xfrm>
                        <a:off x="8793" y="332656"/>
                        <a:ext cx="9101816" cy="5688631"/>
                      </a:xfrm>
                      <a:prstGeom prst="rect">
                        <a:avLst/>
                      </a:prstGeom>
                    </p:spPr>
                  </p:pic>
                </p:oleObj>
              </mc:Fallback>
            </mc:AlternateContent>
          </a:graphicData>
        </a:graphic>
      </p:graphicFrame>
    </p:spTree>
    <p:extLst>
      <p:ext uri="{BB962C8B-B14F-4D97-AF65-F5344CB8AC3E}">
        <p14:creationId xmlns:p14="http://schemas.microsoft.com/office/powerpoint/2010/main" val="1796852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nvPr>
        </p:nvGraphicFramePr>
        <p:xfrm>
          <a:off x="0" y="14463"/>
          <a:ext cx="9144001" cy="6778065"/>
        </p:xfrm>
        <a:graphic>
          <a:graphicData uri="http://schemas.openxmlformats.org/drawingml/2006/table">
            <a:tbl>
              <a:tblPr/>
              <a:tblGrid>
                <a:gridCol w="4113612">
                  <a:extLst>
                    <a:ext uri="{9D8B030D-6E8A-4147-A177-3AD203B41FA5}">
                      <a16:colId xmlns:a16="http://schemas.microsoft.com/office/drawing/2014/main" xmlns="" val="1858144557"/>
                    </a:ext>
                  </a:extLst>
                </a:gridCol>
                <a:gridCol w="537418">
                  <a:extLst>
                    <a:ext uri="{9D8B030D-6E8A-4147-A177-3AD203B41FA5}">
                      <a16:colId xmlns:a16="http://schemas.microsoft.com/office/drawing/2014/main" xmlns="" val="3723727027"/>
                    </a:ext>
                  </a:extLst>
                </a:gridCol>
                <a:gridCol w="1201287">
                  <a:extLst>
                    <a:ext uri="{9D8B030D-6E8A-4147-A177-3AD203B41FA5}">
                      <a16:colId xmlns:a16="http://schemas.microsoft.com/office/drawing/2014/main" xmlns="" val="2432551948"/>
                    </a:ext>
                  </a:extLst>
                </a:gridCol>
                <a:gridCol w="1201287">
                  <a:extLst>
                    <a:ext uri="{9D8B030D-6E8A-4147-A177-3AD203B41FA5}">
                      <a16:colId xmlns:a16="http://schemas.microsoft.com/office/drawing/2014/main" xmlns="" val="987229656"/>
                    </a:ext>
                  </a:extLst>
                </a:gridCol>
                <a:gridCol w="885158">
                  <a:extLst>
                    <a:ext uri="{9D8B030D-6E8A-4147-A177-3AD203B41FA5}">
                      <a16:colId xmlns:a16="http://schemas.microsoft.com/office/drawing/2014/main" xmlns="" val="3247169916"/>
                    </a:ext>
                  </a:extLst>
                </a:gridCol>
                <a:gridCol w="794273">
                  <a:extLst>
                    <a:ext uri="{9D8B030D-6E8A-4147-A177-3AD203B41FA5}">
                      <a16:colId xmlns:a16="http://schemas.microsoft.com/office/drawing/2014/main" xmlns="" val="988540233"/>
                    </a:ext>
                  </a:extLst>
                </a:gridCol>
                <a:gridCol w="410966">
                  <a:extLst>
                    <a:ext uri="{9D8B030D-6E8A-4147-A177-3AD203B41FA5}">
                      <a16:colId xmlns:a16="http://schemas.microsoft.com/office/drawing/2014/main" xmlns="" val="1290579381"/>
                    </a:ext>
                  </a:extLst>
                </a:gridCol>
              </a:tblGrid>
              <a:tr h="670074">
                <a:tc rowSpan="3">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Наименование показателя</a:t>
                      </a:r>
                    </a:p>
                  </a:txBody>
                  <a:tcPr marL="6583" marR="6583" marT="658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Код строки</a:t>
                      </a:r>
                    </a:p>
                  </a:txBody>
                  <a:tcPr marL="6583" marR="6583" marT="65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Объем просроченной кредиторской задолженности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на начало года</a:t>
                      </a:r>
                    </a:p>
                  </a:txBody>
                  <a:tcPr marL="6583" marR="6583" marT="65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3">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Предельно допустимые значения просроченной кредиторской задолженности</a:t>
                      </a:r>
                      <a:r>
                        <a:rPr lang="ru-RU" sz="1100" b="0" i="0" u="none" strike="noStrike" baseline="30000">
                          <a:solidFill>
                            <a:srgbClr val="000000"/>
                          </a:solidFill>
                          <a:effectLst/>
                          <a:latin typeface="Arial" panose="020B0604020202020204" pitchFamily="34" charset="0"/>
                          <a:cs typeface="Arial" panose="020B0604020202020204" pitchFamily="34" charset="0"/>
                        </a:rPr>
                        <a:t>3</a:t>
                      </a:r>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6583" marR="6583" marT="65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899603264"/>
                  </a:ext>
                </a:extLst>
              </a:tr>
              <a:tr h="193605">
                <a:tc vMerge="1">
                  <a:txBody>
                    <a:bodyPr/>
                    <a:lstStyle/>
                    <a:p>
                      <a:endParaRPr lang="ru-RU"/>
                    </a:p>
                  </a:txBody>
                  <a:tcPr/>
                </a:tc>
                <a:tc vMerge="1">
                  <a:txBody>
                    <a:bodyPr/>
                    <a:lstStyle/>
                    <a:p>
                      <a:endParaRPr lang="ru-RU"/>
                    </a:p>
                  </a:txBody>
                  <a:tcPr/>
                </a:tc>
                <a:tc row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всего</a:t>
                      </a:r>
                    </a:p>
                  </a:txBody>
                  <a:tcPr marL="6583" marR="6583" marT="65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из нее по исполнительным листам</a:t>
                      </a:r>
                    </a:p>
                  </a:txBody>
                  <a:tcPr marL="6583" marR="6583" marT="65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значение</a:t>
                      </a:r>
                    </a:p>
                  </a:txBody>
                  <a:tcPr marL="6583" marR="6583" marT="65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срок,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дней</a:t>
                      </a:r>
                    </a:p>
                  </a:txBody>
                  <a:tcPr marL="6583" marR="6583" marT="658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4894039"/>
                  </a:ext>
                </a:extLst>
              </a:tr>
              <a:tr h="581738">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в абсолютных величинах</a:t>
                      </a:r>
                      <a:r>
                        <a:rPr lang="ru-RU" sz="1100" b="0" i="0" u="none" strike="noStrike" baseline="30000">
                          <a:solidFill>
                            <a:srgbClr val="000000"/>
                          </a:solidFill>
                          <a:effectLst/>
                          <a:latin typeface="Arial" panose="020B0604020202020204" pitchFamily="34" charset="0"/>
                          <a:cs typeface="Arial" panose="020B0604020202020204" pitchFamily="34" charset="0"/>
                        </a:rPr>
                        <a:t>4</a:t>
                      </a:r>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6583" marR="6583" marT="65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в процентах</a:t>
                      </a:r>
                      <a:r>
                        <a:rPr lang="ru-RU" sz="1100" b="0" i="0" u="none" strike="noStrike" baseline="30000">
                          <a:solidFill>
                            <a:srgbClr val="000000"/>
                          </a:solidFill>
                          <a:effectLst/>
                          <a:latin typeface="Arial" panose="020B0604020202020204" pitchFamily="34" charset="0"/>
                          <a:cs typeface="Arial" panose="020B0604020202020204" pitchFamily="34" charset="0"/>
                        </a:rPr>
                        <a:t>5</a:t>
                      </a:r>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6583" marR="6583" marT="65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extLst>
                  <a:ext uri="{0D108BD9-81ED-4DB2-BD59-A6C34878D82A}">
                    <a16:rowId xmlns:a16="http://schemas.microsoft.com/office/drawing/2014/main" xmlns="" val="271424188"/>
                  </a:ext>
                </a:extLst>
              </a:tr>
              <a:tr h="125096">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1</a:t>
                      </a:r>
                    </a:p>
                  </a:txBody>
                  <a:tcPr marL="6583" marR="6583" marT="658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2</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3</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4</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5</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6</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7</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49465051"/>
                  </a:ext>
                </a:extLst>
              </a:tr>
              <a:tr h="187485">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По выплате заработной платы</a:t>
                      </a:r>
                    </a:p>
                  </a:txBody>
                  <a:tcPr marL="6583" marR="6583" marT="658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1000</a:t>
                      </a:r>
                    </a:p>
                  </a:txBody>
                  <a:tcPr marL="6583" marR="6583" marT="65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78544442"/>
                  </a:ext>
                </a:extLst>
              </a:tr>
              <a:tr h="187485">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По выплате стипендий, пособий, пенсий</a:t>
                      </a:r>
                    </a:p>
                  </a:txBody>
                  <a:tcPr marL="6583" marR="6583" marT="658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2000</a:t>
                      </a:r>
                    </a:p>
                  </a:txBody>
                  <a:tcPr marL="6583" marR="6583" marT="65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62845024"/>
                  </a:ext>
                </a:extLst>
              </a:tr>
              <a:tr h="187485">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По перечислению в бюджет, всего</a:t>
                      </a:r>
                    </a:p>
                  </a:txBody>
                  <a:tcPr marL="6583" marR="6583" marT="658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3000</a:t>
                      </a:r>
                    </a:p>
                  </a:txBody>
                  <a:tcPr marL="6583" marR="6583" marT="65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01073373"/>
                  </a:ext>
                </a:extLst>
              </a:tr>
              <a:tr h="549427">
                <a:tc>
                  <a:txBody>
                    <a:bodyPr/>
                    <a:lstStyle/>
                    <a:p>
                      <a:pPr algn="l" fontAlgn="b"/>
                      <a:r>
                        <a:rPr lang="ru-RU" sz="1200" b="1" i="0" u="none" strike="noStrike" dirty="0">
                          <a:solidFill>
                            <a:srgbClr val="000000"/>
                          </a:solidFill>
                          <a:effectLst/>
                          <a:latin typeface="Arial" panose="020B0604020202020204" pitchFamily="34" charset="0"/>
                          <a:cs typeface="Arial" panose="020B0604020202020204" pitchFamily="34" charset="0"/>
                        </a:rPr>
                        <a:t>в том числе:</a:t>
                      </a:r>
                      <a:br>
                        <a:rPr lang="ru-RU" sz="1200" b="1" i="0" u="none" strike="noStrike" dirty="0">
                          <a:solidFill>
                            <a:srgbClr val="000000"/>
                          </a:solidFill>
                          <a:effectLst/>
                          <a:latin typeface="Arial" panose="020B0604020202020204" pitchFamily="34" charset="0"/>
                          <a:cs typeface="Arial" panose="020B0604020202020204" pitchFamily="34" charset="0"/>
                        </a:rPr>
                      </a:br>
                      <a:r>
                        <a:rPr lang="ru-RU" sz="1200" b="1" i="0" u="none" strike="noStrike" dirty="0">
                          <a:solidFill>
                            <a:srgbClr val="000000"/>
                          </a:solidFill>
                          <a:effectLst/>
                          <a:latin typeface="Arial" panose="020B0604020202020204" pitchFamily="34" charset="0"/>
                          <a:cs typeface="Arial" panose="020B0604020202020204" pitchFamily="34" charset="0"/>
                        </a:rPr>
                        <a:t>по перечислению удержанного налога на доходы физических лиц</a:t>
                      </a:r>
                    </a:p>
                  </a:txBody>
                  <a:tcPr marL="118493" marR="6583" marT="658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3100</a:t>
                      </a:r>
                    </a:p>
                  </a:txBody>
                  <a:tcPr marL="6583" marR="6583" marT="65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50856156"/>
                  </a:ext>
                </a:extLst>
              </a:tr>
              <a:tr h="368456">
                <a:tc>
                  <a:txBody>
                    <a:bodyPr/>
                    <a:lstStyle/>
                    <a:p>
                      <a:pPr algn="l" fontAlgn="b"/>
                      <a:r>
                        <a:rPr lang="ru-RU" sz="1200" b="1" i="0" u="none" strike="noStrike" dirty="0">
                          <a:solidFill>
                            <a:srgbClr val="000000"/>
                          </a:solidFill>
                          <a:effectLst/>
                          <a:latin typeface="Arial" panose="020B0604020202020204" pitchFamily="34" charset="0"/>
                          <a:cs typeface="Arial" panose="020B0604020202020204" pitchFamily="34" charset="0"/>
                        </a:rPr>
                        <a:t>по оплате страховых взносов на обязательное социальное страхование</a:t>
                      </a:r>
                    </a:p>
                  </a:txBody>
                  <a:tcPr marL="118493" marR="6583" marT="658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3200</a:t>
                      </a:r>
                    </a:p>
                  </a:txBody>
                  <a:tcPr marL="6583" marR="6583" marT="65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32454215"/>
                  </a:ext>
                </a:extLst>
              </a:tr>
              <a:tr h="362470">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по оплате налогов, сборов, за исключением страховых взносов на обязательное социальное страхование</a:t>
                      </a:r>
                    </a:p>
                  </a:txBody>
                  <a:tcPr marL="118493" marR="6583" marT="658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3300</a:t>
                      </a:r>
                    </a:p>
                  </a:txBody>
                  <a:tcPr marL="6583" marR="6583" marT="65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13540278"/>
                  </a:ext>
                </a:extLst>
              </a:tr>
              <a:tr h="368456">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по возврату в бюджет средств субсидий (грантов в форме субсидий)</a:t>
                      </a:r>
                    </a:p>
                  </a:txBody>
                  <a:tcPr marL="118493" marR="6583" marT="658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3400</a:t>
                      </a:r>
                    </a:p>
                  </a:txBody>
                  <a:tcPr marL="6583" marR="6583" marT="65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63242883"/>
                  </a:ext>
                </a:extLst>
              </a:tr>
              <a:tr h="54942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из них:</a:t>
                      </a:r>
                      <a:br>
                        <a:rPr lang="ru-RU" sz="1200" b="0" i="0" u="none" strike="noStrike" dirty="0">
                          <a:solidFill>
                            <a:srgbClr val="000000"/>
                          </a:solidFill>
                          <a:effectLst/>
                          <a:latin typeface="Arial" panose="020B0604020202020204" pitchFamily="34" charset="0"/>
                          <a:cs typeface="Arial" panose="020B0604020202020204" pitchFamily="34" charset="0"/>
                        </a:rPr>
                      </a:br>
                      <a:r>
                        <a:rPr lang="ru-RU" sz="1200" b="0" i="0" u="none" strike="noStrike" dirty="0">
                          <a:solidFill>
                            <a:srgbClr val="000000"/>
                          </a:solidFill>
                          <a:effectLst/>
                          <a:latin typeface="Arial" panose="020B0604020202020204" pitchFamily="34" charset="0"/>
                          <a:cs typeface="Arial" panose="020B0604020202020204" pitchFamily="34" charset="0"/>
                        </a:rPr>
                        <a:t>в связи с невыполнением государственного (муниципального) задания</a:t>
                      </a:r>
                    </a:p>
                  </a:txBody>
                  <a:tcPr marL="236987" marR="6583" marT="658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3410</a:t>
                      </a:r>
                    </a:p>
                  </a:txBody>
                  <a:tcPr marL="6583" marR="6583" marT="65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66467736"/>
                  </a:ext>
                </a:extLst>
              </a:tr>
              <a:tr h="54942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в связи с </a:t>
                      </a:r>
                      <a:r>
                        <a:rPr lang="ru-RU" sz="1200" b="0" i="0" u="none" strike="noStrike" dirty="0" err="1">
                          <a:solidFill>
                            <a:srgbClr val="000000"/>
                          </a:solidFill>
                          <a:effectLst/>
                          <a:latin typeface="Arial" panose="020B0604020202020204" pitchFamily="34" charset="0"/>
                          <a:cs typeface="Arial" panose="020B0604020202020204" pitchFamily="34" charset="0"/>
                        </a:rPr>
                        <a:t>недостижением</a:t>
                      </a:r>
                      <a:r>
                        <a:rPr lang="ru-RU" sz="1200" b="0" i="0" u="none" strike="noStrike" dirty="0">
                          <a:solidFill>
                            <a:srgbClr val="000000"/>
                          </a:solidFill>
                          <a:effectLst/>
                          <a:latin typeface="Arial" panose="020B0604020202020204" pitchFamily="34" charset="0"/>
                          <a:cs typeface="Arial" panose="020B0604020202020204" pitchFamily="34" charset="0"/>
                        </a:rPr>
                        <a:t> результатов предоставления субсидий (грантов в форме субсидий)</a:t>
                      </a:r>
                    </a:p>
                  </a:txBody>
                  <a:tcPr marL="236987" marR="6583" marT="658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3420</a:t>
                      </a:r>
                    </a:p>
                  </a:txBody>
                  <a:tcPr marL="6583" marR="6583" marT="65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3507783"/>
                  </a:ext>
                </a:extLst>
              </a:tr>
              <a:tr h="368456">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в связи с невыполнением условий соглашений, в том числе по </a:t>
                      </a:r>
                      <a:r>
                        <a:rPr lang="ru-RU" sz="1200" b="0" i="0" u="none" strike="noStrike" dirty="0" err="1">
                          <a:solidFill>
                            <a:srgbClr val="000000"/>
                          </a:solidFill>
                          <a:effectLst/>
                          <a:latin typeface="Arial" panose="020B0604020202020204" pitchFamily="34" charset="0"/>
                          <a:cs typeface="Arial" panose="020B0604020202020204" pitchFamily="34" charset="0"/>
                        </a:rPr>
                        <a:t>софинансированию</a:t>
                      </a:r>
                      <a:r>
                        <a:rPr lang="ru-RU" sz="1200" b="0" i="0" u="none" strike="noStrike" dirty="0">
                          <a:solidFill>
                            <a:srgbClr val="000000"/>
                          </a:solidFill>
                          <a:effectLst/>
                          <a:latin typeface="Arial" panose="020B0604020202020204" pitchFamily="34" charset="0"/>
                          <a:cs typeface="Arial" panose="020B0604020202020204" pitchFamily="34" charset="0"/>
                        </a:rPr>
                        <a:t> расходов</a:t>
                      </a:r>
                    </a:p>
                  </a:txBody>
                  <a:tcPr marL="236987" marR="6583" marT="658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3430</a:t>
                      </a:r>
                    </a:p>
                  </a:txBody>
                  <a:tcPr marL="6583" marR="6583" marT="65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44547061"/>
                  </a:ext>
                </a:extLst>
              </a:tr>
              <a:tr h="187485">
                <a:tc>
                  <a:txBody>
                    <a:bodyPr/>
                    <a:lstStyle/>
                    <a:p>
                      <a:pPr algn="l" fontAlgn="b"/>
                      <a:r>
                        <a:rPr lang="ru-RU" sz="1200" b="1" i="0" u="none" strike="noStrike" dirty="0">
                          <a:solidFill>
                            <a:srgbClr val="000000"/>
                          </a:solidFill>
                          <a:effectLst/>
                          <a:latin typeface="Arial" panose="020B0604020202020204" pitchFamily="34" charset="0"/>
                          <a:cs typeface="Arial" panose="020B0604020202020204" pitchFamily="34" charset="0"/>
                        </a:rPr>
                        <a:t>По оплате товаров, работ, услуг, всего</a:t>
                      </a:r>
                    </a:p>
                  </a:txBody>
                  <a:tcPr marL="6583" marR="6583" marT="658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4000</a:t>
                      </a:r>
                    </a:p>
                  </a:txBody>
                  <a:tcPr marL="6583" marR="6583" marT="65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56247077"/>
                  </a:ext>
                </a:extLst>
              </a:tr>
              <a:tr h="368456">
                <a:tc>
                  <a:txBody>
                    <a:bodyPr/>
                    <a:lstStyle/>
                    <a:p>
                      <a:pPr algn="l" fontAlgn="b"/>
                      <a:r>
                        <a:rPr lang="ru-RU" sz="1200" b="1" i="0" u="none" strike="noStrike" dirty="0">
                          <a:solidFill>
                            <a:srgbClr val="000000"/>
                          </a:solidFill>
                          <a:effectLst/>
                          <a:latin typeface="Arial" panose="020B0604020202020204" pitchFamily="34" charset="0"/>
                          <a:cs typeface="Arial" panose="020B0604020202020204" pitchFamily="34" charset="0"/>
                        </a:rPr>
                        <a:t>из них:</a:t>
                      </a:r>
                      <a:br>
                        <a:rPr lang="ru-RU" sz="1200" b="1" i="0" u="none" strike="noStrike" dirty="0">
                          <a:solidFill>
                            <a:srgbClr val="000000"/>
                          </a:solidFill>
                          <a:effectLst/>
                          <a:latin typeface="Arial" panose="020B0604020202020204" pitchFamily="34" charset="0"/>
                          <a:cs typeface="Arial" panose="020B0604020202020204" pitchFamily="34" charset="0"/>
                        </a:rPr>
                      </a:br>
                      <a:r>
                        <a:rPr lang="ru-RU" sz="1200" b="1" i="0" u="none" strike="noStrike" dirty="0">
                          <a:solidFill>
                            <a:srgbClr val="000000"/>
                          </a:solidFill>
                          <a:effectLst/>
                          <a:latin typeface="Arial" panose="020B0604020202020204" pitchFamily="34" charset="0"/>
                          <a:cs typeface="Arial" panose="020B0604020202020204" pitchFamily="34" charset="0"/>
                        </a:rPr>
                        <a:t>по публичным договорам</a:t>
                      </a:r>
                    </a:p>
                  </a:txBody>
                  <a:tcPr marL="118493" marR="6583" marT="658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4100</a:t>
                      </a:r>
                    </a:p>
                  </a:txBody>
                  <a:tcPr marL="6583" marR="6583" marT="65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70417723"/>
                  </a:ext>
                </a:extLst>
              </a:tr>
              <a:tr h="187485">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По оплате прочих расходов, всего</a:t>
                      </a:r>
                    </a:p>
                  </a:txBody>
                  <a:tcPr marL="6583" marR="6583" marT="658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5000</a:t>
                      </a:r>
                    </a:p>
                  </a:txBody>
                  <a:tcPr marL="6583" marR="6583" marT="65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15934426"/>
                  </a:ext>
                </a:extLst>
              </a:tr>
              <a:tr h="54942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из них:</a:t>
                      </a:r>
                      <a:br>
                        <a:rPr lang="ru-RU" sz="1200" b="0" i="0" u="none" strike="noStrike" dirty="0">
                          <a:solidFill>
                            <a:srgbClr val="000000"/>
                          </a:solidFill>
                          <a:effectLst/>
                          <a:latin typeface="Arial" panose="020B0604020202020204" pitchFamily="34" charset="0"/>
                          <a:cs typeface="Arial" panose="020B0604020202020204" pitchFamily="34" charset="0"/>
                        </a:rPr>
                      </a:br>
                      <a:r>
                        <a:rPr lang="ru-RU" sz="1200" b="0" i="0" u="none" strike="noStrike" dirty="0">
                          <a:solidFill>
                            <a:srgbClr val="000000"/>
                          </a:solidFill>
                          <a:effectLst/>
                          <a:latin typeface="Arial" panose="020B0604020202020204" pitchFamily="34" charset="0"/>
                          <a:cs typeface="Arial" panose="020B0604020202020204" pitchFamily="34" charset="0"/>
                        </a:rPr>
                        <a:t>по  выплатам, связанным с причинением вреда гражданам</a:t>
                      </a:r>
                    </a:p>
                  </a:txBody>
                  <a:tcPr marL="118493" marR="6583" marT="658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5100</a:t>
                      </a:r>
                    </a:p>
                  </a:txBody>
                  <a:tcPr marL="6583" marR="6583" marT="65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40658203"/>
                  </a:ext>
                </a:extLst>
              </a:tr>
              <a:tr h="172404">
                <a:tc>
                  <a:txBody>
                    <a:bodyPr/>
                    <a:lstStyle/>
                    <a:p>
                      <a:pPr algn="r" fontAlgn="b"/>
                      <a:r>
                        <a:rPr lang="ru-RU" sz="1100" b="1" i="0" u="none" strike="noStrike">
                          <a:solidFill>
                            <a:srgbClr val="000000"/>
                          </a:solidFill>
                          <a:effectLst/>
                          <a:latin typeface="Arial" panose="020B0604020202020204" pitchFamily="34" charset="0"/>
                          <a:cs typeface="Arial" panose="020B0604020202020204" pitchFamily="34" charset="0"/>
                        </a:rPr>
                        <a:t>Итого</a:t>
                      </a:r>
                    </a:p>
                  </a:txBody>
                  <a:tcPr marL="6583" marR="6583" marT="658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ru-RU" sz="1100" b="1" i="0" u="none" strike="noStrike">
                          <a:solidFill>
                            <a:srgbClr val="000000"/>
                          </a:solidFill>
                          <a:effectLst/>
                          <a:latin typeface="Arial" panose="020B0604020202020204" pitchFamily="34" charset="0"/>
                          <a:cs typeface="Arial" panose="020B0604020202020204" pitchFamily="34" charset="0"/>
                        </a:rPr>
                        <a:t>9000</a:t>
                      </a:r>
                    </a:p>
                  </a:txBody>
                  <a:tcPr marL="6583" marR="6583" marT="65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х</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6583" marR="6583" marT="65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27530967"/>
                  </a:ext>
                </a:extLst>
              </a:tr>
            </a:tbl>
          </a:graphicData>
        </a:graphic>
      </p:graphicFrame>
      <p:sp>
        <p:nvSpPr>
          <p:cNvPr id="3" name="Выноска со стрелкой влево 2"/>
          <p:cNvSpPr/>
          <p:nvPr/>
        </p:nvSpPr>
        <p:spPr>
          <a:xfrm>
            <a:off x="4932040" y="2348880"/>
            <a:ext cx="3024336" cy="2376264"/>
          </a:xfrm>
          <a:prstGeom prst="leftArrowCallou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FF0000"/>
                </a:solidFill>
                <a:effectLst/>
                <a:uLnTx/>
                <a:uFillTx/>
                <a:latin typeface="Calibri" panose="020F0502020204030204"/>
                <a:ea typeface="+mn-ea"/>
                <a:cs typeface="+mn-cs"/>
              </a:rPr>
              <a:t>по видам просроченной задолженности</a:t>
            </a:r>
            <a:endParaRPr kumimoji="0" lang="ru-RU"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4" name="Прямоугольник 3"/>
          <p:cNvSpPr/>
          <p:nvPr/>
        </p:nvSpPr>
        <p:spPr>
          <a:xfrm>
            <a:off x="0" y="5301208"/>
            <a:ext cx="4788024" cy="5760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77138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329" y="620688"/>
            <a:ext cx="9144000" cy="535531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Calibri" panose="020F0502020204030204"/>
                <a:ea typeface="+mn-ea"/>
                <a:cs typeface="+mn-cs"/>
              </a:rPr>
              <a:t>ГК Статья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426. Публичный договор</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Calibri" panose="020F0502020204030204"/>
                <a:ea typeface="+mn-ea"/>
                <a:cs typeface="+mn-cs"/>
              </a:rPr>
              <a:t>1</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Публичным договором признается договор, заключенный лицом, осуществляющим предпринимательскую или иную приносящую доход деятельность, и устанавливающий его обязанности по продаже товаров, выполнению работ либо оказанию услуг, которые такое лицо по характеру своей деятельности должно осуществлять в отношении каждого, кто к нему обратится (розничная торговля, перевозка транспортом общего пользования, услуги связи, энергоснабжение, медицинское, гостиничное обслуживание и т.п.).</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Лицо, осуществляющее предпринимательскую или иную приносящую доход деятельность, не вправе оказывать предпочтение одному лицу перед другим лицом в отношении заключения публичного договора, за исключением случаев, предусмотренных законом или иными правовыми актами.</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Calibri" panose="020F0502020204030204"/>
                <a:ea typeface="+mn-ea"/>
                <a:cs typeface="+mn-cs"/>
              </a:rPr>
              <a:t>2</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В публичном договоре цена товаров, работ или услуг должна быть одинаковой для потребителей соответствующей категории. Иные условия публичного договора не могут устанавливаться исходя из преимуществ отдельных потребителей или оказания им предпочтения, за исключением случаев, если законом или иными правовыми актами допускается предоставление льгот отдельным категориям потребителей.</a:t>
            </a:r>
          </a:p>
        </p:txBody>
      </p:sp>
    </p:spTree>
    <p:extLst>
      <p:ext uri="{BB962C8B-B14F-4D97-AF65-F5344CB8AC3E}">
        <p14:creationId xmlns:p14="http://schemas.microsoft.com/office/powerpoint/2010/main" val="15726951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88640"/>
            <a:ext cx="6858000" cy="994172"/>
          </a:xfrm>
        </p:spPr>
        <p:txBody>
          <a:bodyPr>
            <a:normAutofit/>
          </a:bodyPr>
          <a:lstStyle/>
          <a:p>
            <a:r>
              <a:rPr lang="ru-RU" sz="1725" b="1" dirty="0">
                <a:solidFill>
                  <a:schemeClr val="accent6">
                    <a:lumMod val="75000"/>
                  </a:schemeClr>
                </a:solidFill>
                <a:latin typeface="Arial" panose="020B0604020202020204" pitchFamily="34" charset="0"/>
                <a:cs typeface="Arial" panose="020B0604020202020204" pitchFamily="34" charset="0"/>
              </a:rPr>
              <a:t>В сведениях о просроченной кредиторской задолженности </a:t>
            </a:r>
          </a:p>
        </p:txBody>
      </p:sp>
      <p:sp>
        <p:nvSpPr>
          <p:cNvPr id="3" name="Объект 2"/>
          <p:cNvSpPr>
            <a:spLocks noGrp="1"/>
          </p:cNvSpPr>
          <p:nvPr>
            <p:ph idx="1"/>
          </p:nvPr>
        </p:nvSpPr>
        <p:spPr>
          <a:xfrm>
            <a:off x="65383" y="1165118"/>
            <a:ext cx="9096202" cy="3519134"/>
          </a:xfrm>
        </p:spPr>
        <p:txBody>
          <a:bodyPr>
            <a:normAutofit/>
          </a:bodyPr>
          <a:lstStyle/>
          <a:p>
            <a:r>
              <a:rPr lang="ru-RU" dirty="0" smtClean="0"/>
              <a:t>информация </a:t>
            </a:r>
            <a:r>
              <a:rPr lang="ru-RU" dirty="0"/>
              <a:t>об объеме просроченной кредиторской задолженности </a:t>
            </a:r>
            <a:r>
              <a:rPr lang="ru-RU" dirty="0" smtClean="0"/>
              <a:t>на </a:t>
            </a:r>
            <a:r>
              <a:rPr lang="ru-RU" dirty="0"/>
              <a:t>начало года и конец отчетного </a:t>
            </a:r>
            <a:r>
              <a:rPr lang="ru-RU" dirty="0" smtClean="0"/>
              <a:t>периода</a:t>
            </a:r>
          </a:p>
          <a:p>
            <a:r>
              <a:rPr lang="ru-RU" b="1" u="sng" dirty="0" smtClean="0"/>
              <a:t>предельно </a:t>
            </a:r>
            <a:r>
              <a:rPr lang="ru-RU" b="1" u="sng" dirty="0"/>
              <a:t>допустимых значениях просроченной кредиторской задолженности, установленных органом - </a:t>
            </a:r>
            <a:r>
              <a:rPr lang="ru-RU" b="1" u="sng" dirty="0" smtClean="0"/>
              <a:t>учредителем</a:t>
            </a:r>
          </a:p>
          <a:p>
            <a:r>
              <a:rPr lang="ru-RU" dirty="0" smtClean="0"/>
              <a:t> </a:t>
            </a:r>
            <a:r>
              <a:rPr lang="ru-RU" dirty="0"/>
              <a:t>изменении просроченной </a:t>
            </a:r>
            <a:r>
              <a:rPr lang="ru-RU" dirty="0" smtClean="0"/>
              <a:t>кредиторской </a:t>
            </a:r>
            <a:r>
              <a:rPr lang="ru-RU" dirty="0"/>
              <a:t>задолженности за отчетный период в абсолютной величине и в процентах от общей суммы просроченной </a:t>
            </a:r>
            <a:r>
              <a:rPr lang="ru-RU" dirty="0" smtClean="0"/>
              <a:t>задолженности </a:t>
            </a:r>
          </a:p>
          <a:p>
            <a:r>
              <a:rPr lang="ru-RU" dirty="0" smtClean="0"/>
              <a:t>причины образования</a:t>
            </a:r>
            <a:r>
              <a:rPr lang="ru-RU" dirty="0"/>
              <a:t> просроченной</a:t>
            </a:r>
            <a:r>
              <a:rPr lang="ru-RU" dirty="0" smtClean="0"/>
              <a:t> </a:t>
            </a:r>
            <a:r>
              <a:rPr lang="ru-RU" dirty="0"/>
              <a:t>кредиторской задолженности </a:t>
            </a:r>
            <a:endParaRPr lang="ru-RU" dirty="0" smtClean="0"/>
          </a:p>
          <a:p>
            <a:r>
              <a:rPr lang="ru-RU" dirty="0" smtClean="0"/>
              <a:t>меры, принимаемые </a:t>
            </a:r>
            <a:r>
              <a:rPr lang="ru-RU" dirty="0"/>
              <a:t>по  просроченной кредиторской задолженности погашению</a:t>
            </a:r>
          </a:p>
          <a:p>
            <a:endParaRPr lang="ru-RU" dirty="0"/>
          </a:p>
        </p:txBody>
      </p:sp>
    </p:spTree>
    <p:extLst>
      <p:ext uri="{BB962C8B-B14F-4D97-AF65-F5344CB8AC3E}">
        <p14:creationId xmlns:p14="http://schemas.microsoft.com/office/powerpoint/2010/main" val="2443717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575081893"/>
              </p:ext>
            </p:extLst>
          </p:nvPr>
        </p:nvGraphicFramePr>
        <p:xfrm>
          <a:off x="251520" y="620687"/>
          <a:ext cx="8807277" cy="4631766"/>
        </p:xfrm>
        <a:graphic>
          <a:graphicData uri="http://schemas.openxmlformats.org/drawingml/2006/table">
            <a:tbl>
              <a:tblPr/>
              <a:tblGrid>
                <a:gridCol w="3466088">
                  <a:extLst>
                    <a:ext uri="{9D8B030D-6E8A-4147-A177-3AD203B41FA5}">
                      <a16:colId xmlns:a16="http://schemas.microsoft.com/office/drawing/2014/main" xmlns="" val="391630261"/>
                    </a:ext>
                  </a:extLst>
                </a:gridCol>
                <a:gridCol w="774188">
                  <a:extLst>
                    <a:ext uri="{9D8B030D-6E8A-4147-A177-3AD203B41FA5}">
                      <a16:colId xmlns:a16="http://schemas.microsoft.com/office/drawing/2014/main" xmlns="" val="3381041652"/>
                    </a:ext>
                  </a:extLst>
                </a:gridCol>
                <a:gridCol w="1207448">
                  <a:extLst>
                    <a:ext uri="{9D8B030D-6E8A-4147-A177-3AD203B41FA5}">
                      <a16:colId xmlns:a16="http://schemas.microsoft.com/office/drawing/2014/main" xmlns="" val="3576626927"/>
                    </a:ext>
                  </a:extLst>
                </a:gridCol>
                <a:gridCol w="1143526">
                  <a:extLst>
                    <a:ext uri="{9D8B030D-6E8A-4147-A177-3AD203B41FA5}">
                      <a16:colId xmlns:a16="http://schemas.microsoft.com/office/drawing/2014/main" xmlns="" val="2013649000"/>
                    </a:ext>
                  </a:extLst>
                </a:gridCol>
                <a:gridCol w="816805">
                  <a:extLst>
                    <a:ext uri="{9D8B030D-6E8A-4147-A177-3AD203B41FA5}">
                      <a16:colId xmlns:a16="http://schemas.microsoft.com/office/drawing/2014/main" xmlns="" val="799214216"/>
                    </a:ext>
                  </a:extLst>
                </a:gridCol>
                <a:gridCol w="809702">
                  <a:extLst>
                    <a:ext uri="{9D8B030D-6E8A-4147-A177-3AD203B41FA5}">
                      <a16:colId xmlns:a16="http://schemas.microsoft.com/office/drawing/2014/main" xmlns="" val="1464239347"/>
                    </a:ext>
                  </a:extLst>
                </a:gridCol>
                <a:gridCol w="589520">
                  <a:extLst>
                    <a:ext uri="{9D8B030D-6E8A-4147-A177-3AD203B41FA5}">
                      <a16:colId xmlns:a16="http://schemas.microsoft.com/office/drawing/2014/main" xmlns="" val="3859507820"/>
                    </a:ext>
                  </a:extLst>
                </a:gridCol>
              </a:tblGrid>
              <a:tr h="757051">
                <a:tc rowSpan="3">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Наименование показателя</a:t>
                      </a:r>
                    </a:p>
                  </a:txBody>
                  <a:tcPr marL="7144" marR="7144" marT="7144"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Код </a:t>
                      </a:r>
                      <a:endParaRPr lang="ru-RU" sz="800" b="0" i="0" u="none" strike="noStrike" dirty="0" smtClean="0">
                        <a:solidFill>
                          <a:srgbClr val="000000"/>
                        </a:solidFill>
                        <a:effectLst/>
                        <a:latin typeface="Arial" panose="020B0604020202020204" pitchFamily="34" charset="0"/>
                        <a:cs typeface="Arial" panose="020B0604020202020204" pitchFamily="34" charset="0"/>
                      </a:endParaRPr>
                    </a:p>
                    <a:p>
                      <a:pPr algn="ctr" fontAlgn="ctr"/>
                      <a:r>
                        <a:rPr lang="ru-RU" sz="800" b="0" i="0" u="none" strike="noStrike" dirty="0" smtClean="0">
                          <a:solidFill>
                            <a:srgbClr val="000000"/>
                          </a:solidFill>
                          <a:effectLst/>
                          <a:latin typeface="Arial" panose="020B0604020202020204" pitchFamily="34" charset="0"/>
                          <a:cs typeface="Arial" panose="020B0604020202020204" pitchFamily="34" charset="0"/>
                        </a:rPr>
                        <a:t>строки</a:t>
                      </a:r>
                      <a:endParaRPr lang="ru-RU" sz="800" b="0"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Объем просроченной кредиторской задолженности </a:t>
                      </a:r>
                      <a:br>
                        <a:rPr lang="ru-RU" sz="800" b="0" i="0" u="none" strike="noStrike" dirty="0">
                          <a:solidFill>
                            <a:srgbClr val="000000"/>
                          </a:solidFill>
                          <a:effectLst/>
                          <a:latin typeface="Arial" panose="020B0604020202020204" pitchFamily="34" charset="0"/>
                          <a:cs typeface="Arial" panose="020B0604020202020204" pitchFamily="34" charset="0"/>
                        </a:rPr>
                      </a:br>
                      <a:r>
                        <a:rPr lang="ru-RU" sz="800" b="0" i="0" u="none" strike="noStrike" dirty="0">
                          <a:solidFill>
                            <a:srgbClr val="000000"/>
                          </a:solidFill>
                          <a:effectLst/>
                          <a:latin typeface="Arial" panose="020B0604020202020204" pitchFamily="34" charset="0"/>
                          <a:cs typeface="Arial" panose="020B0604020202020204" pitchFamily="34" charset="0"/>
                        </a:rPr>
                        <a:t>на начало года</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3">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 Предельно допустимые значения просроченной кредиторской задолженности</a:t>
                      </a:r>
                      <a:r>
                        <a:rPr lang="ru-RU" sz="1400" b="0" i="0" u="none" strike="noStrike" baseline="30000" dirty="0">
                          <a:solidFill>
                            <a:srgbClr val="000000"/>
                          </a:solidFill>
                          <a:effectLst/>
                          <a:latin typeface="Arial" panose="020B0604020202020204" pitchFamily="34" charset="0"/>
                          <a:cs typeface="Arial" panose="020B0604020202020204" pitchFamily="34" charset="0"/>
                        </a:rPr>
                        <a:t>3</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756067877"/>
                  </a:ext>
                </a:extLst>
              </a:tr>
              <a:tr h="230406">
                <a:tc vMerge="1">
                  <a:txBody>
                    <a:bodyPr/>
                    <a:lstStyle/>
                    <a:p>
                      <a:endParaRPr lang="ru-RU"/>
                    </a:p>
                  </a:txBody>
                  <a:tcPr/>
                </a:tc>
                <a:tc vMerge="1">
                  <a:txBody>
                    <a:bodyPr/>
                    <a:lstStyle/>
                    <a:p>
                      <a:endParaRPr lang="ru-RU"/>
                    </a:p>
                  </a:txBody>
                  <a:tcPr/>
                </a:tc>
                <a:tc rowSpan="2">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всего</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из нее по исполнительным листам</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значение</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срок, </a:t>
                      </a:r>
                      <a:br>
                        <a:rPr lang="ru-RU" sz="800" b="0" i="0" u="none" strike="noStrike" dirty="0">
                          <a:solidFill>
                            <a:srgbClr val="000000"/>
                          </a:solidFill>
                          <a:effectLst/>
                          <a:latin typeface="Arial" panose="020B0604020202020204" pitchFamily="34" charset="0"/>
                          <a:cs typeface="Arial" panose="020B0604020202020204" pitchFamily="34" charset="0"/>
                        </a:rPr>
                      </a:br>
                      <a:r>
                        <a:rPr lang="ru-RU" sz="800" b="0" i="0" u="none" strike="noStrike" dirty="0">
                          <a:solidFill>
                            <a:srgbClr val="000000"/>
                          </a:solidFill>
                          <a:effectLst/>
                          <a:latin typeface="Arial" panose="020B0604020202020204" pitchFamily="34" charset="0"/>
                          <a:cs typeface="Arial" panose="020B0604020202020204" pitchFamily="34" charset="0"/>
                        </a:rPr>
                        <a:t>дней</a:t>
                      </a:r>
                    </a:p>
                  </a:txBody>
                  <a:tcPr marL="7144" marR="7144" marT="7144"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51660526"/>
                  </a:ext>
                </a:extLst>
              </a:tr>
              <a:tr h="713164">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в абсолютных величинах</a:t>
                      </a:r>
                      <a:r>
                        <a:rPr lang="ru-RU" sz="800" b="0" i="0" u="none" strike="noStrike" baseline="30000" dirty="0">
                          <a:solidFill>
                            <a:srgbClr val="000000"/>
                          </a:solidFill>
                          <a:effectLst/>
                          <a:latin typeface="Arial" panose="020B0604020202020204" pitchFamily="34" charset="0"/>
                          <a:cs typeface="Arial" panose="020B0604020202020204" pitchFamily="34" charset="0"/>
                        </a:rPr>
                        <a:t>4</a:t>
                      </a:r>
                      <a:endParaRPr lang="ru-RU" sz="800" b="0"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в процентах</a:t>
                      </a:r>
                      <a:r>
                        <a:rPr lang="ru-RU" sz="800" b="0" i="0" u="none" strike="noStrike" baseline="30000" dirty="0">
                          <a:solidFill>
                            <a:srgbClr val="000000"/>
                          </a:solidFill>
                          <a:effectLst/>
                          <a:latin typeface="Arial" panose="020B0604020202020204" pitchFamily="34" charset="0"/>
                          <a:cs typeface="Arial" panose="020B0604020202020204" pitchFamily="34" charset="0"/>
                        </a:rPr>
                        <a:t>5</a:t>
                      </a:r>
                      <a:endParaRPr lang="ru-RU" sz="800" b="0"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extLst>
                  <a:ext uri="{0D108BD9-81ED-4DB2-BD59-A6C34878D82A}">
                    <a16:rowId xmlns:a16="http://schemas.microsoft.com/office/drawing/2014/main" xmlns="" val="2051261005"/>
                  </a:ext>
                </a:extLst>
              </a:tr>
              <a:tr h="197492">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1</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6</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7</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33509264"/>
                  </a:ext>
                </a:extLst>
              </a:tr>
              <a:tr h="186520">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По выплате заработной платы</a:t>
                      </a:r>
                    </a:p>
                  </a:txBody>
                  <a:tcPr marL="7144" marR="7144" marT="714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1000</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76033519"/>
                  </a:ext>
                </a:extLst>
              </a:tr>
              <a:tr h="186520">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По выплате стипендий, пособий, пенсий</a:t>
                      </a:r>
                    </a:p>
                  </a:txBody>
                  <a:tcPr marL="7144" marR="7144" marT="714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2000</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90362365"/>
                  </a:ext>
                </a:extLst>
              </a:tr>
              <a:tr h="186520">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По перечислению в бюджет, всего</a:t>
                      </a:r>
                    </a:p>
                  </a:txBody>
                  <a:tcPr marL="7144" marR="7144" marT="714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3000</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941712962"/>
                  </a:ext>
                </a:extLst>
              </a:tr>
              <a:tr h="409522">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в том числе:</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по перечислению удержанного налога на доходы физических лиц</a:t>
                      </a:r>
                    </a:p>
                  </a:txBody>
                  <a:tcPr marL="128588" marR="7144" marT="714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3100</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87382818"/>
                  </a:ext>
                </a:extLst>
              </a:tr>
              <a:tr h="373040">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по оплате страховых взносов на обязательное социальное страхование</a:t>
                      </a:r>
                    </a:p>
                  </a:txBody>
                  <a:tcPr marL="128588" marR="7144" marT="714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3200</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58739805"/>
                  </a:ext>
                </a:extLst>
              </a:tr>
              <a:tr h="355398">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по оплате налогов, сборов, за исключением страховых взносов на обязательное социальное страхование</a:t>
                      </a:r>
                    </a:p>
                  </a:txBody>
                  <a:tcPr marL="128588" marR="7144" marT="714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3300</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97399923"/>
                  </a:ext>
                </a:extLst>
              </a:tr>
              <a:tr h="373040">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по возврату в бюджет средств субсидий (грантов в форме субсидий)</a:t>
                      </a:r>
                    </a:p>
                  </a:txBody>
                  <a:tcPr marL="128588" marR="7144" marT="714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3400</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04341668"/>
                  </a:ext>
                </a:extLst>
              </a:tr>
              <a:tr h="559560">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из них:</a:t>
                      </a:r>
                      <a:br>
                        <a:rPr lang="ru-RU" sz="800" b="0" i="0" u="none" strike="noStrike" dirty="0">
                          <a:solidFill>
                            <a:srgbClr val="000000"/>
                          </a:solidFill>
                          <a:effectLst/>
                          <a:latin typeface="Arial" panose="020B0604020202020204" pitchFamily="34" charset="0"/>
                          <a:cs typeface="Arial" panose="020B0604020202020204" pitchFamily="34" charset="0"/>
                        </a:rPr>
                      </a:br>
                      <a:r>
                        <a:rPr lang="ru-RU" sz="800" b="0" i="0" u="none" strike="noStrike" dirty="0">
                          <a:solidFill>
                            <a:srgbClr val="000000"/>
                          </a:solidFill>
                          <a:effectLst/>
                          <a:latin typeface="Arial" panose="020B0604020202020204" pitchFamily="34" charset="0"/>
                          <a:cs typeface="Arial" panose="020B0604020202020204" pitchFamily="34" charset="0"/>
                        </a:rPr>
                        <a:t>в связи с невыполнением государственного (муниципального) задания</a:t>
                      </a:r>
                    </a:p>
                  </a:txBody>
                  <a:tcPr marL="257175" marR="7144" marT="714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3410</a:t>
                      </a:r>
                    </a:p>
                  </a:txBody>
                  <a:tcPr marL="7144" marR="7144" marT="714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25751282"/>
                  </a:ext>
                </a:extLst>
              </a:tr>
            </a:tbl>
          </a:graphicData>
        </a:graphic>
      </p:graphicFrame>
      <p:cxnSp>
        <p:nvCxnSpPr>
          <p:cNvPr id="4" name="Прямая соединительная линия 3"/>
          <p:cNvCxnSpPr/>
          <p:nvPr/>
        </p:nvCxnSpPr>
        <p:spPr>
          <a:xfrm>
            <a:off x="9052561" y="1705148"/>
            <a:ext cx="6235" cy="860367"/>
          </a:xfrm>
          <a:prstGeom prst="line">
            <a:avLst/>
          </a:prstGeom>
        </p:spPr>
        <p:style>
          <a:lnRef idx="1">
            <a:schemeClr val="accent1"/>
          </a:lnRef>
          <a:fillRef idx="0">
            <a:schemeClr val="accent1"/>
          </a:fillRef>
          <a:effectRef idx="0">
            <a:schemeClr val="accent1"/>
          </a:effectRef>
          <a:fontRef idx="minor">
            <a:schemeClr val="tx1"/>
          </a:fontRef>
        </p:style>
      </p:cxnSp>
      <p:sp>
        <p:nvSpPr>
          <p:cNvPr id="6" name="Прямоугольник 5"/>
          <p:cNvSpPr/>
          <p:nvPr/>
        </p:nvSpPr>
        <p:spPr>
          <a:xfrm>
            <a:off x="6804248" y="621685"/>
            <a:ext cx="2248313" cy="460751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ru-RU" sz="1350">
              <a:solidFill>
                <a:prstClr val="white"/>
              </a:solidFill>
              <a:latin typeface="Calibri" panose="020F0502020204030204"/>
            </a:endParaRPr>
          </a:p>
        </p:txBody>
      </p:sp>
    </p:spTree>
    <p:extLst>
      <p:ext uri="{BB962C8B-B14F-4D97-AF65-F5344CB8AC3E}">
        <p14:creationId xmlns:p14="http://schemas.microsoft.com/office/powerpoint/2010/main" val="38037687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nvPr>
        </p:nvGraphicFramePr>
        <p:xfrm>
          <a:off x="35497" y="260650"/>
          <a:ext cx="9073007" cy="5014942"/>
        </p:xfrm>
        <a:graphic>
          <a:graphicData uri="http://schemas.openxmlformats.org/drawingml/2006/table">
            <a:tbl>
              <a:tblPr/>
              <a:tblGrid>
                <a:gridCol w="648071">
                  <a:extLst>
                    <a:ext uri="{9D8B030D-6E8A-4147-A177-3AD203B41FA5}">
                      <a16:colId xmlns:a16="http://schemas.microsoft.com/office/drawing/2014/main" xmlns="" val="3196238222"/>
                    </a:ext>
                  </a:extLst>
                </a:gridCol>
                <a:gridCol w="1368152">
                  <a:extLst>
                    <a:ext uri="{9D8B030D-6E8A-4147-A177-3AD203B41FA5}">
                      <a16:colId xmlns:a16="http://schemas.microsoft.com/office/drawing/2014/main" xmlns="" val="2548288955"/>
                    </a:ext>
                  </a:extLst>
                </a:gridCol>
                <a:gridCol w="1015248">
                  <a:extLst>
                    <a:ext uri="{9D8B030D-6E8A-4147-A177-3AD203B41FA5}">
                      <a16:colId xmlns:a16="http://schemas.microsoft.com/office/drawing/2014/main" xmlns="" val="3579367877"/>
                    </a:ext>
                  </a:extLst>
                </a:gridCol>
                <a:gridCol w="845562">
                  <a:extLst>
                    <a:ext uri="{9D8B030D-6E8A-4147-A177-3AD203B41FA5}">
                      <a16:colId xmlns:a16="http://schemas.microsoft.com/office/drawing/2014/main" xmlns="" val="2191717138"/>
                    </a:ext>
                  </a:extLst>
                </a:gridCol>
                <a:gridCol w="845562">
                  <a:extLst>
                    <a:ext uri="{9D8B030D-6E8A-4147-A177-3AD203B41FA5}">
                      <a16:colId xmlns:a16="http://schemas.microsoft.com/office/drawing/2014/main" xmlns="" val="1005848431"/>
                    </a:ext>
                  </a:extLst>
                </a:gridCol>
                <a:gridCol w="845562">
                  <a:extLst>
                    <a:ext uri="{9D8B030D-6E8A-4147-A177-3AD203B41FA5}">
                      <a16:colId xmlns:a16="http://schemas.microsoft.com/office/drawing/2014/main" xmlns="" val="3597653249"/>
                    </a:ext>
                  </a:extLst>
                </a:gridCol>
                <a:gridCol w="591891">
                  <a:extLst>
                    <a:ext uri="{9D8B030D-6E8A-4147-A177-3AD203B41FA5}">
                      <a16:colId xmlns:a16="http://schemas.microsoft.com/office/drawing/2014/main" xmlns="" val="1650873606"/>
                    </a:ext>
                  </a:extLst>
                </a:gridCol>
                <a:gridCol w="799055">
                  <a:extLst>
                    <a:ext uri="{9D8B030D-6E8A-4147-A177-3AD203B41FA5}">
                      <a16:colId xmlns:a16="http://schemas.microsoft.com/office/drawing/2014/main" xmlns="" val="3159487470"/>
                    </a:ext>
                  </a:extLst>
                </a:gridCol>
                <a:gridCol w="963941">
                  <a:extLst>
                    <a:ext uri="{9D8B030D-6E8A-4147-A177-3AD203B41FA5}">
                      <a16:colId xmlns:a16="http://schemas.microsoft.com/office/drawing/2014/main" xmlns="" val="91418942"/>
                    </a:ext>
                  </a:extLst>
                </a:gridCol>
                <a:gridCol w="1149963">
                  <a:extLst>
                    <a:ext uri="{9D8B030D-6E8A-4147-A177-3AD203B41FA5}">
                      <a16:colId xmlns:a16="http://schemas.microsoft.com/office/drawing/2014/main" xmlns="" val="2147048028"/>
                    </a:ext>
                  </a:extLst>
                </a:gridCol>
              </a:tblGrid>
              <a:tr h="792086">
                <a:tc gridSpan="6">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Объем просроченной кредиторской задолженности </a:t>
                      </a:r>
                      <a:br>
                        <a:rPr lang="ru-RU" sz="1400" b="0" i="0" u="none" strike="noStrike" dirty="0">
                          <a:solidFill>
                            <a:srgbClr val="000000"/>
                          </a:solidFill>
                          <a:effectLst/>
                          <a:latin typeface="Arial" panose="020B0604020202020204" pitchFamily="34" charset="0"/>
                          <a:cs typeface="Arial" panose="020B0604020202020204" pitchFamily="34" charset="0"/>
                        </a:rPr>
                      </a:br>
                      <a:r>
                        <a:rPr lang="ru-RU" sz="1400" b="0" i="0" u="none" strike="noStrike" dirty="0">
                          <a:solidFill>
                            <a:srgbClr val="000000"/>
                          </a:solidFill>
                          <a:effectLst/>
                          <a:latin typeface="Arial" panose="020B0604020202020204" pitchFamily="34" charset="0"/>
                          <a:cs typeface="Arial" panose="020B0604020202020204" pitchFamily="34" charset="0"/>
                        </a:rPr>
                        <a:t>на конец отчетного периода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Изменение кредиторской задолженности</a:t>
                      </a:r>
                      <a:r>
                        <a:rPr lang="ru-RU" sz="1400" b="0" i="0" u="none" strike="noStrike" baseline="30000">
                          <a:solidFill>
                            <a:srgbClr val="000000"/>
                          </a:solidFill>
                          <a:effectLst/>
                          <a:latin typeface="Arial" panose="020B0604020202020204" pitchFamily="34" charset="0"/>
                          <a:cs typeface="Arial" panose="020B0604020202020204" pitchFamily="34" charset="0"/>
                        </a:rPr>
                        <a:t>6</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rowSpan="3">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Причина образования</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3">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Меры, принимаемые </a:t>
                      </a:r>
                      <a:br>
                        <a:rPr lang="ru-RU" sz="1200" b="0" i="0" u="none" strike="noStrike" dirty="0">
                          <a:solidFill>
                            <a:srgbClr val="000000"/>
                          </a:solidFill>
                          <a:effectLst/>
                          <a:latin typeface="Arial" panose="020B0604020202020204" pitchFamily="34" charset="0"/>
                          <a:cs typeface="Arial" panose="020B0604020202020204" pitchFamily="34" charset="0"/>
                        </a:rPr>
                      </a:br>
                      <a:r>
                        <a:rPr lang="ru-RU" sz="1200" b="0" i="0" u="none" strike="noStrike" dirty="0">
                          <a:solidFill>
                            <a:srgbClr val="000000"/>
                          </a:solidFill>
                          <a:effectLst/>
                          <a:latin typeface="Arial" panose="020B0604020202020204" pitchFamily="34" charset="0"/>
                          <a:cs typeface="Arial" panose="020B0604020202020204" pitchFamily="34" charset="0"/>
                        </a:rPr>
                        <a:t>по погашению просроченной кредиторской задолженности</a:t>
                      </a:r>
                    </a:p>
                  </a:txBody>
                  <a:tcPr marL="9525" marR="9525" marT="9525"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2879972447"/>
                  </a:ext>
                </a:extLst>
              </a:tr>
              <a:tr h="335909">
                <a:tc rowSpan="2">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всего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ctr"/>
                      <a:r>
                        <a:rPr lang="ru-RU" sz="1200" b="1" i="0" u="none" strike="noStrike" dirty="0">
                          <a:solidFill>
                            <a:srgbClr val="000000"/>
                          </a:solidFill>
                          <a:effectLst/>
                          <a:latin typeface="Arial" panose="020B0604020202020204" pitchFamily="34" charset="0"/>
                          <a:cs typeface="Arial" panose="020B0604020202020204" pitchFamily="34" charset="0"/>
                        </a:rPr>
                        <a:t>из нее по исполнительным листам</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4">
                  <a:txBody>
                    <a:bodyPr/>
                    <a:lstStyle/>
                    <a:p>
                      <a:pPr algn="ctr" fontAlgn="ctr"/>
                      <a:r>
                        <a:rPr lang="ru-RU" sz="1300" b="1" i="0" u="none" strike="noStrike" dirty="0">
                          <a:solidFill>
                            <a:srgbClr val="000000"/>
                          </a:solidFill>
                          <a:effectLst/>
                          <a:latin typeface="Arial" panose="020B0604020202020204" pitchFamily="34" charset="0"/>
                          <a:cs typeface="Arial" panose="020B0604020202020204" pitchFamily="34" charset="0"/>
                        </a:rPr>
                        <a:t>в том числе по срокам</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rowSpan="2">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сумма, </a:t>
                      </a:r>
                      <a:br>
                        <a:rPr lang="ru-RU" sz="1400" b="0" i="0" u="none" strike="noStrike">
                          <a:solidFill>
                            <a:srgbClr val="000000"/>
                          </a:solidFill>
                          <a:effectLst/>
                          <a:latin typeface="Arial" panose="020B0604020202020204" pitchFamily="34" charset="0"/>
                          <a:cs typeface="Arial" panose="020B0604020202020204" pitchFamily="34" charset="0"/>
                        </a:rPr>
                      </a:br>
                      <a:r>
                        <a:rPr lang="ru-RU" sz="1400" b="0" i="0" u="none" strike="noStrike">
                          <a:solidFill>
                            <a:srgbClr val="000000"/>
                          </a:solidFill>
                          <a:effectLst/>
                          <a:latin typeface="Arial" panose="020B0604020202020204" pitchFamily="34" charset="0"/>
                          <a:cs typeface="Arial" panose="020B0604020202020204" pitchFamily="34" charset="0"/>
                        </a:rPr>
                        <a:t>руб</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в процентах</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3668714312"/>
                  </a:ext>
                </a:extLst>
              </a:tr>
              <a:tr h="879762">
                <a:tc vMerge="1">
                  <a:txBody>
                    <a:bodyPr/>
                    <a:lstStyle/>
                    <a:p>
                      <a:endParaRPr lang="ru-RU"/>
                    </a:p>
                  </a:txBody>
                  <a:tcPr/>
                </a:tc>
                <a:tc vMerge="1">
                  <a:txBody>
                    <a:bodyPr/>
                    <a:lstStyle/>
                    <a:p>
                      <a:endParaRPr lang="ru-RU"/>
                    </a:p>
                  </a:txBody>
                  <a:tcPr/>
                </a:tc>
                <a:tc>
                  <a:txBody>
                    <a:bodyPr/>
                    <a:lstStyle/>
                    <a:p>
                      <a:pPr algn="ctr" fontAlgn="ctr"/>
                      <a:r>
                        <a:rPr lang="ru-RU" sz="1300" b="1" i="0" u="none" strike="noStrike" dirty="0">
                          <a:solidFill>
                            <a:srgbClr val="000000"/>
                          </a:solidFill>
                          <a:effectLst/>
                          <a:latin typeface="Arial" panose="020B0604020202020204" pitchFamily="34" charset="0"/>
                          <a:cs typeface="Arial" panose="020B0604020202020204" pitchFamily="34" charset="0"/>
                        </a:rPr>
                        <a:t>менее 30 дней </a:t>
                      </a:r>
                      <a:r>
                        <a:rPr lang="ru-RU" sz="1200" b="1" i="0" u="none" strike="noStrike" dirty="0">
                          <a:solidFill>
                            <a:srgbClr val="000000"/>
                          </a:solidFill>
                          <a:effectLst/>
                          <a:latin typeface="Arial" panose="020B0604020202020204" pitchFamily="34" charset="0"/>
                          <a:cs typeface="Arial" panose="020B0604020202020204" pitchFamily="34" charset="0"/>
                        </a:rPr>
                        <a:t>просрочки</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u-RU" sz="1300" b="1" i="0" u="none" strike="noStrike" dirty="0">
                          <a:solidFill>
                            <a:srgbClr val="000000"/>
                          </a:solidFill>
                          <a:effectLst/>
                          <a:latin typeface="Arial" panose="020B0604020202020204" pitchFamily="34" charset="0"/>
                          <a:cs typeface="Arial" panose="020B0604020202020204" pitchFamily="34" charset="0"/>
                        </a:rPr>
                        <a:t>от 30 до 90 дней </a:t>
                      </a:r>
                      <a:r>
                        <a:rPr lang="ru-RU" sz="1200" b="1" i="0" u="none" strike="noStrike" dirty="0">
                          <a:solidFill>
                            <a:srgbClr val="000000"/>
                          </a:solidFill>
                          <a:effectLst/>
                          <a:latin typeface="Arial" panose="020B0604020202020204" pitchFamily="34" charset="0"/>
                          <a:cs typeface="Arial" panose="020B0604020202020204" pitchFamily="34" charset="0"/>
                        </a:rPr>
                        <a:t>просрочки</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algn="ctr" defTabSz="685800" rtl="0" eaLnBrk="1" fontAlgn="ctr" latinLnBrk="0" hangingPunct="1"/>
                      <a:r>
                        <a:rPr lang="ru-RU" sz="1300" b="1" i="0" u="none" strike="noStrike" dirty="0">
                          <a:solidFill>
                            <a:srgbClr val="000000"/>
                          </a:solidFill>
                          <a:effectLst/>
                          <a:latin typeface="Arial" panose="020B0604020202020204" pitchFamily="34" charset="0"/>
                          <a:cs typeface="Arial" panose="020B0604020202020204" pitchFamily="34" charset="0"/>
                        </a:rPr>
                        <a:t>от 90 до 180 дней </a:t>
                      </a:r>
                      <a:r>
                        <a:rPr lang="ru-RU" sz="1200" b="1" i="0" u="none" strike="noStrike" kern="1200" dirty="0">
                          <a:solidFill>
                            <a:srgbClr val="000000"/>
                          </a:solidFill>
                          <a:effectLst/>
                          <a:latin typeface="Arial" panose="020B0604020202020204" pitchFamily="34" charset="0"/>
                          <a:ea typeface="+mn-ea"/>
                          <a:cs typeface="Arial" panose="020B0604020202020204" pitchFamily="34" charset="0"/>
                        </a:rPr>
                        <a:t>просрочки</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algn="ctr" defTabSz="685800" rtl="0" eaLnBrk="1" fontAlgn="ctr" latinLnBrk="0" hangingPunct="1"/>
                      <a:r>
                        <a:rPr lang="ru-RU" sz="1300" b="1" i="0" u="none" strike="noStrike" dirty="0">
                          <a:solidFill>
                            <a:srgbClr val="000000"/>
                          </a:solidFill>
                          <a:effectLst/>
                          <a:latin typeface="Arial" panose="020B0604020202020204" pitchFamily="34" charset="0"/>
                          <a:cs typeface="Arial" panose="020B0604020202020204" pitchFamily="34" charset="0"/>
                        </a:rPr>
                        <a:t>более 180 дней </a:t>
                      </a:r>
                      <a:r>
                        <a:rPr lang="ru-RU" sz="1200" b="1" i="0" u="none" strike="noStrike" kern="1200" dirty="0">
                          <a:solidFill>
                            <a:srgbClr val="000000"/>
                          </a:solidFill>
                          <a:effectLst/>
                          <a:latin typeface="Arial" panose="020B0604020202020204" pitchFamily="34" charset="0"/>
                          <a:ea typeface="+mn-ea"/>
                          <a:cs typeface="Arial" panose="020B0604020202020204" pitchFamily="34" charset="0"/>
                        </a:rPr>
                        <a:t>просрочки</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3425783628"/>
                  </a:ext>
                </a:extLst>
              </a:tr>
              <a:tr h="287922">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17</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390762738"/>
                  </a:ext>
                </a:extLst>
              </a:tr>
              <a:tr h="271926">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691557259"/>
                  </a:ext>
                </a:extLst>
              </a:tr>
              <a:tr h="271926">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396845883"/>
                  </a:ext>
                </a:extLst>
              </a:tr>
              <a:tr h="271926">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841674786"/>
                  </a:ext>
                </a:extLst>
              </a:tr>
              <a:tr h="815779">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3730320801"/>
                  </a:ext>
                </a:extLst>
              </a:tr>
              <a:tr h="543853">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4015002281"/>
                  </a:ext>
                </a:extLst>
              </a:tr>
              <a:tr h="543853">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3519857836"/>
                  </a:ext>
                </a:extLst>
              </a:tr>
            </a:tbl>
          </a:graphicData>
        </a:graphic>
      </p:graphicFrame>
      <p:sp>
        <p:nvSpPr>
          <p:cNvPr id="3" name="Выноска со стрелкой вверх 2"/>
          <p:cNvSpPr/>
          <p:nvPr/>
        </p:nvSpPr>
        <p:spPr>
          <a:xfrm>
            <a:off x="2627784" y="3501008"/>
            <a:ext cx="2232248" cy="1152128"/>
          </a:xfrm>
          <a:prstGeom prst="upArrowCallou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white"/>
                </a:solidFill>
                <a:effectLst/>
                <a:uLnTx/>
                <a:uFillTx/>
                <a:latin typeface="Calibri" panose="020F0502020204030204"/>
                <a:ea typeface="+mn-ea"/>
                <a:cs typeface="+mn-cs"/>
              </a:rPr>
              <a:t>по длительности просрочки</a:t>
            </a:r>
            <a:endParaRPr kumimoji="0" lang="ru-RU"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5328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556792"/>
            <a:ext cx="8712968" cy="313932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информация </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 наименовании организации (предприятия) с долей участия учреждения во вкладе в уставном (складочном) капитале, с указанием </a:t>
            </a:r>
            <a:r>
              <a:rPr kumimoji="0" lang="ru-RU" sz="18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ИНН, </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кода по </a:t>
            </a:r>
            <a:r>
              <a:rPr kumimoji="0" lang="ru-RU" sz="18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ОКОПФ, </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даты создания, основного вида деятельности, </a:t>
            </a:r>
            <a:r>
              <a:rPr kumimoji="0" lang="ru-RU"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суммы вложений в уставный капитал</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вида вложений (денежные средства, имущество, право пользования нематериальными активами), </a:t>
            </a:r>
            <a:r>
              <a:rPr kumimoji="0" lang="ru-RU"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дохода (части прибыли (дивидендов) хозяйственного товарищества, общества), приходящаяся к получению учреждением </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за отчетный период, а также о задолженности перед учреждением </a:t>
            </a:r>
            <a:r>
              <a:rPr kumimoji="0" lang="ru-RU" sz="18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по </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перечислению части прибыли (дивидендов) на начало года и конец отчетного периода.</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4472C4">
                    <a:lumMod val="75000"/>
                  </a:srgbClr>
                </a:solidFill>
                <a:effectLst/>
                <a:uLnTx/>
                <a:uFillTx/>
                <a:latin typeface="Arial" panose="020B0604020202020204" pitchFamily="34" charset="0"/>
                <a:ea typeface="+mn-ea"/>
                <a:cs typeface="Arial" panose="020B0604020202020204" pitchFamily="34" charset="0"/>
              </a:rPr>
              <a:t>        При </a:t>
            </a:r>
            <a:r>
              <a:rPr kumimoji="0" lang="ru-RU" sz="1800" b="1" i="0" u="none" strike="noStrike" kern="1200" cap="none" spc="0" normalizeH="0" baseline="0" noProof="0" dirty="0">
                <a:ln>
                  <a:noFill/>
                </a:ln>
                <a:solidFill>
                  <a:srgbClr val="4472C4">
                    <a:lumMod val="75000"/>
                  </a:srgbClr>
                </a:solidFill>
                <a:effectLst/>
                <a:uLnTx/>
                <a:uFillTx/>
                <a:latin typeface="Arial" panose="020B0604020202020204" pitchFamily="34" charset="0"/>
                <a:ea typeface="+mn-ea"/>
                <a:cs typeface="Arial" panose="020B0604020202020204" pitchFamily="34" charset="0"/>
              </a:rPr>
              <a:t>отсутствии у учреждения вкладов в уставные (складочные) </a:t>
            </a:r>
            <a:r>
              <a:rPr kumimoji="0" lang="ru-RU" sz="1800" b="1" i="0" u="none" strike="noStrike" kern="1200" cap="none" spc="0" normalizeH="0" baseline="0" noProof="0">
                <a:ln>
                  <a:noFill/>
                </a:ln>
                <a:solidFill>
                  <a:srgbClr val="4472C4">
                    <a:lumMod val="75000"/>
                  </a:srgbClr>
                </a:solidFill>
                <a:effectLst/>
                <a:uLnTx/>
                <a:uFillTx/>
                <a:latin typeface="Arial" panose="020B0604020202020204" pitchFamily="34" charset="0"/>
                <a:ea typeface="+mn-ea"/>
                <a:cs typeface="Arial" panose="020B0604020202020204" pitchFamily="34" charset="0"/>
              </a:rPr>
              <a:t>капиталы </a:t>
            </a:r>
            <a:r>
              <a:rPr kumimoji="0" lang="ru-RU" sz="1800" b="1" i="0" u="none" strike="noStrike" kern="1200" cap="none" spc="0" normalizeH="0" baseline="0" noProof="0" smtClean="0">
                <a:ln>
                  <a:noFill/>
                </a:ln>
                <a:solidFill>
                  <a:srgbClr val="4472C4">
                    <a:lumMod val="75000"/>
                  </a:srgbClr>
                </a:solidFill>
                <a:effectLst/>
                <a:uLnTx/>
                <a:uFillTx/>
                <a:latin typeface="Arial" panose="020B0604020202020204" pitchFamily="34" charset="0"/>
                <a:ea typeface="+mn-ea"/>
                <a:cs typeface="Arial" panose="020B0604020202020204" pitchFamily="34" charset="0"/>
              </a:rPr>
              <a:t>сведения  </a:t>
            </a:r>
            <a:r>
              <a:rPr kumimoji="0" lang="ru-RU" sz="1800" b="1" i="0" u="none" strike="noStrike" kern="1200" cap="none" spc="0" normalizeH="0" baseline="0" noProof="0" dirty="0" smtClean="0">
                <a:ln>
                  <a:noFill/>
                </a:ln>
                <a:solidFill>
                  <a:srgbClr val="4472C4">
                    <a:lumMod val="75000"/>
                  </a:srgbClr>
                </a:solidFill>
                <a:effectLst/>
                <a:uLnTx/>
                <a:uFillTx/>
                <a:latin typeface="Arial" panose="020B0604020202020204" pitchFamily="34" charset="0"/>
                <a:ea typeface="+mn-ea"/>
                <a:cs typeface="Arial" panose="020B0604020202020204" pitchFamily="34" charset="0"/>
              </a:rPr>
              <a:t>не </a:t>
            </a:r>
            <a:r>
              <a:rPr kumimoji="0" lang="ru-RU" sz="1800" b="1" i="0" u="none" strike="noStrike" kern="1200" cap="none" spc="0" normalizeH="0" baseline="0" noProof="0" dirty="0">
                <a:ln>
                  <a:noFill/>
                </a:ln>
                <a:solidFill>
                  <a:srgbClr val="4472C4">
                    <a:lumMod val="75000"/>
                  </a:srgbClr>
                </a:solidFill>
                <a:effectLst/>
                <a:uLnTx/>
                <a:uFillTx/>
                <a:latin typeface="Arial" panose="020B0604020202020204" pitchFamily="34" charset="0"/>
                <a:ea typeface="+mn-ea"/>
                <a:cs typeface="Arial" panose="020B0604020202020204" pitchFamily="34" charset="0"/>
              </a:rPr>
              <a:t>формируются</a:t>
            </a:r>
            <a:r>
              <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3" name="Прямоугольник 2"/>
          <p:cNvSpPr/>
          <p:nvPr/>
        </p:nvSpPr>
        <p:spPr>
          <a:xfrm>
            <a:off x="345677" y="260648"/>
            <a:ext cx="8532440"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1" i="0" u="none" strike="noStrike" kern="1200" cap="none" spc="0" normalizeH="0" baseline="0" noProof="0" dirty="0">
                <a:ln>
                  <a:noFill/>
                </a:ln>
                <a:solidFill>
                  <a:srgbClr val="70AD47">
                    <a:lumMod val="75000"/>
                  </a:srgbClr>
                </a:solidFill>
                <a:effectLst/>
                <a:uLnTx/>
                <a:uFillTx/>
                <a:latin typeface="Arial" panose="020B0604020202020204" pitchFamily="34" charset="0"/>
                <a:ea typeface="+mn-ea"/>
                <a:cs typeface="Arial" panose="020B0604020202020204" pitchFamily="34" charset="0"/>
              </a:rPr>
              <a:t>В сведениях о доходах учреждения в виде прибыли, приходящейся на доли в уставных (складочных) капиталах хозяйственных товариществ и обществ, или дивидендов по акциям, принадлежащим учреждению</a:t>
            </a:r>
          </a:p>
        </p:txBody>
      </p:sp>
    </p:spTree>
    <p:extLst>
      <p:ext uri="{BB962C8B-B14F-4D97-AF65-F5344CB8AC3E}">
        <p14:creationId xmlns:p14="http://schemas.microsoft.com/office/powerpoint/2010/main" val="29468524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Картинки по запросу знак вопроса для слайда"/>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ru-RU" sz="1350">
              <a:solidFill>
                <a:prstClr val="black"/>
              </a:solidFill>
              <a:latin typeface="Calibri" panose="020F0502020204030204"/>
            </a:endParaRPr>
          </a:p>
        </p:txBody>
      </p:sp>
      <p:graphicFrame>
        <p:nvGraphicFramePr>
          <p:cNvPr id="2" name="Таблица 1"/>
          <p:cNvGraphicFramePr>
            <a:graphicFrameLocks noGrp="1"/>
          </p:cNvGraphicFramePr>
          <p:nvPr>
            <p:extLst/>
          </p:nvPr>
        </p:nvGraphicFramePr>
        <p:xfrm>
          <a:off x="68582" y="1412128"/>
          <a:ext cx="8977744" cy="3819197"/>
        </p:xfrm>
        <a:graphic>
          <a:graphicData uri="http://schemas.openxmlformats.org/drawingml/2006/table">
            <a:tbl>
              <a:tblPr/>
              <a:tblGrid>
                <a:gridCol w="1180826">
                  <a:extLst>
                    <a:ext uri="{9D8B030D-6E8A-4147-A177-3AD203B41FA5}">
                      <a16:colId xmlns:a16="http://schemas.microsoft.com/office/drawing/2014/main" xmlns="" val="1095521362"/>
                    </a:ext>
                  </a:extLst>
                </a:gridCol>
                <a:gridCol w="529635">
                  <a:extLst>
                    <a:ext uri="{9D8B030D-6E8A-4147-A177-3AD203B41FA5}">
                      <a16:colId xmlns:a16="http://schemas.microsoft.com/office/drawing/2014/main" xmlns="" val="2596776887"/>
                    </a:ext>
                  </a:extLst>
                </a:gridCol>
                <a:gridCol w="462345">
                  <a:extLst>
                    <a:ext uri="{9D8B030D-6E8A-4147-A177-3AD203B41FA5}">
                      <a16:colId xmlns:a16="http://schemas.microsoft.com/office/drawing/2014/main" xmlns="" val="289732284"/>
                    </a:ext>
                  </a:extLst>
                </a:gridCol>
                <a:gridCol w="520952">
                  <a:extLst>
                    <a:ext uri="{9D8B030D-6E8A-4147-A177-3AD203B41FA5}">
                      <a16:colId xmlns:a16="http://schemas.microsoft.com/office/drawing/2014/main" xmlns="" val="337870012"/>
                    </a:ext>
                  </a:extLst>
                </a:gridCol>
                <a:gridCol w="696773">
                  <a:extLst>
                    <a:ext uri="{9D8B030D-6E8A-4147-A177-3AD203B41FA5}">
                      <a16:colId xmlns:a16="http://schemas.microsoft.com/office/drawing/2014/main" xmlns="" val="1647833441"/>
                    </a:ext>
                  </a:extLst>
                </a:gridCol>
                <a:gridCol w="244208">
                  <a:extLst>
                    <a:ext uri="{9D8B030D-6E8A-4147-A177-3AD203B41FA5}">
                      <a16:colId xmlns:a16="http://schemas.microsoft.com/office/drawing/2014/main" xmlns="" val="693643636"/>
                    </a:ext>
                  </a:extLst>
                </a:gridCol>
                <a:gridCol w="166043">
                  <a:extLst>
                    <a:ext uri="{9D8B030D-6E8A-4147-A177-3AD203B41FA5}">
                      <a16:colId xmlns:a16="http://schemas.microsoft.com/office/drawing/2014/main" xmlns="" val="4204173935"/>
                    </a:ext>
                  </a:extLst>
                </a:gridCol>
                <a:gridCol w="816158">
                  <a:extLst>
                    <a:ext uri="{9D8B030D-6E8A-4147-A177-3AD203B41FA5}">
                      <a16:colId xmlns:a16="http://schemas.microsoft.com/office/drawing/2014/main" xmlns="" val="1885946667"/>
                    </a:ext>
                  </a:extLst>
                </a:gridCol>
                <a:gridCol w="853059">
                  <a:extLst>
                    <a:ext uri="{9D8B030D-6E8A-4147-A177-3AD203B41FA5}">
                      <a16:colId xmlns:a16="http://schemas.microsoft.com/office/drawing/2014/main" xmlns="" val="220636865"/>
                    </a:ext>
                  </a:extLst>
                </a:gridCol>
                <a:gridCol w="703286">
                  <a:extLst>
                    <a:ext uri="{9D8B030D-6E8A-4147-A177-3AD203B41FA5}">
                      <a16:colId xmlns:a16="http://schemas.microsoft.com/office/drawing/2014/main" xmlns="" val="1063831664"/>
                    </a:ext>
                  </a:extLst>
                </a:gridCol>
                <a:gridCol w="746698">
                  <a:extLst>
                    <a:ext uri="{9D8B030D-6E8A-4147-A177-3AD203B41FA5}">
                      <a16:colId xmlns:a16="http://schemas.microsoft.com/office/drawing/2014/main" xmlns="" val="3322012051"/>
                    </a:ext>
                  </a:extLst>
                </a:gridCol>
                <a:gridCol w="581730">
                  <a:extLst>
                    <a:ext uri="{9D8B030D-6E8A-4147-A177-3AD203B41FA5}">
                      <a16:colId xmlns:a16="http://schemas.microsoft.com/office/drawing/2014/main" xmlns="" val="510417335"/>
                    </a:ext>
                  </a:extLst>
                </a:gridCol>
                <a:gridCol w="581730">
                  <a:extLst>
                    <a:ext uri="{9D8B030D-6E8A-4147-A177-3AD203B41FA5}">
                      <a16:colId xmlns:a16="http://schemas.microsoft.com/office/drawing/2014/main" xmlns="" val="1461825259"/>
                    </a:ext>
                  </a:extLst>
                </a:gridCol>
                <a:gridCol w="894301">
                  <a:extLst>
                    <a:ext uri="{9D8B030D-6E8A-4147-A177-3AD203B41FA5}">
                      <a16:colId xmlns:a16="http://schemas.microsoft.com/office/drawing/2014/main" xmlns="" val="1940438637"/>
                    </a:ext>
                  </a:extLst>
                </a:gridCol>
              </a:tblGrid>
              <a:tr h="422015">
                <a:tc gridSpan="14">
                  <a:txBody>
                    <a:bodyPr/>
                    <a:lstStyle/>
                    <a:p>
                      <a:pPr algn="ctr" fontAlgn="ctr"/>
                      <a:r>
                        <a:rPr lang="ru-RU" sz="700" b="1" i="0" u="none" strike="noStrike" dirty="0">
                          <a:solidFill>
                            <a:srgbClr val="000000"/>
                          </a:solidFill>
                          <a:effectLst/>
                          <a:latin typeface="Arial" panose="020B0604020202020204" pitchFamily="34" charset="0"/>
                          <a:cs typeface="Arial" panose="020B0604020202020204" pitchFamily="34" charset="0"/>
                        </a:rPr>
                        <a:t>Сведения о доходах учреждения в виде прибыли, приходящейся на доли</a:t>
                      </a:r>
                      <a:br>
                        <a:rPr lang="ru-RU" sz="700" b="1" i="0" u="none" strike="noStrike" dirty="0">
                          <a:solidFill>
                            <a:srgbClr val="000000"/>
                          </a:solidFill>
                          <a:effectLst/>
                          <a:latin typeface="Arial" panose="020B0604020202020204" pitchFamily="34" charset="0"/>
                          <a:cs typeface="Arial" panose="020B0604020202020204" pitchFamily="34" charset="0"/>
                        </a:rPr>
                      </a:br>
                      <a:r>
                        <a:rPr lang="ru-RU" sz="700" b="1" i="0" u="none" strike="noStrike" dirty="0">
                          <a:solidFill>
                            <a:srgbClr val="000000"/>
                          </a:solidFill>
                          <a:effectLst/>
                          <a:latin typeface="Arial" panose="020B0604020202020204" pitchFamily="34" charset="0"/>
                          <a:cs typeface="Arial" panose="020B0604020202020204" pitchFamily="34" charset="0"/>
                        </a:rPr>
                        <a:t>в уставных (складочных) капиталах хозяйственных товариществ и обществ, или дивидендов по акциям, принадлежащим учреждению</a:t>
                      </a:r>
                      <a:r>
                        <a:rPr lang="ru-RU" sz="700" b="1" i="0" u="none" strike="noStrike" baseline="30000" dirty="0">
                          <a:solidFill>
                            <a:srgbClr val="000000"/>
                          </a:solidFill>
                          <a:effectLst/>
                          <a:latin typeface="Arial" panose="020B0604020202020204" pitchFamily="34" charset="0"/>
                          <a:cs typeface="Arial" panose="020B0604020202020204" pitchFamily="34" charset="0"/>
                        </a:rPr>
                        <a:t>1</a:t>
                      </a: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5726" marR="5726" marT="5726" marB="0"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449251334"/>
                  </a:ext>
                </a:extLst>
              </a:tr>
              <a:tr h="125864">
                <a:tc>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a:noFill/>
                    </a:lnB>
                  </a:tcPr>
                </a:tc>
                <a:tc>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a:noFill/>
                    </a:lnB>
                  </a:tcPr>
                </a:tc>
                <a:tc>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a:noFill/>
                    </a:lnB>
                  </a:tcPr>
                </a:tc>
                <a:tc>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a:noFill/>
                    </a:lnB>
                  </a:tcPr>
                </a:tc>
                <a:tc>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a:noFill/>
                    </a:lnB>
                  </a:tcPr>
                </a:tc>
                <a:tc gridSpan="2">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a:noFill/>
                    </a:lnB>
                  </a:tcPr>
                </a:tc>
                <a:tc hMerge="1">
                  <a:txBody>
                    <a:bodyPr/>
                    <a:lstStyle/>
                    <a:p>
                      <a:endParaRPr lang="ru-RU"/>
                    </a:p>
                  </a:txBody>
                  <a:tcPr/>
                </a:tc>
                <a:tc>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a:noFill/>
                    </a:lnB>
                  </a:tcPr>
                </a:tc>
                <a:tc>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a:noFill/>
                    </a:lnB>
                  </a:tcPr>
                </a:tc>
                <a:tc>
                  <a:txBody>
                    <a:bodyPr/>
                    <a:lstStyle/>
                    <a:p>
                      <a:pPr algn="ctr" fontAlgn="ctr"/>
                      <a:endParaRPr lang="ru-RU" sz="600" b="1" i="0" u="none" strike="noStrike" dirty="0">
                        <a:solidFill>
                          <a:srgbClr val="000000"/>
                        </a:solidFill>
                        <a:effectLst/>
                        <a:latin typeface="Times New Roman" panose="02020603050405020304" pitchFamily="18" charset="0"/>
                      </a:endParaRPr>
                    </a:p>
                  </a:txBody>
                  <a:tcPr marL="5726" marR="5726" marT="5726" marB="0" anchor="ctr">
                    <a:lnL>
                      <a:noFill/>
                    </a:lnL>
                    <a:lnR>
                      <a:noFill/>
                    </a:lnR>
                    <a:lnT>
                      <a:noFill/>
                    </a:lnT>
                    <a:lnB>
                      <a:noFill/>
                    </a:lnB>
                  </a:tcPr>
                </a:tc>
                <a:tc>
                  <a:txBody>
                    <a:bodyPr/>
                    <a:lstStyle/>
                    <a:p>
                      <a:pPr algn="ctr" fontAlgn="ctr"/>
                      <a:endParaRPr lang="ru-RU" sz="600" b="1" i="0" u="none" strike="noStrike" dirty="0">
                        <a:solidFill>
                          <a:srgbClr val="000000"/>
                        </a:solidFill>
                        <a:effectLst/>
                        <a:latin typeface="Times New Roman" panose="02020603050405020304" pitchFamily="18" charset="0"/>
                      </a:endParaRPr>
                    </a:p>
                  </a:txBody>
                  <a:tcPr marL="5726" marR="5726" marT="5726" marB="0" anchor="ctr">
                    <a:lnL>
                      <a:noFill/>
                    </a:lnL>
                    <a:lnR>
                      <a:noFill/>
                    </a:lnR>
                    <a:lnT>
                      <a:noFill/>
                    </a:lnT>
                    <a:lnB>
                      <a:noFill/>
                    </a:lnB>
                  </a:tcPr>
                </a:tc>
                <a:tc>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a:noFill/>
                    </a:lnB>
                  </a:tcPr>
                </a:tc>
                <a:tc>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a:noFill/>
                    </a:lnB>
                  </a:tcPr>
                </a:tc>
                <a:tc>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03554024"/>
                  </a:ext>
                </a:extLst>
              </a:tr>
              <a:tr h="133268">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a:noFill/>
                    </a:lnB>
                  </a:tcPr>
                </a:tc>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a:noFill/>
                    </a:lnB>
                  </a:tcPr>
                </a:tc>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a:noFill/>
                    </a:lnB>
                  </a:tcPr>
                </a:tc>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a:noFill/>
                    </a:lnB>
                  </a:tcPr>
                </a:tc>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a:noFill/>
                    </a:lnB>
                  </a:tcPr>
                </a:tc>
                <a:tc gridSpan="2">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a:noFill/>
                    </a:lnB>
                  </a:tcPr>
                </a:tc>
                <a:tc hMerge="1">
                  <a:txBody>
                    <a:bodyPr/>
                    <a:lstStyle/>
                    <a:p>
                      <a:endParaRPr lang="ru-RU"/>
                    </a:p>
                  </a:txBody>
                  <a:tcPr/>
                </a:tc>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a:noFill/>
                    </a:lnB>
                  </a:tcPr>
                </a:tc>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a:noFill/>
                    </a:lnB>
                  </a:tcPr>
                </a:tc>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a:noFill/>
                    </a:lnB>
                  </a:tcPr>
                </a:tc>
                <a:tc>
                  <a:txBody>
                    <a:bodyPr/>
                    <a:lstStyle/>
                    <a:p>
                      <a:pPr algn="l" fontAlgn="b"/>
                      <a:r>
                        <a:rPr lang="ru-RU" sz="600" b="1"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a:noFill/>
                    </a:lnB>
                    <a:solidFill>
                      <a:srgbClr val="FFFFFF"/>
                    </a:solidFill>
                  </a:tcPr>
                </a:tc>
                <a:tc>
                  <a:txBody>
                    <a:bodyPr/>
                    <a:lstStyle/>
                    <a:p>
                      <a:pPr algn="l" fontAlgn="b"/>
                      <a:r>
                        <a:rPr lang="ru-RU" sz="600" b="1"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a:noFill/>
                    </a:lnB>
                    <a:solidFill>
                      <a:srgbClr val="FFFFFF"/>
                    </a:solidFill>
                  </a:tcPr>
                </a:tc>
                <a:tc>
                  <a:txBody>
                    <a:bodyPr/>
                    <a:lstStyle/>
                    <a:p>
                      <a:pPr algn="l" fontAlgn="b"/>
                      <a:r>
                        <a:rPr lang="ru-RU" sz="600" b="1" i="0" u="none" strike="noStrike">
                          <a:solidFill>
                            <a:srgbClr val="000000"/>
                          </a:solidFill>
                          <a:effectLst/>
                          <a:latin typeface="Times New Roman" panose="02020603050405020304" pitchFamily="18" charset="0"/>
                        </a:rPr>
                        <a:t> </a:t>
                      </a:r>
                    </a:p>
                  </a:txBody>
                  <a:tcPr marL="5726" marR="5726" marT="5726"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600" b="0" i="0" u="none" strike="noStrike">
                          <a:solidFill>
                            <a:srgbClr val="000000"/>
                          </a:solidFill>
                          <a:effectLst/>
                          <a:latin typeface="Times New Roman" panose="02020603050405020304" pitchFamily="18" charset="0"/>
                        </a:rPr>
                        <a:t>КОДЫ</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150929004"/>
                  </a:ext>
                </a:extLst>
              </a:tr>
              <a:tr h="125864">
                <a:tc gridSpan="11">
                  <a:txBody>
                    <a:bodyPr/>
                    <a:lstStyle/>
                    <a:p>
                      <a:pPr algn="ctr" fontAlgn="b"/>
                      <a:r>
                        <a:rPr lang="ru-RU" sz="600" b="0" i="0" u="none" strike="noStrike">
                          <a:solidFill>
                            <a:srgbClr val="000000"/>
                          </a:solidFill>
                          <a:effectLst/>
                          <a:latin typeface="Times New Roman" panose="02020603050405020304" pitchFamily="18" charset="0"/>
                        </a:rPr>
                        <a:t>                                                            на 1 ______________ 20__ г.</a:t>
                      </a:r>
                    </a:p>
                  </a:txBody>
                  <a:tcPr marL="5726" marR="5726" marT="5726" marB="0" anchor="b">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r" fontAlgn="b"/>
                      <a:r>
                        <a:rPr lang="ru-RU" sz="600" b="0" i="0" u="none" strike="noStrike">
                          <a:solidFill>
                            <a:srgbClr val="000000"/>
                          </a:solidFill>
                          <a:effectLst/>
                          <a:latin typeface="Times New Roman" panose="02020603050405020304" pitchFamily="18" charset="0"/>
                        </a:rPr>
                        <a:t> </a:t>
                      </a:r>
                    </a:p>
                  </a:txBody>
                  <a:tcPr marL="5726" marR="51535" marT="5726" marB="0" anchor="b">
                    <a:lnL>
                      <a:noFill/>
                    </a:lnL>
                    <a:lnR>
                      <a:noFill/>
                    </a:lnR>
                    <a:lnT>
                      <a:noFill/>
                    </a:lnT>
                    <a:lnB>
                      <a:noFill/>
                    </a:lnB>
                    <a:solidFill>
                      <a:srgbClr val="FFFFFF"/>
                    </a:solidFill>
                  </a:tcPr>
                </a:tc>
                <a:tc>
                  <a:txBody>
                    <a:bodyPr/>
                    <a:lstStyle/>
                    <a:p>
                      <a:pPr algn="r" fontAlgn="b"/>
                      <a:r>
                        <a:rPr lang="ru-RU" sz="600" b="0" i="0" u="none" strike="noStrike">
                          <a:solidFill>
                            <a:srgbClr val="000000"/>
                          </a:solidFill>
                          <a:effectLst/>
                          <a:latin typeface="Times New Roman" panose="02020603050405020304" pitchFamily="18" charset="0"/>
                        </a:rPr>
                        <a:t>Дата </a:t>
                      </a:r>
                    </a:p>
                  </a:txBody>
                  <a:tcPr marL="5726" marR="51535" marT="572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669526107"/>
                  </a:ext>
                </a:extLst>
              </a:tr>
              <a:tr h="160031">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a:noFill/>
                    </a:lnB>
                  </a:tcPr>
                </a:tc>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a:noFill/>
                    </a:lnB>
                  </a:tcPr>
                </a:tc>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a:noFill/>
                    </a:lnB>
                  </a:tcPr>
                </a:tc>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a:noFill/>
                    </a:lnB>
                  </a:tcPr>
                </a:tc>
                <a:tc gridSpan="2">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a:noFill/>
                    </a:lnB>
                  </a:tcPr>
                </a:tc>
                <a:tc hMerge="1">
                  <a:txBody>
                    <a:bodyPr/>
                    <a:lstStyle/>
                    <a:p>
                      <a:pPr algn="l" fontAlgn="b"/>
                      <a:endParaRPr lang="ru-RU" sz="800" b="0" i="0" u="none" strike="noStrike">
                        <a:solidFill>
                          <a:srgbClr val="000000"/>
                        </a:solidFill>
                        <a:effectLst/>
                        <a:latin typeface="Times New Roman" panose="02020603050405020304" pitchFamily="18" charset="0"/>
                      </a:endParaRPr>
                    </a:p>
                  </a:txBody>
                  <a:tcPr marL="7635" marR="7635" marT="7635" marB="0" anchor="b">
                    <a:lnL>
                      <a:noFill/>
                    </a:lnL>
                    <a:lnR>
                      <a:noFill/>
                    </a:lnR>
                    <a:lnT>
                      <a:noFill/>
                    </a:lnT>
                    <a:lnB>
                      <a:noFill/>
                    </a:lnB>
                  </a:tcPr>
                </a:tc>
                <a:tc>
                  <a:txBody>
                    <a:bodyPr/>
                    <a:lstStyle/>
                    <a:p>
                      <a:endParaRPr lang="ru-RU" sz="1000" dirty="0"/>
                    </a:p>
                  </a:txBody>
                  <a:tcPr marL="5726" marR="5726" marT="5726" marB="0" anchor="b">
                    <a:lnL>
                      <a:noFill/>
                    </a:lnL>
                    <a:lnR>
                      <a:noFill/>
                    </a:lnR>
                    <a:lnT>
                      <a:noFill/>
                    </a:lnT>
                    <a:lnB>
                      <a:noFill/>
                    </a:lnB>
                  </a:tcPr>
                </a:tc>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a:noFill/>
                    </a:lnB>
                  </a:tcPr>
                </a:tc>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a:noFill/>
                    </a:lnB>
                  </a:tcPr>
                </a:tc>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a:noFill/>
                    </a:lnB>
                  </a:tcPr>
                </a:tc>
                <a:tc>
                  <a:txBody>
                    <a:bodyPr/>
                    <a:lstStyle/>
                    <a:p>
                      <a:pPr algn="l" fontAlgn="b"/>
                      <a:r>
                        <a:rPr lang="ru-RU" sz="600" b="1"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a:noFill/>
                    </a:lnB>
                    <a:solidFill>
                      <a:srgbClr val="FFFFFF"/>
                    </a:solidFill>
                  </a:tcPr>
                </a:tc>
                <a:tc gridSpan="2">
                  <a:txBody>
                    <a:bodyPr/>
                    <a:lstStyle/>
                    <a:p>
                      <a:pPr algn="r" fontAlgn="b"/>
                      <a:r>
                        <a:rPr lang="ru-RU" sz="600" b="0" i="0" u="none" strike="noStrike">
                          <a:solidFill>
                            <a:srgbClr val="000000"/>
                          </a:solidFill>
                          <a:effectLst/>
                          <a:latin typeface="Times New Roman" panose="02020603050405020304" pitchFamily="18" charset="0"/>
                        </a:rPr>
                        <a:t>по Сводному реестру</a:t>
                      </a:r>
                    </a:p>
                  </a:txBody>
                  <a:tcPr marL="5726" marR="51535" marT="572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307964137"/>
                  </a:ext>
                </a:extLst>
              </a:tr>
              <a:tr h="125864">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a:noFill/>
                    </a:lnB>
                    <a:solidFill>
                      <a:srgbClr val="FFFFFF"/>
                    </a:solidFill>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a:noFill/>
                    </a:lnB>
                    <a:solidFill>
                      <a:srgbClr val="FFFFFF"/>
                    </a:solidFill>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a:noFill/>
                    </a:lnB>
                    <a:solidFill>
                      <a:srgbClr val="FFFFFF"/>
                    </a:solidFill>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a:noFill/>
                    </a:lnB>
                    <a:solidFill>
                      <a:srgbClr val="FFFFFF"/>
                    </a:solidFill>
                  </a:tcPr>
                </a:tc>
                <a:tc gridSpan="2">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a:noFill/>
                    </a:lnB>
                    <a:solidFill>
                      <a:srgbClr val="FFFFFF"/>
                    </a:solidFill>
                  </a:tcPr>
                </a:tc>
                <a:tc hMerge="1">
                  <a:txBody>
                    <a:bodyPr/>
                    <a:lstStyle/>
                    <a:p>
                      <a:pPr algn="ctr" fontAlgn="b"/>
                      <a:endParaRPr lang="ru-RU" sz="800" b="0" i="0" u="none" strike="noStrike">
                        <a:solidFill>
                          <a:srgbClr val="000000"/>
                        </a:solidFill>
                        <a:effectLst/>
                        <a:latin typeface="Times New Roman" panose="02020603050405020304" pitchFamily="18" charset="0"/>
                      </a:endParaRPr>
                    </a:p>
                  </a:txBody>
                  <a:tcPr marL="7635" marR="7635" marT="7635" marB="0" anchor="b">
                    <a:lnL>
                      <a:noFill/>
                    </a:lnL>
                    <a:lnR>
                      <a:noFill/>
                    </a:lnR>
                    <a:lnT>
                      <a:noFill/>
                    </a:lnT>
                    <a:lnB>
                      <a:noFill/>
                    </a:lnB>
                    <a:solidFill>
                      <a:srgbClr val="FFFFFF"/>
                    </a:solidFill>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a:noFill/>
                    </a:lnB>
                    <a:solidFill>
                      <a:srgbClr val="FFFFFF"/>
                    </a:solidFill>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a:noFill/>
                    </a:lnB>
                    <a:solidFill>
                      <a:srgbClr val="FFFFFF"/>
                    </a:solidFill>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a:noFill/>
                    </a:lnB>
                    <a:solidFill>
                      <a:srgbClr val="FFFFFF"/>
                    </a:solidFill>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a:noFill/>
                    </a:lnB>
                    <a:solidFill>
                      <a:srgbClr val="FFFFFF"/>
                    </a:solidFill>
                  </a:tcPr>
                </a:tc>
                <a:tc>
                  <a:txBody>
                    <a:bodyPr/>
                    <a:lstStyle/>
                    <a:p>
                      <a:pPr algn="l" fontAlgn="b"/>
                      <a:r>
                        <a:rPr lang="ru-RU" sz="600" b="1"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a:noFill/>
                    </a:lnB>
                    <a:solidFill>
                      <a:srgbClr val="FFFFFF"/>
                    </a:solidFill>
                  </a:tcPr>
                </a:tc>
                <a:tc>
                  <a:txBody>
                    <a:bodyPr/>
                    <a:lstStyle/>
                    <a:p>
                      <a:pPr algn="r" fontAlgn="b"/>
                      <a:r>
                        <a:rPr lang="ru-RU" sz="600" b="1" i="0" u="none" strike="noStrike">
                          <a:solidFill>
                            <a:srgbClr val="000000"/>
                          </a:solidFill>
                          <a:effectLst/>
                          <a:latin typeface="Times New Roman" panose="02020603050405020304" pitchFamily="18" charset="0"/>
                        </a:rPr>
                        <a:t> </a:t>
                      </a:r>
                    </a:p>
                  </a:txBody>
                  <a:tcPr marL="5726" marR="51535" marT="5726" marB="0" anchor="b">
                    <a:lnL>
                      <a:noFill/>
                    </a:lnL>
                    <a:lnR>
                      <a:noFill/>
                    </a:lnR>
                    <a:lnT>
                      <a:noFill/>
                    </a:lnT>
                    <a:lnB>
                      <a:noFill/>
                    </a:lnB>
                    <a:solidFill>
                      <a:srgbClr val="FFFFFF"/>
                    </a:solidFill>
                  </a:tcPr>
                </a:tc>
                <a:tc>
                  <a:txBody>
                    <a:bodyPr/>
                    <a:lstStyle/>
                    <a:p>
                      <a:pPr algn="r" fontAlgn="b"/>
                      <a:r>
                        <a:rPr lang="ru-RU" sz="600" b="0" i="0" u="none" strike="noStrike">
                          <a:solidFill>
                            <a:srgbClr val="000000"/>
                          </a:solidFill>
                          <a:effectLst/>
                          <a:latin typeface="Times New Roman" panose="02020603050405020304" pitchFamily="18" charset="0"/>
                        </a:rPr>
                        <a:t>ИНН</a:t>
                      </a:r>
                    </a:p>
                  </a:txBody>
                  <a:tcPr marL="5726" marR="51535" marT="572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65455995"/>
                  </a:ext>
                </a:extLst>
              </a:tr>
              <a:tr h="125864">
                <a:tc gridSpan="3">
                  <a:txBody>
                    <a:bodyPr/>
                    <a:lstStyle/>
                    <a:p>
                      <a:pPr algn="l" fontAlgn="b"/>
                      <a:r>
                        <a:rPr lang="ru-RU" sz="600" b="0" i="0" u="none" strike="noStrike">
                          <a:solidFill>
                            <a:srgbClr val="000000"/>
                          </a:solidFill>
                          <a:effectLst/>
                          <a:latin typeface="Times New Roman" panose="02020603050405020304" pitchFamily="18" charset="0"/>
                        </a:rPr>
                        <a:t>Учреждение</a:t>
                      </a:r>
                    </a:p>
                  </a:txBody>
                  <a:tcPr marL="5726" marR="5726" marT="5726" marB="0" anchor="b">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gridSpan="2">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pPr algn="l" fontAlgn="b"/>
                      <a:endParaRPr lang="ru-RU" sz="800" b="0" i="0" u="none" strike="noStrike">
                        <a:solidFill>
                          <a:srgbClr val="000000"/>
                        </a:solidFill>
                        <a:effectLst/>
                        <a:latin typeface="Times New Roman" panose="02020603050405020304" pitchFamily="18" charset="0"/>
                      </a:endParaRPr>
                    </a:p>
                  </a:txBody>
                  <a:tcPr marL="7635" marR="7635" marT="763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600" b="0" i="0" u="none" strike="noStrike">
                          <a:solidFill>
                            <a:srgbClr val="000000"/>
                          </a:solidFill>
                          <a:effectLst/>
                          <a:latin typeface="Times New Roman" panose="02020603050405020304" pitchFamily="18" charset="0"/>
                        </a:rPr>
                        <a:t> </a:t>
                      </a:r>
                    </a:p>
                  </a:txBody>
                  <a:tcPr marL="5726" marR="51535" marT="5726" marB="0" anchor="b">
                    <a:lnL>
                      <a:noFill/>
                    </a:lnL>
                    <a:lnR>
                      <a:noFill/>
                    </a:lnR>
                    <a:lnT>
                      <a:noFill/>
                    </a:lnT>
                    <a:lnB>
                      <a:noFill/>
                    </a:lnB>
                    <a:solidFill>
                      <a:srgbClr val="FFFFFF"/>
                    </a:solidFill>
                  </a:tcPr>
                </a:tc>
                <a:tc>
                  <a:txBody>
                    <a:bodyPr/>
                    <a:lstStyle/>
                    <a:p>
                      <a:pPr algn="r" fontAlgn="b"/>
                      <a:r>
                        <a:rPr lang="ru-RU" sz="600" b="0" i="0" u="none" strike="noStrike">
                          <a:solidFill>
                            <a:srgbClr val="000000"/>
                          </a:solidFill>
                          <a:effectLst/>
                          <a:latin typeface="Times New Roman" panose="02020603050405020304" pitchFamily="18" charset="0"/>
                        </a:rPr>
                        <a:t>КПП</a:t>
                      </a:r>
                    </a:p>
                  </a:txBody>
                  <a:tcPr marL="5726" marR="51535" marT="572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074379132"/>
                  </a:ext>
                </a:extLst>
              </a:tr>
              <a:tr h="266536">
                <a:tc gridSpan="3">
                  <a:txBody>
                    <a:bodyPr/>
                    <a:lstStyle/>
                    <a:p>
                      <a:pPr algn="l" fontAlgn="b"/>
                      <a:r>
                        <a:rPr lang="ru-RU" sz="600" b="0" i="0" u="none" strike="noStrike">
                          <a:solidFill>
                            <a:srgbClr val="000000"/>
                          </a:solidFill>
                          <a:effectLst/>
                          <a:latin typeface="Times New Roman" panose="02020603050405020304" pitchFamily="18" charset="0"/>
                        </a:rPr>
                        <a:t>Орган, осуществляющий функции </a:t>
                      </a:r>
                      <a:br>
                        <a:rPr lang="ru-RU" sz="600" b="0" i="0" u="none" strike="noStrike">
                          <a:solidFill>
                            <a:srgbClr val="000000"/>
                          </a:solidFill>
                          <a:effectLst/>
                          <a:latin typeface="Times New Roman" panose="02020603050405020304" pitchFamily="18" charset="0"/>
                        </a:rPr>
                      </a:br>
                      <a:r>
                        <a:rPr lang="ru-RU" sz="600" b="0" i="0" u="none" strike="noStrike">
                          <a:solidFill>
                            <a:srgbClr val="000000"/>
                          </a:solidFill>
                          <a:effectLst/>
                          <a:latin typeface="Times New Roman" panose="02020603050405020304" pitchFamily="18" charset="0"/>
                        </a:rPr>
                        <a:t>и полномочия учредителя</a:t>
                      </a:r>
                    </a:p>
                  </a:txBody>
                  <a:tcPr marL="5726" marR="5726" marT="5726" marB="0" anchor="b">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l" fontAlgn="b"/>
                      <a:endParaRPr lang="ru-RU" sz="800" b="0" i="0" u="none" strike="noStrike">
                        <a:solidFill>
                          <a:srgbClr val="000000"/>
                        </a:solidFill>
                        <a:effectLst/>
                        <a:latin typeface="Times New Roman" panose="02020603050405020304" pitchFamily="18" charset="0"/>
                      </a:endParaRPr>
                    </a:p>
                  </a:txBody>
                  <a:tcPr marL="7635" marR="7635" marT="763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r" fontAlgn="b"/>
                      <a:r>
                        <a:rPr lang="ru-RU" sz="600" b="0" i="0" u="none" strike="noStrike">
                          <a:solidFill>
                            <a:srgbClr val="000000"/>
                          </a:solidFill>
                          <a:effectLst/>
                          <a:latin typeface="Times New Roman" panose="02020603050405020304" pitchFamily="18" charset="0"/>
                        </a:rPr>
                        <a:t>глава по БК</a:t>
                      </a:r>
                    </a:p>
                  </a:txBody>
                  <a:tcPr marL="5726" marR="51535" marT="572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975207449"/>
                  </a:ext>
                </a:extLst>
              </a:tr>
              <a:tr h="362786">
                <a:tc gridSpan="3">
                  <a:txBody>
                    <a:bodyPr/>
                    <a:lstStyle/>
                    <a:p>
                      <a:pPr algn="l" fontAlgn="b"/>
                      <a:r>
                        <a:rPr lang="ru-RU" sz="600" b="0" i="0" u="none" strike="noStrike">
                          <a:solidFill>
                            <a:srgbClr val="000000"/>
                          </a:solidFill>
                          <a:effectLst/>
                          <a:latin typeface="Times New Roman" panose="02020603050405020304" pitchFamily="18" charset="0"/>
                        </a:rPr>
                        <a:t>Публично-правовое образование ______________________________________________________________________________</a:t>
                      </a:r>
                    </a:p>
                  </a:txBody>
                  <a:tcPr marL="5726" marR="5726" marT="5726" marB="0" anchor="b">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l" fontAlgn="b"/>
                      <a:endParaRPr lang="ru-RU" sz="800" b="0" i="0" u="none" strike="noStrike">
                        <a:solidFill>
                          <a:srgbClr val="000000"/>
                        </a:solidFill>
                        <a:effectLst/>
                        <a:latin typeface="Times New Roman" panose="02020603050405020304" pitchFamily="18" charset="0"/>
                      </a:endParaRPr>
                    </a:p>
                  </a:txBody>
                  <a:tcPr marL="7635" marR="7635" marT="763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600" b="0" i="0" u="none" strike="noStrike">
                          <a:solidFill>
                            <a:srgbClr val="000000"/>
                          </a:solidFill>
                          <a:effectLst/>
                          <a:latin typeface="Times New Roman" panose="02020603050405020304" pitchFamily="18" charset="0"/>
                        </a:rPr>
                        <a:t> </a:t>
                      </a:r>
                    </a:p>
                  </a:txBody>
                  <a:tcPr marL="5726" marR="51535" marT="5726" marB="0" anchor="b">
                    <a:lnL>
                      <a:noFill/>
                    </a:lnL>
                    <a:lnR>
                      <a:noFill/>
                    </a:lnR>
                    <a:lnT>
                      <a:noFill/>
                    </a:lnT>
                    <a:lnB>
                      <a:noFill/>
                    </a:lnB>
                    <a:solidFill>
                      <a:srgbClr val="FFFFFF"/>
                    </a:solidFill>
                  </a:tcPr>
                </a:tc>
                <a:tc>
                  <a:txBody>
                    <a:bodyPr/>
                    <a:lstStyle/>
                    <a:p>
                      <a:pPr algn="r" fontAlgn="b"/>
                      <a:r>
                        <a:rPr lang="ru-RU" sz="600" b="0" i="0" u="none" strike="noStrike">
                          <a:solidFill>
                            <a:srgbClr val="000000"/>
                          </a:solidFill>
                          <a:effectLst/>
                          <a:latin typeface="Times New Roman" panose="02020603050405020304" pitchFamily="18" charset="0"/>
                        </a:rPr>
                        <a:t>по ОКТМО</a:t>
                      </a:r>
                    </a:p>
                  </a:txBody>
                  <a:tcPr marL="5726" marR="51535" marT="572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389418825"/>
                  </a:ext>
                </a:extLst>
              </a:tr>
              <a:tr h="160031">
                <a:tc gridSpan="3">
                  <a:txBody>
                    <a:bodyPr/>
                    <a:lstStyle/>
                    <a:p>
                      <a:pPr algn="l" fontAlgn="b"/>
                      <a:r>
                        <a:rPr lang="ru-RU" sz="600" b="0" i="0" u="none" strike="noStrike">
                          <a:solidFill>
                            <a:srgbClr val="000000"/>
                          </a:solidFill>
                          <a:effectLst/>
                          <a:latin typeface="Times New Roman" panose="02020603050405020304" pitchFamily="18" charset="0"/>
                        </a:rPr>
                        <a:t>Периодичность: годовая</a:t>
                      </a:r>
                    </a:p>
                  </a:txBody>
                  <a:tcPr marL="5726" marR="5726" marT="5726" marB="0" anchor="b">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a:txBody>
                    <a:bodyPr/>
                    <a:lstStyle/>
                    <a:p>
                      <a:pPr algn="r"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gridSpan="2">
                  <a:txBody>
                    <a:bodyPr/>
                    <a:lstStyle/>
                    <a:p>
                      <a:pPr algn="r"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ru-RU" sz="800" b="0" i="0" u="none" strike="noStrike">
                        <a:solidFill>
                          <a:srgbClr val="000000"/>
                        </a:solidFill>
                        <a:effectLst/>
                        <a:latin typeface="Times New Roman" panose="02020603050405020304" pitchFamily="18" charset="0"/>
                      </a:endParaRPr>
                    </a:p>
                  </a:txBody>
                  <a:tcPr marL="7635" marR="7635" marT="763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endParaRPr lang="ru-RU" sz="1000"/>
                    </a:p>
                  </a:txBody>
                  <a:tcPr marL="5726" marR="5726" marT="572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dirty="0">
                        <a:solidFill>
                          <a:srgbClr val="000000"/>
                        </a:solidFill>
                        <a:effectLst/>
                        <a:latin typeface="Times New Roman" panose="02020603050405020304" pitchFamily="18" charset="0"/>
                      </a:endParaRPr>
                    </a:p>
                  </a:txBody>
                  <a:tcPr marL="5726" marR="5726" marT="572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600" b="1" i="0" u="none" strike="noStrike">
                          <a:solidFill>
                            <a:srgbClr val="000000"/>
                          </a:solidFill>
                          <a:effectLst/>
                          <a:latin typeface="Times New Roman" panose="02020603050405020304" pitchFamily="18" charset="0"/>
                        </a:rPr>
                        <a:t> </a:t>
                      </a:r>
                    </a:p>
                  </a:txBody>
                  <a:tcPr marL="5726" marR="5726" marT="5726"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ru-RU" sz="600" b="1" i="0" u="none" strike="noStrike">
                          <a:solidFill>
                            <a:srgbClr val="000000"/>
                          </a:solidFill>
                          <a:effectLst/>
                          <a:latin typeface="Times New Roman" panose="02020603050405020304" pitchFamily="18" charset="0"/>
                        </a:rPr>
                        <a:t> </a:t>
                      </a:r>
                    </a:p>
                  </a:txBody>
                  <a:tcPr marL="5726" marR="5726" marT="5726" marB="0" anchor="b">
                    <a:lnL>
                      <a:noFill/>
                    </a:lnL>
                    <a:lnR>
                      <a:noFill/>
                    </a:lnR>
                    <a:lnT>
                      <a:noFill/>
                    </a:lnT>
                    <a:lnB>
                      <a:noFill/>
                    </a:lnB>
                    <a:solidFill>
                      <a:srgbClr val="FFFFFF"/>
                    </a:solidFill>
                  </a:tcPr>
                </a:tc>
                <a:tc>
                  <a:txBody>
                    <a:bodyPr/>
                    <a:lstStyle/>
                    <a:p>
                      <a:pPr algn="r"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515716515"/>
                  </a:ext>
                </a:extLst>
              </a:tr>
              <a:tr h="160031">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effectLst/>
                        <a:latin typeface="Times New Roman" panose="02020603050405020304" pitchFamily="18" charset="0"/>
                      </a:endParaRPr>
                    </a:p>
                  </a:txBody>
                  <a:tcPr marL="5726" marR="5726" marT="572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ctr" fontAlgn="ctr"/>
                      <a:endParaRPr lang="ru-RU" sz="800" b="1" i="0" u="none" strike="noStrike">
                        <a:solidFill>
                          <a:srgbClr val="000000"/>
                        </a:solidFill>
                        <a:effectLst/>
                        <a:latin typeface="Times New Roman" panose="02020603050405020304" pitchFamily="18" charset="0"/>
                      </a:endParaRPr>
                    </a:p>
                  </a:txBody>
                  <a:tcPr marL="7635" marR="7635" marT="763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endParaRPr lang="ru-RU" sz="1000"/>
                    </a:p>
                  </a:txBody>
                  <a:tcPr marL="5726" marR="5726" marT="572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ru-RU" sz="600" b="1" i="0" u="none" strike="noStrike">
                        <a:solidFill>
                          <a:srgbClr val="000000"/>
                        </a:solidFill>
                        <a:effectLst/>
                        <a:latin typeface="Times New Roman" panose="02020603050405020304" pitchFamily="18" charset="0"/>
                      </a:endParaRPr>
                    </a:p>
                  </a:txBody>
                  <a:tcPr marL="5726" marR="5726" marT="572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ru-RU" sz="600" b="1" i="0" u="none" strike="noStrike">
                          <a:solidFill>
                            <a:srgbClr val="000000"/>
                          </a:solidFill>
                          <a:effectLst/>
                          <a:latin typeface="Times New Roman" panose="02020603050405020304" pitchFamily="18" charset="0"/>
                        </a:rPr>
                        <a:t> </a:t>
                      </a:r>
                    </a:p>
                  </a:txBody>
                  <a:tcPr marL="5726" marR="5726" marT="5726"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98129738"/>
                  </a:ext>
                </a:extLst>
              </a:tr>
              <a:tr h="459035">
                <a:tc gridSpan="6">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Организация (предприятие)</a:t>
                      </a:r>
                    </a:p>
                  </a:txBody>
                  <a:tcPr marL="5726" marR="5726" marT="572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fontAlgn="ctr"/>
                      <a:endParaRPr lang="ru-RU" sz="800" b="0" i="0" u="none" strike="noStrike">
                        <a:solidFill>
                          <a:srgbClr val="000000"/>
                        </a:solidFill>
                        <a:effectLst/>
                        <a:latin typeface="Times New Roman" panose="02020603050405020304" pitchFamily="18" charset="0"/>
                      </a:endParaRPr>
                    </a:p>
                  </a:txBody>
                  <a:tcPr marL="7635" marR="7635" marT="76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600" b="0" i="0" u="none" strike="noStrike">
                          <a:solidFill>
                            <a:srgbClr val="000000"/>
                          </a:solidFill>
                          <a:effectLst/>
                          <a:latin typeface="Times New Roman" panose="02020603050405020304" pitchFamily="18" charset="0"/>
                        </a:rPr>
                        <a:t>Код строки</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100" b="1" i="0" u="none" strike="noStrike" dirty="0">
                          <a:solidFill>
                            <a:srgbClr val="7030A0"/>
                          </a:solidFill>
                          <a:effectLst/>
                          <a:latin typeface="Arial" panose="020B0604020202020204" pitchFamily="34" charset="0"/>
                          <a:cs typeface="Arial" panose="020B0604020202020204" pitchFamily="34" charset="0"/>
                        </a:rPr>
                        <a:t>Сумма вложений </a:t>
                      </a:r>
                      <a:br>
                        <a:rPr lang="ru-RU" sz="1100" b="1" i="0" u="none" strike="noStrike" dirty="0">
                          <a:solidFill>
                            <a:srgbClr val="7030A0"/>
                          </a:solidFill>
                          <a:effectLst/>
                          <a:latin typeface="Arial" panose="020B0604020202020204" pitchFamily="34" charset="0"/>
                          <a:cs typeface="Arial" panose="020B0604020202020204" pitchFamily="34" charset="0"/>
                        </a:rPr>
                      </a:br>
                      <a:r>
                        <a:rPr lang="ru-RU" sz="1100" b="1" i="0" u="none" strike="noStrike" dirty="0">
                          <a:solidFill>
                            <a:srgbClr val="7030A0"/>
                          </a:solidFill>
                          <a:effectLst/>
                          <a:latin typeface="Arial" panose="020B0604020202020204" pitchFamily="34" charset="0"/>
                          <a:cs typeface="Arial" panose="020B0604020202020204" pitchFamily="34" charset="0"/>
                        </a:rPr>
                        <a:t>в уставный капитал</a:t>
                      </a:r>
                      <a:br>
                        <a:rPr lang="ru-RU" sz="1100" b="1" i="0" u="none" strike="noStrike" dirty="0">
                          <a:solidFill>
                            <a:srgbClr val="7030A0"/>
                          </a:solidFill>
                          <a:effectLst/>
                          <a:latin typeface="Arial" panose="020B0604020202020204" pitchFamily="34" charset="0"/>
                          <a:cs typeface="Arial" panose="020B0604020202020204" pitchFamily="34" charset="0"/>
                        </a:rPr>
                      </a:br>
                      <a:endParaRPr lang="ru-RU" sz="1100" b="1" i="0" u="none" strike="noStrike" dirty="0">
                        <a:solidFill>
                          <a:srgbClr val="7030A0"/>
                        </a:solidFill>
                        <a:effectLst/>
                        <a:latin typeface="Arial" panose="020B0604020202020204" pitchFamily="34" charset="0"/>
                        <a:cs typeface="Arial" panose="020B0604020202020204" pitchFamily="34" charset="0"/>
                      </a:endParaRP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600" b="0" i="0" u="none" strike="noStrike">
                          <a:solidFill>
                            <a:srgbClr val="000000"/>
                          </a:solidFill>
                          <a:effectLst/>
                          <a:latin typeface="Times New Roman" panose="02020603050405020304" pitchFamily="18" charset="0"/>
                        </a:rPr>
                        <a:t>Доля в уставном капитале, %</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600" b="0" i="0" u="none" strike="noStrike">
                          <a:solidFill>
                            <a:srgbClr val="000000"/>
                          </a:solidFill>
                          <a:effectLst/>
                          <a:latin typeface="Times New Roman" panose="02020603050405020304" pitchFamily="18" charset="0"/>
                        </a:rPr>
                        <a:t>Вид вложений</a:t>
                      </a:r>
                      <a:r>
                        <a:rPr lang="ru-RU" sz="600" b="0" i="0" u="none" strike="noStrike" baseline="30000">
                          <a:solidFill>
                            <a:srgbClr val="000000"/>
                          </a:solidFill>
                          <a:effectLst/>
                          <a:latin typeface="Times New Roman" panose="02020603050405020304" pitchFamily="18" charset="0"/>
                        </a:rPr>
                        <a:t>2</a:t>
                      </a:r>
                      <a:endParaRPr lang="ru-RU" sz="600" b="0" i="0" u="none" strike="noStrike">
                        <a:solidFill>
                          <a:srgbClr val="000000"/>
                        </a:solidFill>
                        <a:effectLst/>
                        <a:latin typeface="Times New Roman" panose="02020603050405020304" pitchFamily="18" charset="0"/>
                      </a:endParaRP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600" b="0" i="0" u="none" strike="noStrike" dirty="0">
                          <a:solidFill>
                            <a:srgbClr val="000000"/>
                          </a:solidFill>
                          <a:effectLst/>
                          <a:latin typeface="Times New Roman" panose="02020603050405020304" pitchFamily="18" charset="0"/>
                        </a:rPr>
                        <a:t>Задолженность перед учреждением </a:t>
                      </a:r>
                      <a:br>
                        <a:rPr lang="ru-RU" sz="600" b="0" i="0" u="none" strike="noStrike" dirty="0">
                          <a:solidFill>
                            <a:srgbClr val="000000"/>
                          </a:solidFill>
                          <a:effectLst/>
                          <a:latin typeface="Times New Roman" panose="02020603050405020304" pitchFamily="18" charset="0"/>
                        </a:rPr>
                      </a:br>
                      <a:r>
                        <a:rPr lang="ru-RU" sz="600" b="0" i="0" u="none" strike="noStrike" dirty="0">
                          <a:solidFill>
                            <a:srgbClr val="000000"/>
                          </a:solidFill>
                          <a:effectLst/>
                          <a:latin typeface="Times New Roman" panose="02020603050405020304" pitchFamily="18" charset="0"/>
                        </a:rPr>
                        <a:t>по перечислению части прибыли (дивидендов)</a:t>
                      </a:r>
                      <a:br>
                        <a:rPr lang="ru-RU" sz="600" b="0" i="0" u="none" strike="noStrike" dirty="0">
                          <a:solidFill>
                            <a:srgbClr val="000000"/>
                          </a:solidFill>
                          <a:effectLst/>
                          <a:latin typeface="Times New Roman" panose="02020603050405020304" pitchFamily="18" charset="0"/>
                        </a:rPr>
                      </a:br>
                      <a:r>
                        <a:rPr lang="ru-RU" sz="600" b="0" i="0" u="none" strike="noStrike" dirty="0">
                          <a:solidFill>
                            <a:srgbClr val="000000"/>
                          </a:solidFill>
                          <a:effectLst/>
                          <a:latin typeface="Times New Roman" panose="02020603050405020304" pitchFamily="18" charset="0"/>
                        </a:rPr>
                        <a:t>на начало года</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800" b="0" i="0" u="none" strike="noStrike" dirty="0">
                          <a:solidFill>
                            <a:srgbClr val="7030A0"/>
                          </a:solidFill>
                          <a:effectLst/>
                          <a:latin typeface="Times New Roman" panose="02020603050405020304" pitchFamily="18" charset="0"/>
                        </a:rPr>
                        <a:t>Доходы, </a:t>
                      </a:r>
                      <a:br>
                        <a:rPr lang="ru-RU" sz="800" b="0" i="0" u="none" strike="noStrike" dirty="0">
                          <a:solidFill>
                            <a:srgbClr val="7030A0"/>
                          </a:solidFill>
                          <a:effectLst/>
                          <a:latin typeface="Times New Roman" panose="02020603050405020304" pitchFamily="18" charset="0"/>
                        </a:rPr>
                      </a:br>
                      <a:r>
                        <a:rPr lang="ru-RU" sz="800" b="0" i="0" u="none" strike="noStrike" dirty="0">
                          <a:solidFill>
                            <a:srgbClr val="7030A0"/>
                          </a:solidFill>
                          <a:effectLst/>
                          <a:latin typeface="Times New Roman" panose="02020603050405020304" pitchFamily="18" charset="0"/>
                        </a:rPr>
                        <a:t>подлежащие получению </a:t>
                      </a:r>
                      <a:br>
                        <a:rPr lang="ru-RU" sz="800" b="0" i="0" u="none" strike="noStrike" dirty="0">
                          <a:solidFill>
                            <a:srgbClr val="7030A0"/>
                          </a:solidFill>
                          <a:effectLst/>
                          <a:latin typeface="Times New Roman" panose="02020603050405020304" pitchFamily="18" charset="0"/>
                        </a:rPr>
                      </a:br>
                      <a:r>
                        <a:rPr lang="ru-RU" sz="800" b="0" i="0" u="none" strike="noStrike" dirty="0">
                          <a:solidFill>
                            <a:srgbClr val="7030A0"/>
                          </a:solidFill>
                          <a:effectLst/>
                          <a:latin typeface="Times New Roman" panose="02020603050405020304" pitchFamily="18" charset="0"/>
                        </a:rPr>
                        <a:t>за отчетный период</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fontAlgn="ctr"/>
                      <a:r>
                        <a:rPr lang="ru-RU" sz="600" b="0" i="0" u="none" strike="noStrike">
                          <a:solidFill>
                            <a:srgbClr val="000000"/>
                          </a:solidFill>
                          <a:effectLst/>
                          <a:latin typeface="Times New Roman" panose="02020603050405020304" pitchFamily="18" charset="0"/>
                        </a:rPr>
                        <a:t>Задолженность </a:t>
                      </a:r>
                      <a:br>
                        <a:rPr lang="ru-RU" sz="600" b="0" i="0" u="none" strike="noStrike">
                          <a:solidFill>
                            <a:srgbClr val="000000"/>
                          </a:solidFill>
                          <a:effectLst/>
                          <a:latin typeface="Times New Roman" panose="02020603050405020304" pitchFamily="18" charset="0"/>
                        </a:rPr>
                      </a:br>
                      <a:r>
                        <a:rPr lang="ru-RU" sz="600" b="0" i="0" u="none" strike="noStrike">
                          <a:solidFill>
                            <a:srgbClr val="000000"/>
                          </a:solidFill>
                          <a:effectLst/>
                          <a:latin typeface="Times New Roman" panose="02020603050405020304" pitchFamily="18" charset="0"/>
                        </a:rPr>
                        <a:t>перед учреждением </a:t>
                      </a:r>
                      <a:br>
                        <a:rPr lang="ru-RU" sz="600" b="0" i="0" u="none" strike="noStrike">
                          <a:solidFill>
                            <a:srgbClr val="000000"/>
                          </a:solidFill>
                          <a:effectLst/>
                          <a:latin typeface="Times New Roman" panose="02020603050405020304" pitchFamily="18" charset="0"/>
                        </a:rPr>
                      </a:br>
                      <a:r>
                        <a:rPr lang="ru-RU" sz="600" b="0" i="0" u="none" strike="noStrike">
                          <a:solidFill>
                            <a:srgbClr val="000000"/>
                          </a:solidFill>
                          <a:effectLst/>
                          <a:latin typeface="Times New Roman" panose="02020603050405020304" pitchFamily="18" charset="0"/>
                        </a:rPr>
                        <a:t>по перечислению части прибыли (дивидендов) на конец отчетного периода</a:t>
                      </a:r>
                    </a:p>
                  </a:txBody>
                  <a:tcPr marL="5726" marR="5726" marT="572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74868745"/>
                  </a:ext>
                </a:extLst>
              </a:tr>
              <a:tr h="540476">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наименование</a:t>
                      </a:r>
                    </a:p>
                  </a:txBody>
                  <a:tcPr marL="5726" marR="5726" marT="572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ИНН</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код </a:t>
                      </a:r>
                      <a:br>
                        <a:rPr lang="ru-RU" sz="800" b="0" i="0" u="none" strike="noStrike" dirty="0">
                          <a:solidFill>
                            <a:srgbClr val="000000"/>
                          </a:solidFill>
                          <a:effectLst/>
                          <a:latin typeface="Arial" panose="020B0604020202020204" pitchFamily="34" charset="0"/>
                          <a:cs typeface="Arial" panose="020B0604020202020204" pitchFamily="34" charset="0"/>
                        </a:rPr>
                      </a:br>
                      <a:r>
                        <a:rPr lang="ru-RU" sz="800" b="0" i="0" u="none" strike="noStrike" dirty="0">
                          <a:solidFill>
                            <a:srgbClr val="000000"/>
                          </a:solidFill>
                          <a:effectLst/>
                          <a:latin typeface="Arial" panose="020B0604020202020204" pitchFamily="34" charset="0"/>
                          <a:cs typeface="Arial" panose="020B0604020202020204" pitchFamily="34" charset="0"/>
                        </a:rPr>
                        <a:t>по ОКОПФ</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дата создания </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основной вид деятельности</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600" b="0" i="0" u="none" strike="noStrike">
                          <a:solidFill>
                            <a:srgbClr val="000000"/>
                          </a:solidFill>
                          <a:effectLst/>
                          <a:latin typeface="Times New Roman" panose="02020603050405020304" pitchFamily="18" charset="0"/>
                        </a:rPr>
                        <a:t>начислено, </a:t>
                      </a:r>
                      <a:br>
                        <a:rPr lang="ru-RU" sz="600" b="0" i="0" u="none" strike="noStrike">
                          <a:solidFill>
                            <a:srgbClr val="000000"/>
                          </a:solidFill>
                          <a:effectLst/>
                          <a:latin typeface="Times New Roman" panose="02020603050405020304" pitchFamily="18" charset="0"/>
                        </a:rPr>
                      </a:br>
                      <a:r>
                        <a:rPr lang="ru-RU" sz="600" b="0" i="0" u="none" strike="noStrike">
                          <a:solidFill>
                            <a:srgbClr val="000000"/>
                          </a:solidFill>
                          <a:effectLst/>
                          <a:latin typeface="Times New Roman" panose="02020603050405020304" pitchFamily="18" charset="0"/>
                        </a:rPr>
                        <a:t> руб</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dirty="0">
                          <a:solidFill>
                            <a:srgbClr val="000000"/>
                          </a:solidFill>
                          <a:effectLst/>
                          <a:latin typeface="Times New Roman" panose="02020603050405020304" pitchFamily="18" charset="0"/>
                        </a:rPr>
                        <a:t>поступило, </a:t>
                      </a:r>
                      <a:br>
                        <a:rPr lang="ru-RU" sz="600" b="0" i="0" u="none" strike="noStrike" dirty="0">
                          <a:solidFill>
                            <a:srgbClr val="000000"/>
                          </a:solidFill>
                          <a:effectLst/>
                          <a:latin typeface="Times New Roman" panose="02020603050405020304" pitchFamily="18" charset="0"/>
                        </a:rPr>
                      </a:br>
                      <a:r>
                        <a:rPr lang="ru-RU" sz="600" b="0" i="0" u="none" strike="noStrike" dirty="0">
                          <a:solidFill>
                            <a:srgbClr val="000000"/>
                          </a:solidFill>
                          <a:effectLst/>
                          <a:latin typeface="Times New Roman" panose="02020603050405020304" pitchFamily="18" charset="0"/>
                        </a:rPr>
                        <a:t> </a:t>
                      </a:r>
                      <a:r>
                        <a:rPr lang="ru-RU" sz="600" b="0" i="0" u="none" strike="noStrike" dirty="0" err="1">
                          <a:solidFill>
                            <a:srgbClr val="000000"/>
                          </a:solidFill>
                          <a:effectLst/>
                          <a:latin typeface="Times New Roman" panose="02020603050405020304" pitchFamily="18" charset="0"/>
                        </a:rPr>
                        <a:t>руб</a:t>
                      </a:r>
                      <a:endParaRPr lang="ru-RU" sz="600" b="0" i="0" u="none" strike="noStrike" dirty="0">
                        <a:solidFill>
                          <a:srgbClr val="000000"/>
                        </a:solidFill>
                        <a:effectLst/>
                        <a:latin typeface="Times New Roman" panose="02020603050405020304" pitchFamily="18" charset="0"/>
                      </a:endParaRP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extLst>
                  <a:ext uri="{0D108BD9-81ED-4DB2-BD59-A6C34878D82A}">
                    <a16:rowId xmlns:a16="http://schemas.microsoft.com/office/drawing/2014/main" xmlns="" val="2717628698"/>
                  </a:ext>
                </a:extLst>
              </a:tr>
              <a:tr h="133268">
                <a:tc>
                  <a:txBody>
                    <a:bodyPr/>
                    <a:lstStyle/>
                    <a:p>
                      <a:pPr algn="ctr" fontAlgn="ctr"/>
                      <a:r>
                        <a:rPr lang="ru-RU" sz="600" b="0" i="0" u="none" strike="noStrike">
                          <a:solidFill>
                            <a:srgbClr val="000000"/>
                          </a:solidFill>
                          <a:effectLst/>
                          <a:latin typeface="Times New Roman" panose="02020603050405020304" pitchFamily="18" charset="0"/>
                        </a:rPr>
                        <a:t>1</a:t>
                      </a:r>
                    </a:p>
                  </a:txBody>
                  <a:tcPr marL="5726" marR="5726" marT="572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Times New Roman" panose="02020603050405020304" pitchFamily="18" charset="0"/>
                        </a:rPr>
                        <a:t>2</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Times New Roman" panose="02020603050405020304" pitchFamily="18" charset="0"/>
                        </a:rPr>
                        <a:t>3</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Times New Roman" panose="02020603050405020304" pitchFamily="18" charset="0"/>
                        </a:rPr>
                        <a:t>4</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600" b="0" i="0" u="none" strike="noStrike">
                          <a:solidFill>
                            <a:srgbClr val="000000"/>
                          </a:solidFill>
                          <a:effectLst/>
                          <a:latin typeface="Times New Roman" panose="02020603050405020304" pitchFamily="18" charset="0"/>
                        </a:rPr>
                        <a:t>5</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800" b="0" i="0" u="none" strike="noStrike">
                        <a:solidFill>
                          <a:srgbClr val="000000"/>
                        </a:solidFill>
                        <a:effectLst/>
                        <a:latin typeface="Times New Roman" panose="02020603050405020304" pitchFamily="18" charset="0"/>
                      </a:endParaRPr>
                    </a:p>
                  </a:txBody>
                  <a:tcPr marL="7635" marR="7635" marT="76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Times New Roman" panose="02020603050405020304" pitchFamily="18" charset="0"/>
                        </a:rPr>
                        <a:t>6</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Times New Roman" panose="02020603050405020304" pitchFamily="18" charset="0"/>
                        </a:rPr>
                        <a:t>7</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Times New Roman" panose="02020603050405020304" pitchFamily="18" charset="0"/>
                        </a:rPr>
                        <a:t>8</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Times New Roman" panose="02020603050405020304" pitchFamily="18" charset="0"/>
                        </a:rPr>
                        <a:t>9</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Times New Roman" panose="02020603050405020304" pitchFamily="18" charset="0"/>
                        </a:rPr>
                        <a:t>10</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Times New Roman" panose="02020603050405020304" pitchFamily="18" charset="0"/>
                        </a:rPr>
                        <a:t>11</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Times New Roman" panose="02020603050405020304" pitchFamily="18" charset="0"/>
                        </a:rPr>
                        <a:t>12</a:t>
                      </a:r>
                    </a:p>
                  </a:txBody>
                  <a:tcPr marL="5726" marR="5726" marT="572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Times New Roman" panose="02020603050405020304" pitchFamily="18" charset="0"/>
                        </a:rPr>
                        <a:t>13</a:t>
                      </a:r>
                    </a:p>
                  </a:txBody>
                  <a:tcPr marL="5726" marR="5726" marT="572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36511168"/>
                  </a:ext>
                </a:extLst>
              </a:tr>
              <a:tr h="133268">
                <a:tc>
                  <a:txBody>
                    <a:bodyPr/>
                    <a:lstStyle/>
                    <a:p>
                      <a:pPr algn="l" fontAlgn="b"/>
                      <a:r>
                        <a:rPr lang="ru-RU" sz="600" b="1" i="1" u="none" strike="noStrike">
                          <a:solidFill>
                            <a:srgbClr val="000000"/>
                          </a:solidFill>
                          <a:effectLst/>
                          <a:latin typeface="Times New Roman" panose="02020603050405020304" pitchFamily="18" charset="0"/>
                        </a:rPr>
                        <a:t> </a:t>
                      </a:r>
                    </a:p>
                  </a:txBody>
                  <a:tcPr marL="5726" marR="5726" marT="572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800" b="0" i="0" u="none" strike="noStrike">
                        <a:solidFill>
                          <a:srgbClr val="000000"/>
                        </a:solidFill>
                        <a:effectLst/>
                        <a:latin typeface="Times New Roman" panose="02020603050405020304" pitchFamily="18" charset="0"/>
                      </a:endParaRPr>
                    </a:p>
                  </a:txBody>
                  <a:tcPr marL="7635" marR="7635" marT="76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1000</a:t>
                      </a:r>
                    </a:p>
                  </a:txBody>
                  <a:tcPr marL="5726" marR="5726" marT="572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672443095"/>
                  </a:ext>
                </a:extLst>
              </a:tr>
              <a:tr h="125864">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endParaRPr lang="ru-RU" sz="600" b="0" i="0" u="none" strike="noStrike">
                        <a:solidFill>
                          <a:srgbClr val="000000"/>
                        </a:solidFill>
                        <a:effectLst/>
                        <a:latin typeface="Times New Roman" panose="02020603050405020304" pitchFamily="18" charset="0"/>
                      </a:endParaRPr>
                    </a:p>
                  </a:txBody>
                  <a:tcPr marL="5726" marR="5726" marT="572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800" b="0" i="0" u="none" strike="noStrike">
                        <a:solidFill>
                          <a:srgbClr val="000000"/>
                        </a:solidFill>
                        <a:effectLst/>
                        <a:latin typeface="Times New Roman" panose="02020603050405020304" pitchFamily="18" charset="0"/>
                      </a:endParaRPr>
                    </a:p>
                  </a:txBody>
                  <a:tcPr marL="7635" marR="7635" marT="76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2000</a:t>
                      </a:r>
                    </a:p>
                  </a:txBody>
                  <a:tcPr marL="5726" marR="5726" marT="572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dirty="0">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40166814"/>
                  </a:ext>
                </a:extLst>
              </a:tr>
              <a:tr h="125864">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800" b="0" i="0" u="none" strike="noStrike">
                        <a:solidFill>
                          <a:srgbClr val="000000"/>
                        </a:solidFill>
                        <a:effectLst/>
                        <a:latin typeface="Times New Roman" panose="02020603050405020304" pitchFamily="18" charset="0"/>
                      </a:endParaRPr>
                    </a:p>
                  </a:txBody>
                  <a:tcPr marL="7635" marR="7635" marT="76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26104640"/>
                  </a:ext>
                </a:extLst>
              </a:tr>
              <a:tr h="133268">
                <a:tc gridSpan="6">
                  <a:txBody>
                    <a:bodyPr/>
                    <a:lstStyle/>
                    <a:p>
                      <a:pPr algn="r" fontAlgn="b"/>
                      <a:r>
                        <a:rPr lang="ru-RU" sz="600" b="1" i="0" u="none" strike="noStrike">
                          <a:solidFill>
                            <a:srgbClr val="000000"/>
                          </a:solidFill>
                          <a:effectLst/>
                          <a:latin typeface="Times New Roman" panose="02020603050405020304" pitchFamily="18" charset="0"/>
                        </a:rPr>
                        <a:t>Итого</a:t>
                      </a:r>
                    </a:p>
                  </a:txBody>
                  <a:tcPr marL="5726" marR="5726" marT="572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fontAlgn="b"/>
                      <a:endParaRPr lang="ru-RU" sz="800" b="1" i="0" u="none" strike="noStrike">
                        <a:solidFill>
                          <a:srgbClr val="000000"/>
                        </a:solidFill>
                        <a:effectLst/>
                        <a:latin typeface="Times New Roman" panose="02020603050405020304" pitchFamily="18" charset="0"/>
                      </a:endParaRPr>
                    </a:p>
                  </a:txBody>
                  <a:tcPr marL="7635" marR="7635" marT="76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600" b="1" i="0" u="none" strike="noStrike">
                          <a:solidFill>
                            <a:srgbClr val="000000"/>
                          </a:solidFill>
                          <a:effectLst/>
                          <a:latin typeface="Times New Roman" panose="02020603050405020304" pitchFamily="18" charset="0"/>
                        </a:rPr>
                        <a:t>9000</a:t>
                      </a:r>
                    </a:p>
                  </a:txBody>
                  <a:tcPr marL="5726" marR="5726" marT="572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х</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Times New Roman" panose="02020603050405020304" pitchFamily="18" charset="0"/>
                        </a:rPr>
                        <a:t>х</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600" b="0" i="0" u="none" strike="noStrike" dirty="0">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600" b="0" i="0" u="none" strike="noStrike" dirty="0">
                          <a:solidFill>
                            <a:srgbClr val="000000"/>
                          </a:solidFill>
                          <a:effectLst/>
                          <a:latin typeface="Times New Roman" panose="02020603050405020304" pitchFamily="18" charset="0"/>
                        </a:rPr>
                        <a:t> </a:t>
                      </a:r>
                    </a:p>
                  </a:txBody>
                  <a:tcPr marL="5726" marR="5726" marT="572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05340289"/>
                  </a:ext>
                </a:extLst>
              </a:tr>
            </a:tbl>
          </a:graphicData>
        </a:graphic>
      </p:graphicFrame>
      <p:sp>
        <p:nvSpPr>
          <p:cNvPr id="5" name="Выноска со стрелкой вверх 4"/>
          <p:cNvSpPr/>
          <p:nvPr/>
        </p:nvSpPr>
        <p:spPr>
          <a:xfrm>
            <a:off x="1259379" y="4936725"/>
            <a:ext cx="1552402" cy="1064026"/>
          </a:xfrm>
          <a:prstGeom prst="upArrowCallou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ru-RU" sz="1350" b="1" dirty="0">
                <a:solidFill>
                  <a:srgbClr val="7030A0"/>
                </a:solidFill>
                <a:latin typeface="Arial" panose="020B0604020202020204" pitchFamily="34" charset="0"/>
                <a:cs typeface="Arial" panose="020B0604020202020204" pitchFamily="34" charset="0"/>
              </a:rPr>
              <a:t>Сверка с ЕГРЮЛ (ФНС)</a:t>
            </a:r>
          </a:p>
        </p:txBody>
      </p:sp>
    </p:spTree>
    <p:extLst>
      <p:ext uri="{BB962C8B-B14F-4D97-AF65-F5344CB8AC3E}">
        <p14:creationId xmlns:p14="http://schemas.microsoft.com/office/powerpoint/2010/main" val="38266552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Картинки по запросу знак вопроса для слайда"/>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ru-RU" sz="1350">
              <a:solidFill>
                <a:prstClr val="black"/>
              </a:solidFill>
              <a:latin typeface="Calibri" panose="020F0502020204030204"/>
            </a:endParaRPr>
          </a:p>
        </p:txBody>
      </p:sp>
      <p:sp>
        <p:nvSpPr>
          <p:cNvPr id="3" name="Выноска со стрелкой вверх 2"/>
          <p:cNvSpPr/>
          <p:nvPr/>
        </p:nvSpPr>
        <p:spPr>
          <a:xfrm>
            <a:off x="2771800" y="3483488"/>
            <a:ext cx="2911533" cy="1165860"/>
          </a:xfrm>
          <a:prstGeom prst="upArrowCallou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ru-RU" sz="1350" b="1" dirty="0">
                <a:solidFill>
                  <a:srgbClr val="7030A0"/>
                </a:solidFill>
                <a:latin typeface="Arial" panose="020B0604020202020204" pitchFamily="34" charset="0"/>
                <a:cs typeface="Arial" panose="020B0604020202020204" pitchFamily="34" charset="0"/>
              </a:rPr>
              <a:t>Экономический эффект вложений - ???</a:t>
            </a:r>
          </a:p>
        </p:txBody>
      </p:sp>
      <p:graphicFrame>
        <p:nvGraphicFramePr>
          <p:cNvPr id="4" name="Таблица 3"/>
          <p:cNvGraphicFramePr>
            <a:graphicFrameLocks noGrp="1"/>
          </p:cNvGraphicFramePr>
          <p:nvPr>
            <p:extLst>
              <p:ext uri="{D42A27DB-BD31-4B8C-83A1-F6EECF244321}">
                <p14:modId xmlns:p14="http://schemas.microsoft.com/office/powerpoint/2010/main" val="3169849527"/>
              </p:ext>
            </p:extLst>
          </p:nvPr>
        </p:nvGraphicFramePr>
        <p:xfrm>
          <a:off x="389328" y="548680"/>
          <a:ext cx="7943472" cy="2934808"/>
        </p:xfrm>
        <a:graphic>
          <a:graphicData uri="http://schemas.openxmlformats.org/drawingml/2006/table">
            <a:tbl>
              <a:tblPr/>
              <a:tblGrid>
                <a:gridCol w="2233217">
                  <a:extLst>
                    <a:ext uri="{9D8B030D-6E8A-4147-A177-3AD203B41FA5}">
                      <a16:colId xmlns:a16="http://schemas.microsoft.com/office/drawing/2014/main" xmlns="" val="3347612737"/>
                    </a:ext>
                  </a:extLst>
                </a:gridCol>
                <a:gridCol w="763252">
                  <a:extLst>
                    <a:ext uri="{9D8B030D-6E8A-4147-A177-3AD203B41FA5}">
                      <a16:colId xmlns:a16="http://schemas.microsoft.com/office/drawing/2014/main" xmlns="" val="2012595441"/>
                    </a:ext>
                  </a:extLst>
                </a:gridCol>
                <a:gridCol w="848057">
                  <a:extLst>
                    <a:ext uri="{9D8B030D-6E8A-4147-A177-3AD203B41FA5}">
                      <a16:colId xmlns:a16="http://schemas.microsoft.com/office/drawing/2014/main" xmlns="" val="4114547679"/>
                    </a:ext>
                  </a:extLst>
                </a:gridCol>
                <a:gridCol w="1724385">
                  <a:extLst>
                    <a:ext uri="{9D8B030D-6E8A-4147-A177-3AD203B41FA5}">
                      <a16:colId xmlns:a16="http://schemas.microsoft.com/office/drawing/2014/main" xmlns="" val="3822563086"/>
                    </a:ext>
                  </a:extLst>
                </a:gridCol>
                <a:gridCol w="2374561">
                  <a:extLst>
                    <a:ext uri="{9D8B030D-6E8A-4147-A177-3AD203B41FA5}">
                      <a16:colId xmlns:a16="http://schemas.microsoft.com/office/drawing/2014/main" xmlns="" val="1303235960"/>
                    </a:ext>
                  </a:extLst>
                </a:gridCol>
              </a:tblGrid>
              <a:tr h="705458">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ru-RU" sz="1400" b="0" i="0" u="none" strike="noStrike" dirty="0">
                          <a:effectLst/>
                          <a:latin typeface="Arial" panose="020B0604020202020204" pitchFamily="34" charset="0"/>
                          <a:cs typeface="Arial" panose="020B0604020202020204" pitchFamily="34" charset="0"/>
                        </a:rPr>
                        <a:t>Задолженность перед учреждением </a:t>
                      </a:r>
                      <a:br>
                        <a:rPr lang="ru-RU" sz="1400" b="0" i="0" u="none" strike="noStrike" dirty="0">
                          <a:effectLst/>
                          <a:latin typeface="Arial" panose="020B0604020202020204" pitchFamily="34" charset="0"/>
                          <a:cs typeface="Arial" panose="020B0604020202020204" pitchFamily="34" charset="0"/>
                        </a:rPr>
                      </a:br>
                      <a:r>
                        <a:rPr lang="ru-RU" sz="1400" b="0" i="0" u="none" strike="noStrike" dirty="0">
                          <a:effectLst/>
                          <a:latin typeface="Arial" panose="020B0604020202020204" pitchFamily="34" charset="0"/>
                          <a:cs typeface="Arial" panose="020B0604020202020204" pitchFamily="34" charset="0"/>
                        </a:rPr>
                        <a:t>по перечислению части прибыли (дивидендов)</a:t>
                      </a:r>
                      <a:br>
                        <a:rPr lang="ru-RU" sz="1400" b="0" i="0" u="none" strike="noStrike" dirty="0">
                          <a:effectLst/>
                          <a:latin typeface="Arial" panose="020B0604020202020204" pitchFamily="34" charset="0"/>
                          <a:cs typeface="Arial" panose="020B0604020202020204" pitchFamily="34" charset="0"/>
                        </a:rPr>
                      </a:br>
                      <a:r>
                        <a:rPr lang="ru-RU" sz="1400" b="0" i="0" u="none" strike="noStrike" dirty="0">
                          <a:effectLst/>
                          <a:latin typeface="Arial" panose="020B0604020202020204" pitchFamily="34" charset="0"/>
                          <a:cs typeface="Arial" panose="020B0604020202020204" pitchFamily="34" charset="0"/>
                        </a:rPr>
                        <a:t>на начало года</a:t>
                      </a:r>
                    </a:p>
                  </a:txBody>
                  <a:tcPr marL="3701" marR="3701" marT="3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ru-RU" sz="1400" b="0" i="0" u="none" strike="noStrike" dirty="0">
                          <a:effectLst/>
                          <a:latin typeface="Arial" panose="020B0604020202020204" pitchFamily="34" charset="0"/>
                          <a:cs typeface="Arial" panose="020B0604020202020204" pitchFamily="34" charset="0"/>
                        </a:rPr>
                        <a:t>Доходы, подлежащие получению </a:t>
                      </a:r>
                      <a:br>
                        <a:rPr lang="ru-RU" sz="1400" b="0" i="0" u="none" strike="noStrike" dirty="0">
                          <a:effectLst/>
                          <a:latin typeface="Arial" panose="020B0604020202020204" pitchFamily="34" charset="0"/>
                          <a:cs typeface="Arial" panose="020B0604020202020204" pitchFamily="34" charset="0"/>
                        </a:rPr>
                      </a:br>
                      <a:r>
                        <a:rPr lang="ru-RU" sz="1400" b="0" i="0" u="none" strike="noStrike" dirty="0">
                          <a:effectLst/>
                          <a:latin typeface="Arial" panose="020B0604020202020204" pitchFamily="34" charset="0"/>
                          <a:cs typeface="Arial" panose="020B0604020202020204" pitchFamily="34" charset="0"/>
                        </a:rPr>
                        <a:t>за отчетный период</a:t>
                      </a:r>
                    </a:p>
                  </a:txBody>
                  <a:tcPr marL="3701" marR="3701" marT="3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a:p>
                  </a:txBody>
                  <a:tcPr/>
                </a:tc>
                <a:tc hMerge="1">
                  <a:txBody>
                    <a:bodyPr/>
                    <a:lstStyle/>
                    <a:p>
                      <a:endParaRPr lang="ru-RU"/>
                    </a:p>
                  </a:txBody>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ru-RU" sz="1400" b="0" i="0" u="none" strike="noStrike">
                          <a:effectLst/>
                          <a:latin typeface="Arial" panose="020B0604020202020204" pitchFamily="34" charset="0"/>
                          <a:cs typeface="Arial" panose="020B0604020202020204" pitchFamily="34" charset="0"/>
                        </a:rPr>
                        <a:t>Задолженность перед учреждением </a:t>
                      </a:r>
                      <a:br>
                        <a:rPr lang="ru-RU" sz="1400" b="0" i="0" u="none" strike="noStrike">
                          <a:effectLst/>
                          <a:latin typeface="Arial" panose="020B0604020202020204" pitchFamily="34" charset="0"/>
                          <a:cs typeface="Arial" panose="020B0604020202020204" pitchFamily="34" charset="0"/>
                        </a:rPr>
                      </a:br>
                      <a:r>
                        <a:rPr lang="ru-RU" sz="1400" b="0" i="0" u="none" strike="noStrike">
                          <a:effectLst/>
                          <a:latin typeface="Arial" panose="020B0604020202020204" pitchFamily="34" charset="0"/>
                          <a:cs typeface="Arial" panose="020B0604020202020204" pitchFamily="34" charset="0"/>
                        </a:rPr>
                        <a:t>по перечислению  части прибыли (дивидендов) </a:t>
                      </a:r>
                      <a:br>
                        <a:rPr lang="ru-RU" sz="1400" b="0" i="0" u="none" strike="noStrike">
                          <a:effectLst/>
                          <a:latin typeface="Arial" panose="020B0604020202020204" pitchFamily="34" charset="0"/>
                          <a:cs typeface="Arial" panose="020B0604020202020204" pitchFamily="34" charset="0"/>
                        </a:rPr>
                      </a:br>
                      <a:r>
                        <a:rPr lang="ru-RU" sz="1400" b="0" i="0" u="none" strike="noStrike">
                          <a:effectLst/>
                          <a:latin typeface="Arial" panose="020B0604020202020204" pitchFamily="34" charset="0"/>
                          <a:cs typeface="Arial" panose="020B0604020202020204" pitchFamily="34" charset="0"/>
                        </a:rPr>
                        <a:t>на конец отчетного периода</a:t>
                      </a:r>
                    </a:p>
                  </a:txBody>
                  <a:tcPr marL="3701" marR="3701" marT="3701"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47448875"/>
                  </a:ext>
                </a:extLst>
              </a:tr>
              <a:tr h="1098662">
                <a:tc vMerge="1">
                  <a:txBody>
                    <a:bodyPr/>
                    <a:lstStyle/>
                    <a:p>
                      <a:endParaRPr lang="ru-RU"/>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ru-RU" sz="1400" b="0" i="0" u="none" strike="noStrike">
                          <a:effectLst/>
                          <a:latin typeface="Arial" panose="020B0604020202020204" pitchFamily="34" charset="0"/>
                          <a:cs typeface="Arial" panose="020B0604020202020204" pitchFamily="34" charset="0"/>
                        </a:rPr>
                        <a:t>начислено, </a:t>
                      </a:r>
                      <a:br>
                        <a:rPr lang="ru-RU" sz="1400" b="0" i="0" u="none" strike="noStrike">
                          <a:effectLst/>
                          <a:latin typeface="Arial" panose="020B0604020202020204" pitchFamily="34" charset="0"/>
                          <a:cs typeface="Arial" panose="020B0604020202020204" pitchFamily="34" charset="0"/>
                        </a:rPr>
                      </a:br>
                      <a:r>
                        <a:rPr lang="ru-RU" sz="1400" b="0" i="0" u="none" strike="noStrike">
                          <a:effectLst/>
                          <a:latin typeface="Arial" panose="020B0604020202020204" pitchFamily="34" charset="0"/>
                          <a:cs typeface="Arial" panose="020B0604020202020204" pitchFamily="34" charset="0"/>
                        </a:rPr>
                        <a:t> руб</a:t>
                      </a:r>
                    </a:p>
                  </a:txBody>
                  <a:tcPr marL="3701" marR="3701" marT="3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ru-RU" sz="1400" b="0" i="0" u="none" strike="noStrike" dirty="0">
                          <a:effectLst/>
                          <a:latin typeface="Arial" panose="020B0604020202020204" pitchFamily="34" charset="0"/>
                          <a:cs typeface="Arial" panose="020B0604020202020204" pitchFamily="34" charset="0"/>
                        </a:rPr>
                        <a:t>поступило, </a:t>
                      </a:r>
                      <a:br>
                        <a:rPr lang="ru-RU" sz="1400" b="0" i="0" u="none" strike="noStrike" dirty="0">
                          <a:effectLst/>
                          <a:latin typeface="Arial" panose="020B0604020202020204" pitchFamily="34" charset="0"/>
                          <a:cs typeface="Arial" panose="020B0604020202020204" pitchFamily="34" charset="0"/>
                        </a:rPr>
                      </a:br>
                      <a:r>
                        <a:rPr lang="ru-RU" sz="1400" b="0" i="0" u="none" strike="noStrike" dirty="0">
                          <a:effectLst/>
                          <a:latin typeface="Arial" panose="020B0604020202020204" pitchFamily="34" charset="0"/>
                          <a:cs typeface="Arial" panose="020B0604020202020204" pitchFamily="34" charset="0"/>
                        </a:rPr>
                        <a:t> </a:t>
                      </a:r>
                      <a:r>
                        <a:rPr lang="ru-RU" sz="1400" b="0" i="0" u="none" strike="noStrike" dirty="0" err="1">
                          <a:effectLst/>
                          <a:latin typeface="Arial" panose="020B0604020202020204" pitchFamily="34" charset="0"/>
                          <a:cs typeface="Arial" panose="020B0604020202020204" pitchFamily="34" charset="0"/>
                        </a:rPr>
                        <a:t>руб</a:t>
                      </a:r>
                      <a:endParaRPr lang="ru-RU" sz="1400" b="0" i="0" u="none" strike="noStrike" dirty="0">
                        <a:effectLst/>
                        <a:latin typeface="Arial" panose="020B0604020202020204" pitchFamily="34" charset="0"/>
                        <a:cs typeface="Arial" panose="020B0604020202020204" pitchFamily="34" charset="0"/>
                      </a:endParaRPr>
                    </a:p>
                  </a:txBody>
                  <a:tcPr marL="3701" marR="3701" marT="37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ru-RU"/>
                    </a:p>
                  </a:txBody>
                  <a:tcPr/>
                </a:tc>
                <a:extLst>
                  <a:ext uri="{0D108BD9-81ED-4DB2-BD59-A6C34878D82A}">
                    <a16:rowId xmlns:a16="http://schemas.microsoft.com/office/drawing/2014/main" xmlns="" val="1071742934"/>
                  </a:ext>
                </a:extLst>
              </a:tr>
              <a:tr h="20944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ru-RU" sz="1400" b="0" i="0" u="none" strike="noStrike" dirty="0">
                          <a:effectLst/>
                          <a:latin typeface="Arial" panose="020B0604020202020204" pitchFamily="34" charset="0"/>
                          <a:cs typeface="Arial" panose="020B0604020202020204" pitchFamily="34" charset="0"/>
                        </a:rPr>
                        <a:t>10</a:t>
                      </a:r>
                    </a:p>
                  </a:txBody>
                  <a:tcPr marL="3701" marR="3701" marT="3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ru-RU" sz="1400" b="0" i="0" u="none" strike="noStrike">
                          <a:effectLst/>
                          <a:latin typeface="Arial" panose="020B0604020202020204" pitchFamily="34" charset="0"/>
                          <a:cs typeface="Arial" panose="020B0604020202020204" pitchFamily="34" charset="0"/>
                        </a:rPr>
                        <a:t>11</a:t>
                      </a:r>
                    </a:p>
                  </a:txBody>
                  <a:tcPr marL="3701" marR="3701" marT="3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ru-RU" sz="1400" b="0" i="0" u="none" strike="noStrike">
                          <a:effectLst/>
                          <a:latin typeface="Arial" panose="020B0604020202020204" pitchFamily="34" charset="0"/>
                          <a:cs typeface="Arial" panose="020B0604020202020204" pitchFamily="34" charset="0"/>
                        </a:rPr>
                        <a:t>12</a:t>
                      </a:r>
                    </a:p>
                  </a:txBody>
                  <a:tcPr marL="3701" marR="3701" marT="3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ru-RU" sz="1400" b="0" i="0" u="none" strike="noStrike" dirty="0">
                          <a:effectLst/>
                          <a:latin typeface="Arial" panose="020B0604020202020204" pitchFamily="34" charset="0"/>
                          <a:cs typeface="Arial" panose="020B0604020202020204" pitchFamily="34" charset="0"/>
                        </a:rPr>
                        <a:t>13</a:t>
                      </a:r>
                    </a:p>
                  </a:txBody>
                  <a:tcPr marL="3701" marR="3701" marT="3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24048860"/>
                  </a:ext>
                </a:extLst>
              </a:tr>
              <a:tr h="21973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ru-RU" sz="1400" b="0" i="0" u="none" strike="noStrike" dirty="0">
                          <a:effectLst/>
                          <a:latin typeface="Arial" panose="020B0604020202020204" pitchFamily="34" charset="0"/>
                          <a:cs typeface="Arial" panose="020B0604020202020204" pitchFamily="34" charset="0"/>
                        </a:rPr>
                        <a:t> </a:t>
                      </a:r>
                    </a:p>
                  </a:txBody>
                  <a:tcPr marL="3701" marR="3701" marT="3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ru-RU" sz="1400" b="0" i="0" u="none" strike="noStrike">
                          <a:effectLst/>
                          <a:latin typeface="Arial" panose="020B0604020202020204" pitchFamily="34" charset="0"/>
                          <a:cs typeface="Arial" panose="020B0604020202020204" pitchFamily="34" charset="0"/>
                        </a:rPr>
                        <a:t> </a:t>
                      </a:r>
                    </a:p>
                  </a:txBody>
                  <a:tcPr marL="3701" marR="3701" marT="3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ru-RU" sz="1400" b="0" i="0" u="none" strike="noStrike">
                          <a:effectLst/>
                          <a:latin typeface="Arial" panose="020B0604020202020204" pitchFamily="34" charset="0"/>
                          <a:cs typeface="Arial" panose="020B0604020202020204" pitchFamily="34" charset="0"/>
                        </a:rPr>
                        <a:t> </a:t>
                      </a:r>
                    </a:p>
                  </a:txBody>
                  <a:tcPr marL="3701" marR="3701" marT="3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ru-RU" sz="1400" b="0" i="0" u="none" strike="noStrike" dirty="0">
                          <a:effectLst/>
                          <a:latin typeface="Arial" panose="020B0604020202020204" pitchFamily="34" charset="0"/>
                          <a:cs typeface="Arial" panose="020B0604020202020204" pitchFamily="34" charset="0"/>
                        </a:rPr>
                        <a:t> </a:t>
                      </a:r>
                    </a:p>
                  </a:txBody>
                  <a:tcPr marL="3701" marR="3701" marT="370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410801494"/>
                  </a:ext>
                </a:extLst>
              </a:tr>
              <a:tr h="21973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ru-RU" sz="1400" b="0" i="0" u="none" strike="noStrike">
                          <a:effectLst/>
                          <a:latin typeface="Arial" panose="020B0604020202020204" pitchFamily="34" charset="0"/>
                          <a:cs typeface="Arial" panose="020B0604020202020204" pitchFamily="34" charset="0"/>
                        </a:rPr>
                        <a:t> </a:t>
                      </a:r>
                    </a:p>
                  </a:txBody>
                  <a:tcPr marL="3701" marR="3701" marT="3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3701" marR="3701" marT="3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3701" marR="3701" marT="3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3701" marR="3701" marT="370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716912305"/>
                  </a:ext>
                </a:extLst>
              </a:tr>
              <a:tr h="21973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3701" marR="3701" marT="3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3701" marR="3701" marT="3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ru-RU"/>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ru-RU" sz="1400" b="0" i="0" u="none" strike="noStrike">
                          <a:effectLst/>
                          <a:latin typeface="Arial" panose="020B0604020202020204" pitchFamily="34" charset="0"/>
                          <a:cs typeface="Arial" panose="020B0604020202020204" pitchFamily="34" charset="0"/>
                        </a:rPr>
                        <a:t> </a:t>
                      </a:r>
                    </a:p>
                  </a:txBody>
                  <a:tcPr marL="3701" marR="3701" marT="3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3701" marR="3701" marT="370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206478828"/>
                  </a:ext>
                </a:extLst>
              </a:tr>
              <a:tr h="25442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ru-RU" sz="1400" b="0" i="0" u="none" strike="noStrike" dirty="0">
                          <a:effectLst/>
                          <a:latin typeface="Arial" panose="020B0604020202020204" pitchFamily="34" charset="0"/>
                          <a:cs typeface="Arial" panose="020B0604020202020204" pitchFamily="34" charset="0"/>
                        </a:rPr>
                        <a:t> </a:t>
                      </a:r>
                    </a:p>
                  </a:txBody>
                  <a:tcPr marL="3701" marR="3701" marT="3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ru-RU" sz="1400" b="0" i="0" u="none" strike="noStrike" dirty="0">
                          <a:effectLst/>
                          <a:latin typeface="Arial" panose="020B0604020202020204" pitchFamily="34" charset="0"/>
                          <a:cs typeface="Arial" panose="020B0604020202020204" pitchFamily="34" charset="0"/>
                        </a:rPr>
                        <a:t> </a:t>
                      </a:r>
                    </a:p>
                  </a:txBody>
                  <a:tcPr marL="3701" marR="3701" marT="370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ru-RU" sz="1400" b="0" i="0" u="none" strike="noStrike" dirty="0">
                          <a:effectLst/>
                          <a:latin typeface="Arial" panose="020B0604020202020204" pitchFamily="34" charset="0"/>
                          <a:cs typeface="Arial" panose="020B0604020202020204" pitchFamily="34" charset="0"/>
                        </a:rPr>
                        <a:t> </a:t>
                      </a:r>
                    </a:p>
                  </a:txBody>
                  <a:tcPr marL="3701" marR="3701" marT="370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3701" marR="3701" marT="370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ru-RU" sz="1400" b="0" i="0" u="none" strike="noStrike" dirty="0">
                          <a:effectLst/>
                          <a:latin typeface="Arial" panose="020B0604020202020204" pitchFamily="34" charset="0"/>
                          <a:cs typeface="Arial" panose="020B0604020202020204" pitchFamily="34" charset="0"/>
                        </a:rPr>
                        <a:t> </a:t>
                      </a:r>
                    </a:p>
                  </a:txBody>
                  <a:tcPr marL="3701" marR="3701" marT="370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222150099"/>
                  </a:ext>
                </a:extLst>
              </a:tr>
            </a:tbl>
          </a:graphicData>
        </a:graphic>
      </p:graphicFrame>
    </p:spTree>
    <p:extLst>
      <p:ext uri="{BB962C8B-B14F-4D97-AF65-F5344CB8AC3E}">
        <p14:creationId xmlns:p14="http://schemas.microsoft.com/office/powerpoint/2010/main" val="27599180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325563"/>
          </a:xfrm>
        </p:spPr>
        <p:txBody>
          <a:bodyPr>
            <a:normAutofit/>
          </a:bodyPr>
          <a:lstStyle/>
          <a:p>
            <a:r>
              <a:rPr lang="ru-RU" sz="2300" b="1" dirty="0">
                <a:solidFill>
                  <a:schemeClr val="accent6">
                    <a:lumMod val="75000"/>
                  </a:schemeClr>
                </a:solidFill>
                <a:latin typeface="Arial" panose="020B0604020202020204" pitchFamily="34" charset="0"/>
                <a:cs typeface="Arial" panose="020B0604020202020204" pitchFamily="34" charset="0"/>
              </a:rPr>
              <a:t>В сведениях </a:t>
            </a:r>
            <a:r>
              <a:rPr lang="ru-RU" sz="2300" b="1" dirty="0" smtClean="0">
                <a:solidFill>
                  <a:schemeClr val="accent6">
                    <a:lumMod val="75000"/>
                  </a:schemeClr>
                </a:solidFill>
                <a:latin typeface="Arial" panose="020B0604020202020204" pitchFamily="34" charset="0"/>
                <a:cs typeface="Arial" panose="020B0604020202020204" pitchFamily="34" charset="0"/>
              </a:rPr>
              <a:t>о </a:t>
            </a:r>
            <a:r>
              <a:rPr lang="ru-RU" sz="2300" b="1" dirty="0">
                <a:solidFill>
                  <a:schemeClr val="accent6">
                    <a:lumMod val="75000"/>
                  </a:schemeClr>
                </a:solidFill>
                <a:latin typeface="Arial" panose="020B0604020202020204" pitchFamily="34" charset="0"/>
                <a:cs typeface="Arial" panose="020B0604020202020204" pitchFamily="34" charset="0"/>
              </a:rPr>
              <a:t>численности сотрудников и оплате труда </a:t>
            </a:r>
          </a:p>
        </p:txBody>
      </p:sp>
      <p:sp>
        <p:nvSpPr>
          <p:cNvPr id="3" name="Объект 2"/>
          <p:cNvSpPr>
            <a:spLocks noGrp="1"/>
          </p:cNvSpPr>
          <p:nvPr>
            <p:ph idx="1"/>
          </p:nvPr>
        </p:nvSpPr>
        <p:spPr>
          <a:xfrm>
            <a:off x="35496" y="1052736"/>
            <a:ext cx="9108504" cy="5124227"/>
          </a:xfrm>
        </p:spPr>
        <p:txBody>
          <a:bodyPr>
            <a:normAutofit fontScale="92500" lnSpcReduction="20000"/>
          </a:bodyPr>
          <a:lstStyle/>
          <a:p>
            <a:r>
              <a:rPr lang="ru-RU" dirty="0" smtClean="0"/>
              <a:t>информация о штатной </a:t>
            </a:r>
            <a:r>
              <a:rPr lang="ru-RU" dirty="0"/>
              <a:t>численности (установлено штатным расписанием, замещено, вакантно) на начало года и конец отчетного периода, </a:t>
            </a:r>
            <a:endParaRPr lang="ru-RU" dirty="0" smtClean="0"/>
          </a:p>
          <a:p>
            <a:r>
              <a:rPr lang="ru-RU" dirty="0" smtClean="0"/>
              <a:t>средней </a:t>
            </a:r>
            <a:r>
              <a:rPr lang="ru-RU" dirty="0"/>
              <a:t>численности сотрудников за отчетный период, с указанием численности сотрудников, работающих по основному месту работы, внутреннему совместительству, внешнему совместительству, а также информация о численности сотрудников, выполняющих работу без заключения трудового договора (по договорам гражданско-правового характера).</a:t>
            </a:r>
          </a:p>
          <a:p>
            <a:pPr marL="531450" indent="-342900">
              <a:buFont typeface="Wingdings" panose="05000000000000000000" pitchFamily="2" charset="2"/>
              <a:buChar char="Ø"/>
            </a:pPr>
            <a:r>
              <a:rPr lang="ru-RU" dirty="0"/>
              <a:t>Сведения о численности сотрудников </a:t>
            </a:r>
            <a:r>
              <a:rPr lang="ru-RU" b="1" dirty="0"/>
              <a:t>формируются по группам (категориям) </a:t>
            </a:r>
            <a:r>
              <a:rPr lang="ru-RU" b="1" dirty="0" smtClean="0"/>
              <a:t>персонала</a:t>
            </a:r>
            <a:r>
              <a:rPr lang="ru-RU" dirty="0"/>
              <a:t> </a:t>
            </a:r>
            <a:r>
              <a:rPr lang="ru-RU" dirty="0" smtClean="0"/>
              <a:t>(АУП, основной, </a:t>
            </a:r>
            <a:r>
              <a:rPr lang="ru-RU" dirty="0"/>
              <a:t>вспомогательный.</a:t>
            </a:r>
          </a:p>
          <a:p>
            <a:pPr marL="531450" indent="-342900">
              <a:buFont typeface="Wingdings" panose="05000000000000000000" pitchFamily="2" charset="2"/>
              <a:buChar char="Ø"/>
            </a:pPr>
            <a:r>
              <a:rPr lang="ru-RU" dirty="0"/>
              <a:t>Информация о численности </a:t>
            </a:r>
            <a:r>
              <a:rPr lang="ru-RU" b="1" dirty="0" smtClean="0"/>
              <a:t>АУП</a:t>
            </a:r>
            <a:r>
              <a:rPr lang="ru-RU" dirty="0" smtClean="0"/>
              <a:t> формируется </a:t>
            </a:r>
            <a:r>
              <a:rPr lang="ru-RU" dirty="0"/>
              <a:t>с указанием численности заместителей руководителя учреждения, руководителей структурных подразделений, а также, </a:t>
            </a:r>
            <a:r>
              <a:rPr lang="ru-RU" b="1" dirty="0"/>
              <a:t>по решению органа - учредителя</a:t>
            </a:r>
            <a:r>
              <a:rPr lang="ru-RU" dirty="0"/>
              <a:t>, работников, осуществляющих правовое и кадровое обеспечение деятельности учреждения, ведение бухгалтерского, налогового (управленческого) учета, финансово-экономических служб, работников, осуществляющих информационно-техническое обеспечение деятельности и ведение делопроизводства.</a:t>
            </a:r>
          </a:p>
          <a:p>
            <a:pPr marL="531450" indent="-342900">
              <a:buFont typeface="Wingdings" panose="05000000000000000000" pitchFamily="2" charset="2"/>
              <a:buChar char="Ø"/>
            </a:pPr>
            <a:r>
              <a:rPr lang="ru-RU" dirty="0"/>
              <a:t>Информация о численности </a:t>
            </a:r>
            <a:r>
              <a:rPr lang="ru-RU" b="1" dirty="0"/>
              <a:t>основного персонала </a:t>
            </a:r>
            <a:r>
              <a:rPr lang="ru-RU" dirty="0"/>
              <a:t>формируется с указанием численности категорий работников, установленных Указом Президента Российской Федерации от 7 мая 2012 г. № 597 «О мероприятиях по реализации государственной социальной политики</a:t>
            </a:r>
            <a:r>
              <a:rPr lang="ru-RU" dirty="0" smtClean="0"/>
              <a:t>»</a:t>
            </a:r>
            <a:endParaRPr lang="ru-RU" dirty="0"/>
          </a:p>
        </p:txBody>
      </p:sp>
      <p:sp>
        <p:nvSpPr>
          <p:cNvPr id="4" name="Выноска со стрелкой вверх 3"/>
          <p:cNvSpPr/>
          <p:nvPr/>
        </p:nvSpPr>
        <p:spPr>
          <a:xfrm>
            <a:off x="323528" y="5589240"/>
            <a:ext cx="4608512" cy="1268760"/>
          </a:xfrm>
          <a:prstGeom prst="upArrowCallou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srgbClr val="FF0000"/>
                </a:solidFill>
                <a:effectLst/>
                <a:uLnTx/>
                <a:uFillTx/>
                <a:latin typeface="Calibri" panose="020F0502020204030204"/>
                <a:ea typeface="+mn-ea"/>
                <a:cs typeface="+mn-cs"/>
              </a:rPr>
              <a:t>Информация об оплате труда в аналогичной структуре</a:t>
            </a:r>
            <a:endPar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5777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nvPr>
        </p:nvGraphicFramePr>
        <p:xfrm>
          <a:off x="107504" y="-8012"/>
          <a:ext cx="8856987" cy="6774987"/>
        </p:xfrm>
        <a:graphic>
          <a:graphicData uri="http://schemas.openxmlformats.org/drawingml/2006/table">
            <a:tbl>
              <a:tblPr/>
              <a:tblGrid>
                <a:gridCol w="1212914">
                  <a:extLst>
                    <a:ext uri="{9D8B030D-6E8A-4147-A177-3AD203B41FA5}">
                      <a16:colId xmlns:a16="http://schemas.microsoft.com/office/drawing/2014/main" xmlns="" val="2025869547"/>
                    </a:ext>
                  </a:extLst>
                </a:gridCol>
                <a:gridCol w="291715">
                  <a:extLst>
                    <a:ext uri="{9D8B030D-6E8A-4147-A177-3AD203B41FA5}">
                      <a16:colId xmlns:a16="http://schemas.microsoft.com/office/drawing/2014/main" xmlns="" val="3099020901"/>
                    </a:ext>
                  </a:extLst>
                </a:gridCol>
                <a:gridCol w="483632">
                  <a:extLst>
                    <a:ext uri="{9D8B030D-6E8A-4147-A177-3AD203B41FA5}">
                      <a16:colId xmlns:a16="http://schemas.microsoft.com/office/drawing/2014/main" xmlns="" val="3284043968"/>
                    </a:ext>
                  </a:extLst>
                </a:gridCol>
                <a:gridCol w="483632">
                  <a:extLst>
                    <a:ext uri="{9D8B030D-6E8A-4147-A177-3AD203B41FA5}">
                      <a16:colId xmlns:a16="http://schemas.microsoft.com/office/drawing/2014/main" xmlns="" val="3954176588"/>
                    </a:ext>
                  </a:extLst>
                </a:gridCol>
                <a:gridCol w="429896">
                  <a:extLst>
                    <a:ext uri="{9D8B030D-6E8A-4147-A177-3AD203B41FA5}">
                      <a16:colId xmlns:a16="http://schemas.microsoft.com/office/drawing/2014/main" xmlns="" val="3075939385"/>
                    </a:ext>
                  </a:extLst>
                </a:gridCol>
                <a:gridCol w="429896">
                  <a:extLst>
                    <a:ext uri="{9D8B030D-6E8A-4147-A177-3AD203B41FA5}">
                      <a16:colId xmlns:a16="http://schemas.microsoft.com/office/drawing/2014/main" xmlns="" val="467659362"/>
                    </a:ext>
                  </a:extLst>
                </a:gridCol>
                <a:gridCol w="307067">
                  <a:extLst>
                    <a:ext uri="{9D8B030D-6E8A-4147-A177-3AD203B41FA5}">
                      <a16:colId xmlns:a16="http://schemas.microsoft.com/office/drawing/2014/main" xmlns="" val="198842466"/>
                    </a:ext>
                  </a:extLst>
                </a:gridCol>
                <a:gridCol w="522015">
                  <a:extLst>
                    <a:ext uri="{9D8B030D-6E8A-4147-A177-3AD203B41FA5}">
                      <a16:colId xmlns:a16="http://schemas.microsoft.com/office/drawing/2014/main" xmlns="" val="1340269765"/>
                    </a:ext>
                  </a:extLst>
                </a:gridCol>
                <a:gridCol w="523935">
                  <a:extLst>
                    <a:ext uri="{9D8B030D-6E8A-4147-A177-3AD203B41FA5}">
                      <a16:colId xmlns:a16="http://schemas.microsoft.com/office/drawing/2014/main" xmlns="" val="60748852"/>
                    </a:ext>
                  </a:extLst>
                </a:gridCol>
                <a:gridCol w="500905">
                  <a:extLst>
                    <a:ext uri="{9D8B030D-6E8A-4147-A177-3AD203B41FA5}">
                      <a16:colId xmlns:a16="http://schemas.microsoft.com/office/drawing/2014/main" xmlns="" val="3016729863"/>
                    </a:ext>
                  </a:extLst>
                </a:gridCol>
                <a:gridCol w="506662">
                  <a:extLst>
                    <a:ext uri="{9D8B030D-6E8A-4147-A177-3AD203B41FA5}">
                      <a16:colId xmlns:a16="http://schemas.microsoft.com/office/drawing/2014/main" xmlns="" val="237349200"/>
                    </a:ext>
                  </a:extLst>
                </a:gridCol>
                <a:gridCol w="522015">
                  <a:extLst>
                    <a:ext uri="{9D8B030D-6E8A-4147-A177-3AD203B41FA5}">
                      <a16:colId xmlns:a16="http://schemas.microsoft.com/office/drawing/2014/main" xmlns="" val="4118993524"/>
                    </a:ext>
                  </a:extLst>
                </a:gridCol>
                <a:gridCol w="522015">
                  <a:extLst>
                    <a:ext uri="{9D8B030D-6E8A-4147-A177-3AD203B41FA5}">
                      <a16:colId xmlns:a16="http://schemas.microsoft.com/office/drawing/2014/main" xmlns="" val="3528305013"/>
                    </a:ext>
                  </a:extLst>
                </a:gridCol>
                <a:gridCol w="629489">
                  <a:extLst>
                    <a:ext uri="{9D8B030D-6E8A-4147-A177-3AD203B41FA5}">
                      <a16:colId xmlns:a16="http://schemas.microsoft.com/office/drawing/2014/main" xmlns="" val="1330632263"/>
                    </a:ext>
                  </a:extLst>
                </a:gridCol>
                <a:gridCol w="629489">
                  <a:extLst>
                    <a:ext uri="{9D8B030D-6E8A-4147-A177-3AD203B41FA5}">
                      <a16:colId xmlns:a16="http://schemas.microsoft.com/office/drawing/2014/main" xmlns="" val="4202554124"/>
                    </a:ext>
                  </a:extLst>
                </a:gridCol>
                <a:gridCol w="429896">
                  <a:extLst>
                    <a:ext uri="{9D8B030D-6E8A-4147-A177-3AD203B41FA5}">
                      <a16:colId xmlns:a16="http://schemas.microsoft.com/office/drawing/2014/main" xmlns="" val="985214652"/>
                    </a:ext>
                  </a:extLst>
                </a:gridCol>
                <a:gridCol w="431814">
                  <a:extLst>
                    <a:ext uri="{9D8B030D-6E8A-4147-A177-3AD203B41FA5}">
                      <a16:colId xmlns:a16="http://schemas.microsoft.com/office/drawing/2014/main" xmlns="" val="3828189025"/>
                    </a:ext>
                  </a:extLst>
                </a:gridCol>
              </a:tblGrid>
              <a:tr h="258800">
                <a:tc gridSpan="17">
                  <a:txBody>
                    <a:bodyPr/>
                    <a:lstStyle/>
                    <a:p>
                      <a:pPr algn="ctr" fontAlgn="b"/>
                      <a:r>
                        <a:rPr lang="ru-RU" sz="1200" b="1" i="0" u="none" strike="noStrike" dirty="0">
                          <a:solidFill>
                            <a:srgbClr val="000000"/>
                          </a:solidFill>
                          <a:effectLst/>
                          <a:latin typeface="Arial" panose="020B0604020202020204" pitchFamily="34" charset="0"/>
                          <a:cs typeface="Arial" panose="020B0604020202020204" pitchFamily="34" charset="0"/>
                        </a:rPr>
                        <a:t> Сведения о численности сотрудников и оплате труда</a:t>
                      </a:r>
                    </a:p>
                  </a:txBody>
                  <a:tcPr marL="5446" marR="5446" marT="5446"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790955740"/>
                  </a:ext>
                </a:extLst>
              </a:tr>
              <a:tr h="131548">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КОДЫ</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544313014"/>
                  </a:ext>
                </a:extLst>
              </a:tr>
              <a:tr h="133098">
                <a:tc>
                  <a:txBody>
                    <a:bodyPr/>
                    <a:lstStyle/>
                    <a:p>
                      <a:pPr algn="l" fontAlgn="b"/>
                      <a:endParaRPr lang="ru-RU" sz="600" b="0" i="0" u="none" strike="noStrike" dirty="0">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gridSpan="2">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на 1 __________ 20 __ г.</a:t>
                      </a:r>
                    </a:p>
                  </a:txBody>
                  <a:tcPr marL="5446" marR="5446" marT="5446" marB="0" anchor="b">
                    <a:lnL>
                      <a:noFill/>
                    </a:lnL>
                    <a:lnR>
                      <a:noFill/>
                    </a:lnR>
                    <a:lnT>
                      <a:noFill/>
                    </a:lnT>
                    <a:lnB>
                      <a:noFill/>
                    </a:lnB>
                  </a:tcPr>
                </a:tc>
                <a:tc hMerge="1">
                  <a:txBody>
                    <a:bodyPr/>
                    <a:lstStyle/>
                    <a:p>
                      <a:endParaRPr lang="ru-RU"/>
                    </a:p>
                  </a:txBody>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r" fontAlgn="b"/>
                      <a:r>
                        <a:rPr lang="ru-RU" sz="600" b="0" i="0" u="none" strike="noStrike">
                          <a:solidFill>
                            <a:srgbClr val="000000"/>
                          </a:solidFill>
                          <a:effectLst/>
                          <a:latin typeface="Arial" panose="020B0604020202020204" pitchFamily="34" charset="0"/>
                          <a:cs typeface="Arial" panose="020B0604020202020204" pitchFamily="34" charset="0"/>
                        </a:rPr>
                        <a:t>Дата</a:t>
                      </a:r>
                    </a:p>
                  </a:txBody>
                  <a:tcPr marL="5446" marR="49014" marT="5446"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ru-RU" sz="600" b="0" i="0" u="none" strike="noStrike">
                          <a:solidFill>
                            <a:srgbClr val="FF0000"/>
                          </a:solidFill>
                          <a:effectLst/>
                          <a:latin typeface="Arial" panose="020B0604020202020204" pitchFamily="34" charset="0"/>
                          <a:cs typeface="Arial" panose="020B0604020202020204" pitchFamily="34" charset="0"/>
                        </a:rPr>
                        <a:t> </a:t>
                      </a:r>
                    </a:p>
                  </a:txBody>
                  <a:tcPr marL="5446" marR="5446" marT="544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610046905"/>
                  </a:ext>
                </a:extLst>
              </a:tr>
              <a:tr h="133098">
                <a:tc>
                  <a:txBody>
                    <a:bodyPr/>
                    <a:lstStyle/>
                    <a:p>
                      <a:pPr algn="l" fontAlgn="b"/>
                      <a:endParaRPr lang="ru-RU" sz="600" b="0" i="0" u="none" strike="noStrike" dirty="0">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gridSpan="2">
                  <a:txBody>
                    <a:bodyPr/>
                    <a:lstStyle/>
                    <a:p>
                      <a:pPr algn="r" fontAlgn="b"/>
                      <a:r>
                        <a:rPr lang="ru-RU" sz="600" b="0" i="0" u="none" strike="noStrike">
                          <a:solidFill>
                            <a:srgbClr val="000000"/>
                          </a:solidFill>
                          <a:effectLst/>
                          <a:latin typeface="Arial" panose="020B0604020202020204" pitchFamily="34" charset="0"/>
                          <a:cs typeface="Arial" panose="020B0604020202020204" pitchFamily="34" charset="0"/>
                        </a:rPr>
                        <a:t>по Сводному реестру</a:t>
                      </a:r>
                    </a:p>
                  </a:txBody>
                  <a:tcPr marL="5446" marR="49014" marT="5446"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814182226"/>
                  </a:ext>
                </a:extLst>
              </a:tr>
              <a:tr h="133098">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r" fontAlgn="b"/>
                      <a:r>
                        <a:rPr lang="ru-RU" sz="600" b="0" i="0" u="none" strike="noStrike">
                          <a:solidFill>
                            <a:srgbClr val="000000"/>
                          </a:solidFill>
                          <a:effectLst/>
                          <a:latin typeface="Arial" panose="020B0604020202020204" pitchFamily="34" charset="0"/>
                          <a:cs typeface="Arial" panose="020B0604020202020204" pitchFamily="34" charset="0"/>
                        </a:rPr>
                        <a:t>ИНН</a:t>
                      </a:r>
                    </a:p>
                  </a:txBody>
                  <a:tcPr marL="5446" marR="49014" marT="5446"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375917702"/>
                  </a:ext>
                </a:extLst>
              </a:tr>
              <a:tr h="133098">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Учреждение</a:t>
                      </a:r>
                    </a:p>
                  </a:txBody>
                  <a:tcPr marL="5446" marR="5446" marT="5446" marB="0" anchor="b">
                    <a:lnL>
                      <a:noFill/>
                    </a:lnL>
                    <a:lnR>
                      <a:noFill/>
                    </a:lnR>
                    <a:lnT>
                      <a:noFill/>
                    </a:lnT>
                    <a:lnB>
                      <a:noFill/>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r" fontAlgn="b"/>
                      <a:r>
                        <a:rPr lang="ru-RU" sz="600" b="0" i="0" u="none" strike="noStrike">
                          <a:solidFill>
                            <a:srgbClr val="000000"/>
                          </a:solidFill>
                          <a:effectLst/>
                          <a:latin typeface="Arial" panose="020B0604020202020204" pitchFamily="34" charset="0"/>
                          <a:cs typeface="Arial" panose="020B0604020202020204" pitchFamily="34" charset="0"/>
                        </a:rPr>
                        <a:t>КПП</a:t>
                      </a:r>
                    </a:p>
                  </a:txBody>
                  <a:tcPr marL="5446" marR="49014" marT="5446"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972482995"/>
                  </a:ext>
                </a:extLst>
              </a:tr>
              <a:tr h="133098">
                <a:tc rowSpan="2">
                  <a:txBody>
                    <a:bodyPr/>
                    <a:lstStyle/>
                    <a:p>
                      <a:pPr algn="l" fontAlgn="b"/>
                      <a:r>
                        <a:rPr lang="ru-RU" sz="600" b="0" i="0" u="none" strike="noStrike" dirty="0">
                          <a:solidFill>
                            <a:srgbClr val="000000"/>
                          </a:solidFill>
                          <a:effectLst/>
                          <a:latin typeface="Arial" panose="020B0604020202020204" pitchFamily="34" charset="0"/>
                          <a:cs typeface="Arial" panose="020B0604020202020204" pitchFamily="34" charset="0"/>
                        </a:rPr>
                        <a:t>Орган, осуществляющий функции </a:t>
                      </a:r>
                      <a:br>
                        <a:rPr lang="ru-RU" sz="600" b="0" i="0" u="none" strike="noStrike" dirty="0">
                          <a:solidFill>
                            <a:srgbClr val="000000"/>
                          </a:solidFill>
                          <a:effectLst/>
                          <a:latin typeface="Arial" panose="020B0604020202020204" pitchFamily="34" charset="0"/>
                          <a:cs typeface="Arial" panose="020B0604020202020204" pitchFamily="34" charset="0"/>
                        </a:rPr>
                      </a:br>
                      <a:r>
                        <a:rPr lang="ru-RU" sz="600" b="0" i="0" u="none" strike="noStrike" dirty="0">
                          <a:solidFill>
                            <a:srgbClr val="000000"/>
                          </a:solidFill>
                          <a:effectLst/>
                          <a:latin typeface="Arial" panose="020B0604020202020204" pitchFamily="34" charset="0"/>
                          <a:cs typeface="Arial" panose="020B0604020202020204" pitchFamily="34" charset="0"/>
                        </a:rPr>
                        <a:t>и полномочия учредителя</a:t>
                      </a: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w="12700" cap="flat" cmpd="sng" algn="ctr">
                      <a:solidFill>
                        <a:srgbClr val="000000"/>
                      </a:solidFill>
                      <a:prstDash val="solid"/>
                      <a:round/>
                      <a:headEnd type="none" w="med" len="med"/>
                      <a:tailEnd type="none" w="med" len="med"/>
                    </a:lnR>
                    <a:lnT>
                      <a:noFill/>
                    </a:lnT>
                    <a:lnB>
                      <a:noFill/>
                    </a:lnB>
                  </a:tcPr>
                </a:tc>
                <a:tc rowSpan="2">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180363937"/>
                  </a:ext>
                </a:extLst>
              </a:tr>
              <a:tr h="246756">
                <a:tc vMerge="1">
                  <a:txBody>
                    <a:bodyPr/>
                    <a:lstStyle/>
                    <a:p>
                      <a:endParaRPr lang="ru-RU"/>
                    </a:p>
                  </a:txBody>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r" fontAlgn="b"/>
                      <a:r>
                        <a:rPr lang="ru-RU" sz="600" b="0" i="0" u="none" strike="noStrike">
                          <a:solidFill>
                            <a:srgbClr val="000000"/>
                          </a:solidFill>
                          <a:effectLst/>
                          <a:latin typeface="Arial" panose="020B0604020202020204" pitchFamily="34" charset="0"/>
                          <a:cs typeface="Arial" panose="020B0604020202020204" pitchFamily="34" charset="0"/>
                        </a:rPr>
                        <a:t>глава по БК</a:t>
                      </a:r>
                    </a:p>
                  </a:txBody>
                  <a:tcPr marL="5446" marR="49014" marT="5446"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340007242"/>
                  </a:ext>
                </a:extLst>
              </a:tr>
              <a:tr h="255701">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Публично-правовое образование</a:t>
                      </a:r>
                    </a:p>
                  </a:txBody>
                  <a:tcPr marL="5446" marR="5446" marT="5446" marB="0" anchor="b">
                    <a:lnL>
                      <a:noFill/>
                    </a:lnL>
                    <a:lnR>
                      <a:noFill/>
                    </a:lnR>
                    <a:lnT>
                      <a:noFill/>
                    </a:lnT>
                    <a:lnB>
                      <a:noFill/>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r" fontAlgn="b"/>
                      <a:r>
                        <a:rPr lang="ru-RU" sz="600" b="0" i="0" u="none" strike="noStrike">
                          <a:solidFill>
                            <a:srgbClr val="000000"/>
                          </a:solidFill>
                          <a:effectLst/>
                          <a:latin typeface="Arial" panose="020B0604020202020204" pitchFamily="34" charset="0"/>
                          <a:cs typeface="Arial" panose="020B0604020202020204" pitchFamily="34" charset="0"/>
                        </a:rPr>
                        <a:t>по ОКТМО</a:t>
                      </a:r>
                    </a:p>
                  </a:txBody>
                  <a:tcPr marL="5446" marR="49014" marT="5446"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271448417"/>
                  </a:ext>
                </a:extLst>
              </a:tr>
              <a:tr h="133098">
                <a:tc>
                  <a:txBody>
                    <a:bodyPr/>
                    <a:lstStyle/>
                    <a:p>
                      <a:pPr algn="l" fontAlgn="b"/>
                      <a:r>
                        <a:rPr lang="ru-RU" sz="600" b="0" i="0" u="none" strike="noStrike" dirty="0">
                          <a:solidFill>
                            <a:srgbClr val="000000"/>
                          </a:solidFill>
                          <a:effectLst/>
                          <a:latin typeface="Arial" panose="020B0604020202020204" pitchFamily="34" charset="0"/>
                          <a:cs typeface="Arial" panose="020B0604020202020204" pitchFamily="34" charset="0"/>
                        </a:rPr>
                        <a:t>Периодичность: годовая</a:t>
                      </a: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829429190"/>
                  </a:ext>
                </a:extLst>
              </a:tr>
              <a:tr h="131548">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endParaRPr lang="ru-RU" sz="6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a:noFill/>
                    </a:lnR>
                    <a:lnT>
                      <a:noFill/>
                    </a:lnT>
                    <a:lnB>
                      <a:noFill/>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a:noFill/>
                    </a:lnT>
                    <a:lnB>
                      <a:noFill/>
                    </a:lnB>
                    <a:solidFill>
                      <a:srgbClr val="FFFFFF"/>
                    </a:solidFill>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906822651"/>
                  </a:ext>
                </a:extLst>
              </a:tr>
              <a:tr h="221829">
                <a:tc gridSpan="17">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Раздел 1. Сведения о численности сотрудников</a:t>
                      </a:r>
                    </a:p>
                  </a:txBody>
                  <a:tcPr marL="5446" marR="5446" marT="5446"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86502091"/>
                  </a:ext>
                </a:extLst>
              </a:tr>
              <a:tr h="288378">
                <a:tc rowSpan="4">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Группы персонала</a:t>
                      </a:r>
                      <a:br>
                        <a:rPr lang="ru-RU" sz="800" b="0" i="0" u="none" strike="noStrike" dirty="0">
                          <a:solidFill>
                            <a:srgbClr val="000000"/>
                          </a:solidFill>
                          <a:effectLst/>
                          <a:latin typeface="Arial" panose="020B0604020202020204" pitchFamily="34" charset="0"/>
                          <a:cs typeface="Arial" panose="020B0604020202020204" pitchFamily="34" charset="0"/>
                        </a:rPr>
                      </a:br>
                      <a:r>
                        <a:rPr lang="ru-RU" sz="800" b="0" i="0" u="none" strike="noStrike" dirty="0">
                          <a:solidFill>
                            <a:srgbClr val="000000"/>
                          </a:solidFill>
                          <a:effectLst/>
                          <a:latin typeface="Arial" panose="020B0604020202020204" pitchFamily="34" charset="0"/>
                          <a:cs typeface="Arial" panose="020B0604020202020204" pitchFamily="34" charset="0"/>
                        </a:rPr>
                        <a:t> (категория персонала)</a:t>
                      </a:r>
                    </a:p>
                  </a:txBody>
                  <a:tcPr marL="5446" marR="5446" marT="544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Код строки</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Штатная </a:t>
                      </a:r>
                      <a:r>
                        <a:rPr lang="ru-RU" sz="800" b="0" i="0" u="none" strike="noStrike" dirty="0" smtClean="0">
                          <a:solidFill>
                            <a:srgbClr val="000000"/>
                          </a:solidFill>
                          <a:effectLst/>
                          <a:latin typeface="Arial" panose="020B0604020202020204" pitchFamily="34" charset="0"/>
                          <a:cs typeface="Arial" panose="020B0604020202020204" pitchFamily="34" charset="0"/>
                        </a:rPr>
                        <a:t>численность</a:t>
                      </a:r>
                    </a:p>
                    <a:p>
                      <a:pPr algn="ctr" fontAlgn="ctr"/>
                      <a:r>
                        <a:rPr lang="ru-RU" sz="800" b="0" i="0" u="none" strike="noStrike" dirty="0" smtClean="0">
                          <a:solidFill>
                            <a:srgbClr val="000000"/>
                          </a:solidFill>
                          <a:effectLst/>
                          <a:latin typeface="Arial" panose="020B0604020202020204" pitchFamily="34" charset="0"/>
                          <a:cs typeface="Arial" panose="020B0604020202020204" pitchFamily="34" charset="0"/>
                        </a:rPr>
                        <a:t> </a:t>
                      </a:r>
                      <a:r>
                        <a:rPr lang="ru-RU" sz="800" b="0" i="0" u="none" strike="noStrike" dirty="0">
                          <a:solidFill>
                            <a:srgbClr val="000000"/>
                          </a:solidFill>
                          <a:effectLst/>
                          <a:latin typeface="Arial" panose="020B0604020202020204" pitchFamily="34" charset="0"/>
                          <a:cs typeface="Arial" panose="020B0604020202020204" pitchFamily="34" charset="0"/>
                        </a:rPr>
                        <a:t>на начало года</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gridSpan="5">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Средняя численность сотрудников за отчетный период</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По договорам гражданско-правового характера</a:t>
                      </a:r>
                      <a:r>
                        <a:rPr lang="ru-RU" sz="800" b="0" i="0" u="none" strike="noStrike" baseline="30000">
                          <a:solidFill>
                            <a:srgbClr val="000000"/>
                          </a:solidFill>
                          <a:effectLst/>
                          <a:latin typeface="Arial" panose="020B0604020202020204" pitchFamily="34" charset="0"/>
                          <a:cs typeface="Arial" panose="020B0604020202020204" pitchFamily="34" charset="0"/>
                        </a:rPr>
                        <a:t>9</a:t>
                      </a:r>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4">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Штатная численность </a:t>
                      </a:r>
                      <a:endParaRPr lang="ru-RU" sz="800" b="0" i="0" u="none" strike="noStrike" dirty="0" smtClean="0">
                        <a:solidFill>
                          <a:srgbClr val="000000"/>
                        </a:solidFill>
                        <a:effectLst/>
                        <a:latin typeface="Arial" panose="020B0604020202020204" pitchFamily="34" charset="0"/>
                        <a:cs typeface="Arial" panose="020B0604020202020204" pitchFamily="34" charset="0"/>
                      </a:endParaRPr>
                    </a:p>
                    <a:p>
                      <a:pPr algn="ctr" fontAlgn="ctr"/>
                      <a:r>
                        <a:rPr lang="ru-RU" sz="800" b="0" i="0" u="none" strike="noStrike" dirty="0" smtClean="0">
                          <a:solidFill>
                            <a:srgbClr val="000000"/>
                          </a:solidFill>
                          <a:effectLst/>
                          <a:latin typeface="Arial" panose="020B0604020202020204" pitchFamily="34" charset="0"/>
                          <a:cs typeface="Arial" panose="020B0604020202020204" pitchFamily="34" charset="0"/>
                        </a:rPr>
                        <a:t>на </a:t>
                      </a:r>
                      <a:r>
                        <a:rPr lang="ru-RU" sz="800" b="0" i="0" u="none" strike="noStrike" dirty="0">
                          <a:solidFill>
                            <a:srgbClr val="000000"/>
                          </a:solidFill>
                          <a:effectLst/>
                          <a:latin typeface="Arial" panose="020B0604020202020204" pitchFamily="34" charset="0"/>
                          <a:cs typeface="Arial" panose="020B0604020202020204" pitchFamily="34" charset="0"/>
                        </a:rPr>
                        <a:t>конец отчетного периода</a:t>
                      </a:r>
                    </a:p>
                  </a:txBody>
                  <a:tcPr marL="5446" marR="5446" marT="544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638928002"/>
                  </a:ext>
                </a:extLst>
              </a:tr>
              <a:tr h="258800">
                <a:tc vMerge="1">
                  <a:txBody>
                    <a:bodyPr/>
                    <a:lstStyle/>
                    <a:p>
                      <a:endParaRPr lang="ru-RU"/>
                    </a:p>
                  </a:txBody>
                  <a:tcPr/>
                </a:tc>
                <a:tc vMerge="1">
                  <a:txBody>
                    <a:bodyPr/>
                    <a:lstStyle/>
                    <a:p>
                      <a:endParaRPr lang="ru-RU"/>
                    </a:p>
                  </a:txBody>
                  <a:tcPr/>
                </a:tc>
                <a:tc gridSpan="2">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установлено штатным расписанием</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в том числе:</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3">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всего</a:t>
                      </a:r>
                      <a:r>
                        <a:rPr lang="ru-RU" sz="800" b="0" i="0" u="none" strike="noStrike" baseline="30000" dirty="0">
                          <a:solidFill>
                            <a:srgbClr val="000000"/>
                          </a:solidFill>
                          <a:effectLst/>
                          <a:latin typeface="Arial" panose="020B0604020202020204" pitchFamily="34" charset="0"/>
                          <a:cs typeface="Arial" panose="020B0604020202020204" pitchFamily="34" charset="0"/>
                        </a:rPr>
                        <a:t>7</a:t>
                      </a:r>
                      <a:endParaRPr lang="ru-RU" sz="800" b="0" i="0" u="none" strike="noStrike" dirty="0">
                        <a:solidFill>
                          <a:srgbClr val="000000"/>
                        </a:solidFill>
                        <a:effectLst/>
                        <a:latin typeface="Arial" panose="020B0604020202020204" pitchFamily="34" charset="0"/>
                        <a:cs typeface="Arial" panose="020B0604020202020204" pitchFamily="34" charset="0"/>
                      </a:endParaRP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в том числе:</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в том числе:</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установлено штатным расписанием</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в том числе:</a:t>
                      </a:r>
                    </a:p>
                  </a:txBody>
                  <a:tcPr marL="5446" marR="5446" marT="544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2482865364"/>
                  </a:ext>
                </a:extLst>
              </a:tr>
              <a:tr h="288378">
                <a:tc vMerge="1">
                  <a:txBody>
                    <a:bodyPr/>
                    <a:lstStyle/>
                    <a:p>
                      <a:endParaRPr lang="ru-RU"/>
                    </a:p>
                  </a:txBody>
                  <a:tcPr/>
                </a:tc>
                <a:tc vMerge="1">
                  <a:txBody>
                    <a:bodyPr/>
                    <a:lstStyle/>
                    <a:p>
                      <a:endParaRPr lang="ru-RU"/>
                    </a:p>
                  </a:txBody>
                  <a:tcPr/>
                </a:tc>
                <a:tc rowSpan="2">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всего</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из нее</a:t>
                      </a:r>
                      <a:br>
                        <a:rPr lang="ru-RU" sz="800" b="0" i="0" u="none" strike="noStrike" dirty="0">
                          <a:solidFill>
                            <a:srgbClr val="000000"/>
                          </a:solidFill>
                          <a:effectLst/>
                          <a:latin typeface="Arial" panose="020B0604020202020204" pitchFamily="34" charset="0"/>
                          <a:cs typeface="Arial" panose="020B0604020202020204" pitchFamily="34" charset="0"/>
                        </a:rPr>
                      </a:br>
                      <a:r>
                        <a:rPr lang="ru-RU" sz="800" b="0" i="0" u="none" strike="noStrike" dirty="0">
                          <a:solidFill>
                            <a:srgbClr val="000000"/>
                          </a:solidFill>
                          <a:effectLst/>
                          <a:latin typeface="Arial" panose="020B0604020202020204" pitchFamily="34" charset="0"/>
                          <a:cs typeface="Arial" panose="020B0604020202020204" pitchFamily="34" charset="0"/>
                        </a:rPr>
                        <a:t>по основным видам деятельности</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замещено</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 вакантных должностей</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gridSpan="2">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по основному месту работы</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по внутреннему совмести-</a:t>
                      </a:r>
                      <a:r>
                        <a:rPr lang="ru-RU" sz="800" b="0" i="0" u="none" strike="noStrike" dirty="0" err="1">
                          <a:solidFill>
                            <a:srgbClr val="000000"/>
                          </a:solidFill>
                          <a:effectLst/>
                          <a:latin typeface="Arial" panose="020B0604020202020204" pitchFamily="34" charset="0"/>
                          <a:cs typeface="Arial" panose="020B0604020202020204" pitchFamily="34" charset="0"/>
                        </a:rPr>
                        <a:t>тельству</a:t>
                      </a:r>
                      <a:r>
                        <a:rPr lang="ru-RU" sz="800" b="0" i="0" u="none" strike="noStrike" dirty="0">
                          <a:solidFill>
                            <a:srgbClr val="000000"/>
                          </a:solidFill>
                          <a:effectLst/>
                          <a:latin typeface="Arial" panose="020B0604020202020204" pitchFamily="34" charset="0"/>
                          <a:cs typeface="Arial" panose="020B0604020202020204" pitchFamily="34" charset="0"/>
                        </a:rPr>
                        <a:t/>
                      </a:r>
                      <a:br>
                        <a:rPr lang="ru-RU" sz="800" b="0" i="0" u="none" strike="noStrike" dirty="0">
                          <a:solidFill>
                            <a:srgbClr val="000000"/>
                          </a:solidFill>
                          <a:effectLst/>
                          <a:latin typeface="Arial" panose="020B0604020202020204" pitchFamily="34" charset="0"/>
                          <a:cs typeface="Arial" panose="020B0604020202020204" pitchFamily="34" charset="0"/>
                        </a:rPr>
                      </a:br>
                      <a:r>
                        <a:rPr lang="ru-RU" sz="800" b="0" i="0" u="none" strike="noStrike" dirty="0">
                          <a:solidFill>
                            <a:srgbClr val="000000"/>
                          </a:solidFill>
                          <a:effectLst/>
                          <a:latin typeface="Arial" panose="020B0604020202020204" pitchFamily="34" charset="0"/>
                          <a:cs typeface="Arial" panose="020B0604020202020204" pitchFamily="34" charset="0"/>
                        </a:rPr>
                        <a:t>(по совмещению должностей)</a:t>
                      </a:r>
                      <a:r>
                        <a:rPr lang="ru-RU" sz="800" b="0" i="0" u="none" strike="noStrike" baseline="30000" dirty="0">
                          <a:solidFill>
                            <a:srgbClr val="000000"/>
                          </a:solidFill>
                          <a:effectLst/>
                          <a:latin typeface="Arial" panose="020B0604020202020204" pitchFamily="34" charset="0"/>
                          <a:cs typeface="Arial" panose="020B0604020202020204" pitchFamily="34" charset="0"/>
                        </a:rPr>
                        <a:t>8</a:t>
                      </a:r>
                      <a:endParaRPr lang="ru-RU" sz="800" b="0" i="0" u="none" strike="noStrike" dirty="0">
                        <a:solidFill>
                          <a:srgbClr val="000000"/>
                        </a:solidFill>
                        <a:effectLst/>
                        <a:latin typeface="Arial" panose="020B0604020202020204" pitchFamily="34" charset="0"/>
                        <a:cs typeface="Arial" panose="020B0604020202020204" pitchFamily="34" charset="0"/>
                      </a:endParaRP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по внешнему совмести-</a:t>
                      </a:r>
                      <a:r>
                        <a:rPr lang="ru-RU" sz="800" b="0" i="0" u="none" strike="noStrike" dirty="0" err="1">
                          <a:solidFill>
                            <a:srgbClr val="000000"/>
                          </a:solidFill>
                          <a:effectLst/>
                          <a:latin typeface="Arial" panose="020B0604020202020204" pitchFamily="34" charset="0"/>
                          <a:cs typeface="Arial" panose="020B0604020202020204" pitchFamily="34" charset="0"/>
                        </a:rPr>
                        <a:t>тельству</a:t>
                      </a:r>
                      <a:endParaRPr lang="ru-RU" sz="800" b="0" i="0" u="none" strike="noStrike" dirty="0">
                        <a:solidFill>
                          <a:srgbClr val="000000"/>
                        </a:solidFill>
                        <a:effectLst/>
                        <a:latin typeface="Arial" panose="020B0604020202020204" pitchFamily="34" charset="0"/>
                        <a:cs typeface="Arial" panose="020B0604020202020204" pitchFamily="34" charset="0"/>
                      </a:endParaRP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сотрудники учреждения</a:t>
                      </a:r>
                      <a:r>
                        <a:rPr lang="ru-RU" sz="800" b="0" i="0" u="none" strike="noStrike" baseline="30000" dirty="0">
                          <a:solidFill>
                            <a:srgbClr val="000000"/>
                          </a:solidFill>
                          <a:effectLst/>
                          <a:latin typeface="Arial" panose="020B0604020202020204" pitchFamily="34" charset="0"/>
                          <a:cs typeface="Arial" panose="020B0604020202020204" pitchFamily="34" charset="0"/>
                        </a:rPr>
                        <a:t>10</a:t>
                      </a:r>
                      <a:endParaRPr lang="ru-RU" sz="800" b="0" i="0" u="none" strike="noStrike" dirty="0">
                        <a:solidFill>
                          <a:srgbClr val="000000"/>
                        </a:solidFill>
                        <a:effectLst/>
                        <a:latin typeface="Arial" panose="020B0604020202020204" pitchFamily="34" charset="0"/>
                        <a:cs typeface="Arial" panose="020B0604020202020204" pitchFamily="34" charset="0"/>
                      </a:endParaRP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физические лица, не являющиеся сотрудниками учреждения</a:t>
                      </a:r>
                      <a:r>
                        <a:rPr lang="ru-RU" sz="800" b="0" i="0" u="none" strike="noStrike" baseline="30000">
                          <a:solidFill>
                            <a:srgbClr val="000000"/>
                          </a:solidFill>
                          <a:effectLst/>
                          <a:latin typeface="Arial" panose="020B0604020202020204" pitchFamily="34" charset="0"/>
                          <a:cs typeface="Arial" panose="020B0604020202020204" pitchFamily="34" charset="0"/>
                        </a:rPr>
                        <a:t>11</a:t>
                      </a:r>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всего</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из нее</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по основным видам деятельности</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замещено</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вакантных должностей</a:t>
                      </a:r>
                    </a:p>
                  </a:txBody>
                  <a:tcPr marL="5446" marR="5446" marT="544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4206402"/>
                  </a:ext>
                </a:extLst>
              </a:tr>
              <a:tr h="836395">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всего</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из нее</a:t>
                      </a:r>
                      <a:br>
                        <a:rPr lang="ru-RU" sz="800" b="0" i="0" u="none" strike="noStrike" dirty="0">
                          <a:solidFill>
                            <a:srgbClr val="000000"/>
                          </a:solidFill>
                          <a:effectLst/>
                          <a:latin typeface="Arial" panose="020B0604020202020204" pitchFamily="34" charset="0"/>
                          <a:cs typeface="Arial" panose="020B0604020202020204" pitchFamily="34" charset="0"/>
                        </a:rPr>
                      </a:br>
                      <a:r>
                        <a:rPr lang="ru-RU" sz="800" b="0" i="0" u="none" strike="noStrike" dirty="0">
                          <a:solidFill>
                            <a:srgbClr val="000000"/>
                          </a:solidFill>
                          <a:effectLst/>
                          <a:latin typeface="Arial" panose="020B0604020202020204" pitchFamily="34" charset="0"/>
                          <a:cs typeface="Arial" panose="020B0604020202020204" pitchFamily="34" charset="0"/>
                        </a:rPr>
                        <a:t>по основным видам деятельности</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2648773367"/>
                  </a:ext>
                </a:extLst>
              </a:tr>
              <a:tr h="140492">
                <a:tc>
                  <a:txBody>
                    <a:bodyPr/>
                    <a:lstStyle/>
                    <a:p>
                      <a:pPr algn="ctr" fontAlgn="ctr"/>
                      <a:r>
                        <a:rPr lang="ru-RU" sz="600" b="0" i="0" u="none" strike="noStrike" dirty="0">
                          <a:solidFill>
                            <a:srgbClr val="000000"/>
                          </a:solidFill>
                          <a:effectLst/>
                          <a:latin typeface="Arial" panose="020B0604020202020204" pitchFamily="34" charset="0"/>
                          <a:cs typeface="Arial" panose="020B0604020202020204" pitchFamily="34" charset="0"/>
                        </a:rPr>
                        <a:t>1</a:t>
                      </a:r>
                    </a:p>
                  </a:txBody>
                  <a:tcPr marL="5446" marR="5446" marT="544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2</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3</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4</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5</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6</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7</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dirty="0">
                          <a:solidFill>
                            <a:srgbClr val="000000"/>
                          </a:solidFill>
                          <a:effectLst/>
                          <a:latin typeface="Arial" panose="020B0604020202020204" pitchFamily="34" charset="0"/>
                          <a:cs typeface="Arial" panose="020B0604020202020204" pitchFamily="34" charset="0"/>
                        </a:rPr>
                        <a:t>8</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9</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10</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11</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12</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13</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14</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15</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16</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17</a:t>
                      </a:r>
                    </a:p>
                  </a:txBody>
                  <a:tcPr marL="5446" marR="5446" marT="544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571479719"/>
                  </a:ext>
                </a:extLst>
              </a:tr>
              <a:tr h="162675">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Основной персонал, всего</a:t>
                      </a:r>
                      <a:r>
                        <a:rPr lang="ru-RU" sz="900" b="0" i="0" u="none" strike="noStrike" baseline="30000" dirty="0">
                          <a:solidFill>
                            <a:srgbClr val="000000"/>
                          </a:solidFill>
                          <a:effectLst/>
                          <a:latin typeface="Arial" panose="020B0604020202020204" pitchFamily="34" charset="0"/>
                          <a:cs typeface="Arial" panose="020B0604020202020204" pitchFamily="34" charset="0"/>
                        </a:rPr>
                        <a:t>12</a:t>
                      </a:r>
                      <a:endParaRPr lang="ru-RU" sz="900" b="0" i="0" u="none" strike="noStrike" dirty="0">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1000</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80349381"/>
                  </a:ext>
                </a:extLst>
              </a:tr>
              <a:tr h="317955">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из них:</a:t>
                      </a:r>
                      <a:r>
                        <a:rPr lang="ru-RU" sz="900" b="0" i="0" u="none" strike="noStrike" baseline="30000" dirty="0">
                          <a:solidFill>
                            <a:srgbClr val="000000"/>
                          </a:solidFill>
                          <a:effectLst/>
                          <a:latin typeface="Arial" panose="020B0604020202020204" pitchFamily="34" charset="0"/>
                          <a:cs typeface="Arial" panose="020B0604020202020204" pitchFamily="34" charset="0"/>
                        </a:rPr>
                        <a:t>13</a:t>
                      </a:r>
                      <a:r>
                        <a:rPr lang="ru-RU" sz="900" b="0" i="0" u="none" strike="noStrike" dirty="0">
                          <a:solidFill>
                            <a:srgbClr val="000000"/>
                          </a:solidFill>
                          <a:effectLst/>
                          <a:latin typeface="Arial" panose="020B0604020202020204" pitchFamily="34" charset="0"/>
                          <a:cs typeface="Arial" panose="020B0604020202020204" pitchFamily="34" charset="0"/>
                        </a:rPr>
                        <a:t/>
                      </a:r>
                      <a:br>
                        <a:rPr lang="ru-RU" sz="900" b="0" i="0" u="none" strike="noStrike" dirty="0">
                          <a:solidFill>
                            <a:srgbClr val="000000"/>
                          </a:solidFill>
                          <a:effectLst/>
                          <a:latin typeface="Arial" panose="020B0604020202020204" pitchFamily="34" charset="0"/>
                          <a:cs typeface="Arial" panose="020B0604020202020204" pitchFamily="34" charset="0"/>
                        </a:rPr>
                      </a:br>
                      <a:endParaRPr lang="ru-RU" sz="900" b="0" i="0" u="none" strike="noStrike" dirty="0">
                        <a:solidFill>
                          <a:srgbClr val="000000"/>
                        </a:solidFill>
                        <a:effectLst/>
                        <a:latin typeface="Arial" panose="020B0604020202020204" pitchFamily="34" charset="0"/>
                        <a:cs typeface="Arial" panose="020B0604020202020204" pitchFamily="34" charset="0"/>
                      </a:endParaRPr>
                    </a:p>
                  </a:txBody>
                  <a:tcPr marL="147041"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1100</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07306613"/>
                  </a:ext>
                </a:extLst>
              </a:tr>
              <a:tr h="133098">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147041"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36303063"/>
                  </a:ext>
                </a:extLst>
              </a:tr>
              <a:tr h="255701">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Вспомогательный персонал, всего</a:t>
                      </a:r>
                      <a:r>
                        <a:rPr lang="ru-RU" sz="900" b="0" i="0" u="none" strike="noStrike" baseline="30000" dirty="0">
                          <a:solidFill>
                            <a:srgbClr val="000000"/>
                          </a:solidFill>
                          <a:effectLst/>
                          <a:latin typeface="Arial" panose="020B0604020202020204" pitchFamily="34" charset="0"/>
                          <a:cs typeface="Arial" panose="020B0604020202020204" pitchFamily="34" charset="0"/>
                        </a:rPr>
                        <a:t>14</a:t>
                      </a:r>
                      <a:endParaRPr lang="ru-RU" sz="900" b="0" i="0" u="none" strike="noStrike" dirty="0">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2000</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371386305"/>
                  </a:ext>
                </a:extLst>
              </a:tr>
              <a:tr h="317955">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из них:</a:t>
                      </a:r>
                      <a:r>
                        <a:rPr lang="ru-RU" sz="900" b="0" i="0" u="none" strike="noStrike" baseline="30000" dirty="0">
                          <a:solidFill>
                            <a:srgbClr val="000000"/>
                          </a:solidFill>
                          <a:effectLst/>
                          <a:latin typeface="Arial" panose="020B0604020202020204" pitchFamily="34" charset="0"/>
                          <a:cs typeface="Arial" panose="020B0604020202020204" pitchFamily="34" charset="0"/>
                        </a:rPr>
                        <a:t>13</a:t>
                      </a:r>
                      <a:r>
                        <a:rPr lang="ru-RU" sz="900" b="0" i="0" u="none" strike="noStrike" dirty="0">
                          <a:solidFill>
                            <a:srgbClr val="000000"/>
                          </a:solidFill>
                          <a:effectLst/>
                          <a:latin typeface="Arial" panose="020B0604020202020204" pitchFamily="34" charset="0"/>
                          <a:cs typeface="Arial" panose="020B0604020202020204" pitchFamily="34" charset="0"/>
                        </a:rPr>
                        <a:t/>
                      </a:r>
                      <a:br>
                        <a:rPr lang="ru-RU" sz="900" b="0" i="0" u="none" strike="noStrike" dirty="0">
                          <a:solidFill>
                            <a:srgbClr val="000000"/>
                          </a:solidFill>
                          <a:effectLst/>
                          <a:latin typeface="Arial" panose="020B0604020202020204" pitchFamily="34" charset="0"/>
                          <a:cs typeface="Arial" panose="020B0604020202020204" pitchFamily="34" charset="0"/>
                        </a:rPr>
                      </a:br>
                      <a:endParaRPr lang="ru-RU" sz="900" b="0" i="0" u="none" strike="noStrike" dirty="0">
                        <a:solidFill>
                          <a:srgbClr val="000000"/>
                        </a:solidFill>
                        <a:effectLst/>
                        <a:latin typeface="Arial" panose="020B0604020202020204" pitchFamily="34" charset="0"/>
                        <a:cs typeface="Arial" panose="020B0604020202020204" pitchFamily="34" charset="0"/>
                      </a:endParaRPr>
                    </a:p>
                  </a:txBody>
                  <a:tcPr marL="147041"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2100</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631218728"/>
                  </a:ext>
                </a:extLst>
              </a:tr>
              <a:tr h="133098">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147041"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02687753"/>
                  </a:ext>
                </a:extLst>
              </a:tr>
              <a:tr h="379854">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Административно-управленческий персонал, всего</a:t>
                      </a:r>
                      <a:r>
                        <a:rPr lang="ru-RU" sz="900" b="0" i="0" u="none" strike="noStrike" baseline="30000" dirty="0">
                          <a:solidFill>
                            <a:srgbClr val="000000"/>
                          </a:solidFill>
                          <a:effectLst/>
                          <a:latin typeface="Arial" panose="020B0604020202020204" pitchFamily="34" charset="0"/>
                          <a:cs typeface="Arial" panose="020B0604020202020204" pitchFamily="34" charset="0"/>
                        </a:rPr>
                        <a:t>15</a:t>
                      </a:r>
                      <a:endParaRPr lang="ru-RU" sz="900" b="0" i="0" u="none" strike="noStrike" dirty="0">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dirty="0">
                          <a:solidFill>
                            <a:srgbClr val="000000"/>
                          </a:solidFill>
                          <a:effectLst/>
                          <a:latin typeface="Arial" panose="020B0604020202020204" pitchFamily="34" charset="0"/>
                          <a:cs typeface="Arial" panose="020B0604020202020204" pitchFamily="34" charset="0"/>
                        </a:rPr>
                        <a:t>3000</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180365077"/>
                  </a:ext>
                </a:extLst>
              </a:tr>
              <a:tr h="317955">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из них:</a:t>
                      </a:r>
                      <a:r>
                        <a:rPr lang="ru-RU" sz="900" b="0" i="0" u="none" strike="noStrike" baseline="30000" dirty="0">
                          <a:solidFill>
                            <a:srgbClr val="000000"/>
                          </a:solidFill>
                          <a:effectLst/>
                          <a:latin typeface="Arial" panose="020B0604020202020204" pitchFamily="34" charset="0"/>
                          <a:cs typeface="Arial" panose="020B0604020202020204" pitchFamily="34" charset="0"/>
                        </a:rPr>
                        <a:t>13</a:t>
                      </a:r>
                      <a:r>
                        <a:rPr lang="ru-RU" sz="900" b="0" i="0" u="none" strike="noStrike" dirty="0">
                          <a:solidFill>
                            <a:srgbClr val="000000"/>
                          </a:solidFill>
                          <a:effectLst/>
                          <a:latin typeface="Arial" panose="020B0604020202020204" pitchFamily="34" charset="0"/>
                          <a:cs typeface="Arial" panose="020B0604020202020204" pitchFamily="34" charset="0"/>
                        </a:rPr>
                        <a:t/>
                      </a:r>
                      <a:br>
                        <a:rPr lang="ru-RU" sz="900" b="0" i="0" u="none" strike="noStrike" dirty="0">
                          <a:solidFill>
                            <a:srgbClr val="000000"/>
                          </a:solidFill>
                          <a:effectLst/>
                          <a:latin typeface="Arial" panose="020B0604020202020204" pitchFamily="34" charset="0"/>
                          <a:cs typeface="Arial" panose="020B0604020202020204" pitchFamily="34" charset="0"/>
                        </a:rPr>
                      </a:br>
                      <a:endParaRPr lang="ru-RU" sz="900" b="0" i="0" u="none" strike="noStrike" dirty="0">
                        <a:solidFill>
                          <a:srgbClr val="000000"/>
                        </a:solidFill>
                        <a:effectLst/>
                        <a:latin typeface="Arial" panose="020B0604020202020204" pitchFamily="34" charset="0"/>
                        <a:cs typeface="Arial" panose="020B0604020202020204" pitchFamily="34" charset="0"/>
                      </a:endParaRPr>
                    </a:p>
                  </a:txBody>
                  <a:tcPr marL="147041"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600" b="0" i="0" u="none" strike="noStrike" dirty="0">
                          <a:solidFill>
                            <a:srgbClr val="000000"/>
                          </a:solidFill>
                          <a:effectLst/>
                          <a:latin typeface="Arial" panose="020B0604020202020204" pitchFamily="34" charset="0"/>
                          <a:cs typeface="Arial" panose="020B0604020202020204" pitchFamily="34" charset="0"/>
                        </a:rPr>
                        <a:t>3100</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874374014"/>
                  </a:ext>
                </a:extLst>
              </a:tr>
              <a:tr h="133098">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98028" marR="5446" marT="5446"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04610004"/>
                  </a:ext>
                </a:extLst>
              </a:tr>
              <a:tr h="140492">
                <a:tc>
                  <a:txBody>
                    <a:bodyPr/>
                    <a:lstStyle/>
                    <a:p>
                      <a:pPr algn="r" fontAlgn="b"/>
                      <a:r>
                        <a:rPr lang="ru-RU" sz="900" b="1" i="0" u="none" strike="noStrike" dirty="0">
                          <a:solidFill>
                            <a:srgbClr val="000000"/>
                          </a:solidFill>
                          <a:effectLst/>
                          <a:latin typeface="Arial" panose="020B0604020202020204" pitchFamily="34" charset="0"/>
                          <a:cs typeface="Arial" panose="020B0604020202020204" pitchFamily="34" charset="0"/>
                        </a:rPr>
                        <a:t>Итого</a:t>
                      </a:r>
                    </a:p>
                  </a:txBody>
                  <a:tcPr marL="5446"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ru-RU" sz="600" b="1" i="0" u="none" strike="noStrike">
                          <a:solidFill>
                            <a:srgbClr val="000000"/>
                          </a:solidFill>
                          <a:effectLst/>
                          <a:latin typeface="Arial" panose="020B0604020202020204" pitchFamily="34" charset="0"/>
                          <a:cs typeface="Arial" panose="020B0604020202020204" pitchFamily="34" charset="0"/>
                        </a:rPr>
                        <a:t>9000</a:t>
                      </a:r>
                    </a:p>
                  </a:txBody>
                  <a:tcPr marL="5446" marR="5446" marT="544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1"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1"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1"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600" b="1"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600" b="0" i="0" u="none" strike="noStrike">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70922666"/>
                  </a:ext>
                </a:extLst>
              </a:tr>
            </a:tbl>
          </a:graphicData>
        </a:graphic>
      </p:graphicFrame>
    </p:spTree>
    <p:extLst>
      <p:ext uri="{BB962C8B-B14F-4D97-AF65-F5344CB8AC3E}">
        <p14:creationId xmlns:p14="http://schemas.microsoft.com/office/powerpoint/2010/main" val="2755220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nvPr>
        </p:nvGraphicFramePr>
        <p:xfrm>
          <a:off x="251520" y="188640"/>
          <a:ext cx="3744416" cy="5627851"/>
        </p:xfrm>
        <a:graphic>
          <a:graphicData uri="http://schemas.openxmlformats.org/drawingml/2006/table">
            <a:tbl>
              <a:tblPr/>
              <a:tblGrid>
                <a:gridCol w="3021768">
                  <a:extLst>
                    <a:ext uri="{9D8B030D-6E8A-4147-A177-3AD203B41FA5}">
                      <a16:colId xmlns:a16="http://schemas.microsoft.com/office/drawing/2014/main" xmlns="" val="1938340356"/>
                    </a:ext>
                  </a:extLst>
                </a:gridCol>
                <a:gridCol w="722648">
                  <a:extLst>
                    <a:ext uri="{9D8B030D-6E8A-4147-A177-3AD203B41FA5}">
                      <a16:colId xmlns:a16="http://schemas.microsoft.com/office/drawing/2014/main" xmlns="" val="723476869"/>
                    </a:ext>
                  </a:extLst>
                </a:gridCol>
              </a:tblGrid>
              <a:tr h="288378">
                <a:tc rowSpan="4">
                  <a:txBody>
                    <a:bodyPr/>
                    <a:lstStyle/>
                    <a:p>
                      <a:pPr algn="ctr" fontAlgn="ctr"/>
                      <a:r>
                        <a:rPr lang="ru-RU" sz="1600" b="0" i="0" u="none" strike="noStrike" dirty="0">
                          <a:solidFill>
                            <a:srgbClr val="000000"/>
                          </a:solidFill>
                          <a:effectLst/>
                          <a:latin typeface="Arial" panose="020B0604020202020204" pitchFamily="34" charset="0"/>
                          <a:cs typeface="Arial" panose="020B0604020202020204" pitchFamily="34" charset="0"/>
                        </a:rPr>
                        <a:t>Группы персонала</a:t>
                      </a:r>
                      <a:br>
                        <a:rPr lang="ru-RU" sz="1600" b="0" i="0" u="none" strike="noStrike" dirty="0">
                          <a:solidFill>
                            <a:srgbClr val="000000"/>
                          </a:solidFill>
                          <a:effectLst/>
                          <a:latin typeface="Arial" panose="020B0604020202020204" pitchFamily="34" charset="0"/>
                          <a:cs typeface="Arial" panose="020B0604020202020204" pitchFamily="34" charset="0"/>
                        </a:rPr>
                      </a:br>
                      <a:r>
                        <a:rPr lang="ru-RU" sz="1600" b="0" i="0" u="none" strike="noStrike" dirty="0">
                          <a:solidFill>
                            <a:srgbClr val="000000"/>
                          </a:solidFill>
                          <a:effectLst/>
                          <a:latin typeface="Arial" panose="020B0604020202020204" pitchFamily="34" charset="0"/>
                          <a:cs typeface="Arial" panose="020B0604020202020204" pitchFamily="34" charset="0"/>
                        </a:rPr>
                        <a:t> (категория персонала)</a:t>
                      </a:r>
                    </a:p>
                  </a:txBody>
                  <a:tcPr marL="5446" marR="5446" marT="544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ru-RU" sz="1600" b="0" i="0" u="none" strike="noStrike" dirty="0">
                          <a:solidFill>
                            <a:srgbClr val="000000"/>
                          </a:solidFill>
                          <a:effectLst/>
                          <a:latin typeface="Arial" panose="020B0604020202020204" pitchFamily="34" charset="0"/>
                          <a:cs typeface="Arial" panose="020B0604020202020204" pitchFamily="34" charset="0"/>
                        </a:rPr>
                        <a:t>Код строки</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87292734"/>
                  </a:ext>
                </a:extLst>
              </a:tr>
              <a:tr h="258800">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3865491604"/>
                  </a:ext>
                </a:extLst>
              </a:tr>
              <a:tr h="288378">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2672331979"/>
                  </a:ext>
                </a:extLst>
              </a:tr>
              <a:tr h="836395">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4263348200"/>
                  </a:ext>
                </a:extLst>
              </a:tr>
              <a:tr h="140492">
                <a:tc>
                  <a:txBody>
                    <a:bodyPr/>
                    <a:lstStyle/>
                    <a:p>
                      <a:pPr algn="ctr" fontAlgn="ctr"/>
                      <a:r>
                        <a:rPr lang="ru-RU" sz="1600" b="0" i="0" u="none" strike="noStrike" dirty="0">
                          <a:solidFill>
                            <a:srgbClr val="000000"/>
                          </a:solidFill>
                          <a:effectLst/>
                          <a:latin typeface="Arial" panose="020B0604020202020204" pitchFamily="34" charset="0"/>
                          <a:cs typeface="Arial" panose="020B0604020202020204" pitchFamily="34" charset="0"/>
                        </a:rPr>
                        <a:t>1</a:t>
                      </a:r>
                    </a:p>
                  </a:txBody>
                  <a:tcPr marL="5446" marR="5446" marT="544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600" b="0" i="0" u="none" strike="noStrike">
                          <a:solidFill>
                            <a:srgbClr val="000000"/>
                          </a:solidFill>
                          <a:effectLst/>
                          <a:latin typeface="Arial" panose="020B0604020202020204" pitchFamily="34" charset="0"/>
                          <a:cs typeface="Arial" panose="020B0604020202020204" pitchFamily="34" charset="0"/>
                        </a:rPr>
                        <a:t>2</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66064204"/>
                  </a:ext>
                </a:extLst>
              </a:tr>
              <a:tr h="162675">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Основной персонал, всего</a:t>
                      </a:r>
                      <a:r>
                        <a:rPr lang="ru-RU" sz="1600" b="0" i="0" u="none" strike="noStrike" baseline="30000" dirty="0">
                          <a:solidFill>
                            <a:srgbClr val="000000"/>
                          </a:solidFill>
                          <a:effectLst/>
                          <a:latin typeface="Arial" panose="020B0604020202020204" pitchFamily="34" charset="0"/>
                          <a:cs typeface="Arial" panose="020B0604020202020204" pitchFamily="34" charset="0"/>
                        </a:rPr>
                        <a:t>12</a:t>
                      </a:r>
                      <a:endParaRPr lang="ru-RU" sz="1600" b="0" i="0" u="none" strike="noStrike" dirty="0">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effectLst/>
                          <a:latin typeface="Arial" panose="020B0604020202020204" pitchFamily="34" charset="0"/>
                          <a:cs typeface="Arial" panose="020B0604020202020204" pitchFamily="34" charset="0"/>
                        </a:rPr>
                        <a:t>1000</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17329468"/>
                  </a:ext>
                </a:extLst>
              </a:tr>
              <a:tr h="317955">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из них:</a:t>
                      </a:r>
                      <a:r>
                        <a:rPr lang="ru-RU" sz="1600" b="0" i="0" u="none" strike="noStrike" baseline="30000" dirty="0">
                          <a:solidFill>
                            <a:srgbClr val="000000"/>
                          </a:solidFill>
                          <a:effectLst/>
                          <a:latin typeface="Arial" panose="020B0604020202020204" pitchFamily="34" charset="0"/>
                          <a:cs typeface="Arial" panose="020B0604020202020204" pitchFamily="34" charset="0"/>
                        </a:rPr>
                        <a:t>13</a:t>
                      </a:r>
                      <a:r>
                        <a:rPr lang="ru-RU" sz="1600" b="0" i="0" u="none" strike="noStrike" dirty="0">
                          <a:solidFill>
                            <a:srgbClr val="000000"/>
                          </a:solidFill>
                          <a:effectLst/>
                          <a:latin typeface="Arial" panose="020B0604020202020204" pitchFamily="34" charset="0"/>
                          <a:cs typeface="Arial" panose="020B0604020202020204" pitchFamily="34" charset="0"/>
                        </a:rPr>
                        <a:t/>
                      </a:r>
                      <a:br>
                        <a:rPr lang="ru-RU" sz="1600" b="0" i="0" u="none" strike="noStrike" dirty="0">
                          <a:solidFill>
                            <a:srgbClr val="000000"/>
                          </a:solidFill>
                          <a:effectLst/>
                          <a:latin typeface="Arial" panose="020B0604020202020204" pitchFamily="34" charset="0"/>
                          <a:cs typeface="Arial" panose="020B0604020202020204" pitchFamily="34" charset="0"/>
                        </a:rPr>
                      </a:br>
                      <a:endParaRPr lang="ru-RU" sz="1600" b="0" i="0" u="none" strike="noStrike" dirty="0">
                        <a:solidFill>
                          <a:srgbClr val="000000"/>
                        </a:solidFill>
                        <a:effectLst/>
                        <a:latin typeface="Arial" panose="020B0604020202020204" pitchFamily="34" charset="0"/>
                        <a:cs typeface="Arial" panose="020B0604020202020204" pitchFamily="34" charset="0"/>
                      </a:endParaRPr>
                    </a:p>
                  </a:txBody>
                  <a:tcPr marL="147041"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rgbClr val="000000"/>
                          </a:solidFill>
                          <a:effectLst/>
                          <a:latin typeface="Arial" panose="020B0604020202020204" pitchFamily="34" charset="0"/>
                          <a:cs typeface="Arial" panose="020B0604020202020204" pitchFamily="34" charset="0"/>
                        </a:rPr>
                        <a:t>1100</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88079470"/>
                  </a:ext>
                </a:extLst>
              </a:tr>
              <a:tr h="133098">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147041"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16888732"/>
                  </a:ext>
                </a:extLst>
              </a:tr>
              <a:tr h="255701">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Вспомогательный персонал, всего</a:t>
                      </a:r>
                      <a:r>
                        <a:rPr lang="ru-RU" sz="1600" b="0" i="0" u="none" strike="noStrike" baseline="30000" dirty="0">
                          <a:solidFill>
                            <a:srgbClr val="000000"/>
                          </a:solidFill>
                          <a:effectLst/>
                          <a:latin typeface="Arial" panose="020B0604020202020204" pitchFamily="34" charset="0"/>
                          <a:cs typeface="Arial" panose="020B0604020202020204" pitchFamily="34" charset="0"/>
                        </a:rPr>
                        <a:t>14</a:t>
                      </a:r>
                      <a:endParaRPr lang="ru-RU" sz="1600" b="0" i="0" u="none" strike="noStrike" dirty="0">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rgbClr val="000000"/>
                          </a:solidFill>
                          <a:effectLst/>
                          <a:latin typeface="Arial" panose="020B0604020202020204" pitchFamily="34" charset="0"/>
                          <a:cs typeface="Arial" panose="020B0604020202020204" pitchFamily="34" charset="0"/>
                        </a:rPr>
                        <a:t>2000</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906249169"/>
                  </a:ext>
                </a:extLst>
              </a:tr>
              <a:tr h="317955">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из них:</a:t>
                      </a:r>
                      <a:r>
                        <a:rPr lang="ru-RU" sz="1600" b="0" i="0" u="none" strike="noStrike" baseline="30000" dirty="0">
                          <a:solidFill>
                            <a:srgbClr val="000000"/>
                          </a:solidFill>
                          <a:effectLst/>
                          <a:latin typeface="Arial" panose="020B0604020202020204" pitchFamily="34" charset="0"/>
                          <a:cs typeface="Arial" panose="020B0604020202020204" pitchFamily="34" charset="0"/>
                        </a:rPr>
                        <a:t>13</a:t>
                      </a:r>
                      <a:r>
                        <a:rPr lang="ru-RU" sz="1600" b="0" i="0" u="none" strike="noStrike" dirty="0">
                          <a:solidFill>
                            <a:srgbClr val="000000"/>
                          </a:solidFill>
                          <a:effectLst/>
                          <a:latin typeface="Arial" panose="020B0604020202020204" pitchFamily="34" charset="0"/>
                          <a:cs typeface="Arial" panose="020B0604020202020204" pitchFamily="34" charset="0"/>
                        </a:rPr>
                        <a:t/>
                      </a:r>
                      <a:br>
                        <a:rPr lang="ru-RU" sz="1600" b="0" i="0" u="none" strike="noStrike" dirty="0">
                          <a:solidFill>
                            <a:srgbClr val="000000"/>
                          </a:solidFill>
                          <a:effectLst/>
                          <a:latin typeface="Arial" panose="020B0604020202020204" pitchFamily="34" charset="0"/>
                          <a:cs typeface="Arial" panose="020B0604020202020204" pitchFamily="34" charset="0"/>
                        </a:rPr>
                      </a:br>
                      <a:endParaRPr lang="ru-RU" sz="1600" b="0" i="0" u="none" strike="noStrike" dirty="0">
                        <a:solidFill>
                          <a:srgbClr val="000000"/>
                        </a:solidFill>
                        <a:effectLst/>
                        <a:latin typeface="Arial" panose="020B0604020202020204" pitchFamily="34" charset="0"/>
                        <a:cs typeface="Arial" panose="020B0604020202020204" pitchFamily="34" charset="0"/>
                      </a:endParaRPr>
                    </a:p>
                  </a:txBody>
                  <a:tcPr marL="147041"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rgbClr val="000000"/>
                          </a:solidFill>
                          <a:effectLst/>
                          <a:latin typeface="Arial" panose="020B0604020202020204" pitchFamily="34" charset="0"/>
                          <a:cs typeface="Arial" panose="020B0604020202020204" pitchFamily="34" charset="0"/>
                        </a:rPr>
                        <a:t>2100</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93991695"/>
                  </a:ext>
                </a:extLst>
              </a:tr>
              <a:tr h="133098">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147041"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46008137"/>
                  </a:ext>
                </a:extLst>
              </a:tr>
              <a:tr h="379854">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Административно-управленческий персонал, всего</a:t>
                      </a:r>
                      <a:r>
                        <a:rPr lang="ru-RU" sz="1600" b="0" i="0" u="none" strike="noStrike" baseline="30000" dirty="0">
                          <a:solidFill>
                            <a:srgbClr val="000000"/>
                          </a:solidFill>
                          <a:effectLst/>
                          <a:latin typeface="Arial" panose="020B0604020202020204" pitchFamily="34" charset="0"/>
                          <a:cs typeface="Arial" panose="020B0604020202020204" pitchFamily="34" charset="0"/>
                        </a:rPr>
                        <a:t>15</a:t>
                      </a:r>
                      <a:endParaRPr lang="ru-RU" sz="1600" b="0" i="0" u="none" strike="noStrike" dirty="0">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rgbClr val="000000"/>
                          </a:solidFill>
                          <a:effectLst/>
                          <a:latin typeface="Arial" panose="020B0604020202020204" pitchFamily="34" charset="0"/>
                          <a:cs typeface="Arial" panose="020B0604020202020204" pitchFamily="34" charset="0"/>
                        </a:rPr>
                        <a:t>3000</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637194081"/>
                  </a:ext>
                </a:extLst>
              </a:tr>
              <a:tr h="317955">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из них:</a:t>
                      </a:r>
                      <a:r>
                        <a:rPr lang="ru-RU" sz="1600" b="0" i="0" u="none" strike="noStrike" baseline="30000" dirty="0">
                          <a:solidFill>
                            <a:srgbClr val="000000"/>
                          </a:solidFill>
                          <a:effectLst/>
                          <a:latin typeface="Arial" panose="020B0604020202020204" pitchFamily="34" charset="0"/>
                          <a:cs typeface="Arial" panose="020B0604020202020204" pitchFamily="34" charset="0"/>
                        </a:rPr>
                        <a:t>13</a:t>
                      </a:r>
                      <a:r>
                        <a:rPr lang="ru-RU" sz="1600" b="0" i="0" u="none" strike="noStrike" dirty="0">
                          <a:solidFill>
                            <a:srgbClr val="000000"/>
                          </a:solidFill>
                          <a:effectLst/>
                          <a:latin typeface="Arial" panose="020B0604020202020204" pitchFamily="34" charset="0"/>
                          <a:cs typeface="Arial" panose="020B0604020202020204" pitchFamily="34" charset="0"/>
                        </a:rPr>
                        <a:t/>
                      </a:r>
                      <a:br>
                        <a:rPr lang="ru-RU" sz="1600" b="0" i="0" u="none" strike="noStrike" dirty="0">
                          <a:solidFill>
                            <a:srgbClr val="000000"/>
                          </a:solidFill>
                          <a:effectLst/>
                          <a:latin typeface="Arial" panose="020B0604020202020204" pitchFamily="34" charset="0"/>
                          <a:cs typeface="Arial" panose="020B0604020202020204" pitchFamily="34" charset="0"/>
                        </a:rPr>
                      </a:br>
                      <a:endParaRPr lang="ru-RU" sz="1600" b="0" i="0" u="none" strike="noStrike" dirty="0">
                        <a:solidFill>
                          <a:srgbClr val="000000"/>
                        </a:solidFill>
                        <a:effectLst/>
                        <a:latin typeface="Arial" panose="020B0604020202020204" pitchFamily="34" charset="0"/>
                        <a:cs typeface="Arial" panose="020B0604020202020204" pitchFamily="34" charset="0"/>
                      </a:endParaRPr>
                    </a:p>
                  </a:txBody>
                  <a:tcPr marL="147041"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rgbClr val="000000"/>
                          </a:solidFill>
                          <a:effectLst/>
                          <a:latin typeface="Arial" panose="020B0604020202020204" pitchFamily="34" charset="0"/>
                          <a:cs typeface="Arial" panose="020B0604020202020204" pitchFamily="34" charset="0"/>
                        </a:rPr>
                        <a:t>3100</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488048296"/>
                  </a:ext>
                </a:extLst>
              </a:tr>
              <a:tr h="133098">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8028" marR="5446" marT="5446"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28114413"/>
                  </a:ext>
                </a:extLst>
              </a:tr>
            </a:tbl>
          </a:graphicData>
        </a:graphic>
      </p:graphicFrame>
      <p:sp>
        <p:nvSpPr>
          <p:cNvPr id="4" name="Выноска со стрелкой влево 3"/>
          <p:cNvSpPr/>
          <p:nvPr/>
        </p:nvSpPr>
        <p:spPr>
          <a:xfrm>
            <a:off x="4211960" y="3140968"/>
            <a:ext cx="4680520" cy="3096344"/>
          </a:xfrm>
          <a:prstGeom prst="leftArrowCallout">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Информация о численности АУП формируется с указанием численности заместителей руководителя учреждения, руководителей структурных подразделений</a:t>
            </a:r>
          </a:p>
        </p:txBody>
      </p:sp>
    </p:spTree>
    <p:extLst>
      <p:ext uri="{BB962C8B-B14F-4D97-AF65-F5344CB8AC3E}">
        <p14:creationId xmlns:p14="http://schemas.microsoft.com/office/powerpoint/2010/main" val="32014960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34782132"/>
              </p:ext>
            </p:extLst>
          </p:nvPr>
        </p:nvGraphicFramePr>
        <p:xfrm>
          <a:off x="323528" y="260650"/>
          <a:ext cx="8712969" cy="6003068"/>
        </p:xfrm>
        <a:graphic>
          <a:graphicData uri="http://schemas.openxmlformats.org/drawingml/2006/table">
            <a:tbl>
              <a:tblPr/>
              <a:tblGrid>
                <a:gridCol w="4146531">
                  <a:extLst>
                    <a:ext uri="{9D8B030D-6E8A-4147-A177-3AD203B41FA5}">
                      <a16:colId xmlns:a16="http://schemas.microsoft.com/office/drawing/2014/main" xmlns="" val="1891040303"/>
                    </a:ext>
                  </a:extLst>
                </a:gridCol>
                <a:gridCol w="997268">
                  <a:extLst>
                    <a:ext uri="{9D8B030D-6E8A-4147-A177-3AD203B41FA5}">
                      <a16:colId xmlns:a16="http://schemas.microsoft.com/office/drawing/2014/main" xmlns="" val="1220464023"/>
                    </a:ext>
                  </a:extLst>
                </a:gridCol>
                <a:gridCol w="1784585">
                  <a:extLst>
                    <a:ext uri="{9D8B030D-6E8A-4147-A177-3AD203B41FA5}">
                      <a16:colId xmlns:a16="http://schemas.microsoft.com/office/drawing/2014/main" xmlns="" val="1165678191"/>
                    </a:ext>
                  </a:extLst>
                </a:gridCol>
                <a:gridCol w="1784585">
                  <a:extLst>
                    <a:ext uri="{9D8B030D-6E8A-4147-A177-3AD203B41FA5}">
                      <a16:colId xmlns:a16="http://schemas.microsoft.com/office/drawing/2014/main" xmlns="" val="3934770237"/>
                    </a:ext>
                  </a:extLst>
                </a:gridCol>
              </a:tblGrid>
              <a:tr h="501219">
                <a:tc rowSpan="3">
                  <a:txBody>
                    <a:bodyPr/>
                    <a:lstStyle/>
                    <a:p>
                      <a:pPr algn="ctr" fontAlgn="ctr"/>
                      <a:r>
                        <a:rPr lang="ru-RU" sz="1600" b="0" i="0" u="none" strike="noStrike" dirty="0">
                          <a:solidFill>
                            <a:srgbClr val="000000"/>
                          </a:solidFill>
                          <a:effectLst/>
                          <a:latin typeface="Arial" panose="020B0604020202020204" pitchFamily="34" charset="0"/>
                          <a:cs typeface="Arial" panose="020B0604020202020204" pitchFamily="34" charset="0"/>
                        </a:rPr>
                        <a:t>Группы персонала</a:t>
                      </a:r>
                      <a:br>
                        <a:rPr lang="ru-RU" sz="1600" b="0" i="0" u="none" strike="noStrike" dirty="0">
                          <a:solidFill>
                            <a:srgbClr val="000000"/>
                          </a:solidFill>
                          <a:effectLst/>
                          <a:latin typeface="Arial" panose="020B0604020202020204" pitchFamily="34" charset="0"/>
                          <a:cs typeface="Arial" panose="020B0604020202020204" pitchFamily="34" charset="0"/>
                        </a:rPr>
                      </a:br>
                      <a:r>
                        <a:rPr lang="ru-RU" sz="1600" b="0" i="0" u="none" strike="noStrike" dirty="0">
                          <a:solidFill>
                            <a:srgbClr val="000000"/>
                          </a:solidFill>
                          <a:effectLst/>
                          <a:latin typeface="Arial" panose="020B0604020202020204" pitchFamily="34" charset="0"/>
                          <a:cs typeface="Arial" panose="020B0604020202020204" pitchFamily="34" charset="0"/>
                        </a:rPr>
                        <a:t> (категория персонала)</a:t>
                      </a:r>
                    </a:p>
                  </a:txBody>
                  <a:tcPr marL="9459" marR="9459" marT="945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1600" b="0" i="0" u="none" strike="noStrike" dirty="0">
                          <a:solidFill>
                            <a:srgbClr val="000000"/>
                          </a:solidFill>
                          <a:effectLst/>
                          <a:latin typeface="Arial" panose="020B0604020202020204" pitchFamily="34" charset="0"/>
                          <a:cs typeface="Arial" panose="020B0604020202020204" pitchFamily="34" charset="0"/>
                        </a:rPr>
                        <a:t>Код строки</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600" b="1" i="0" u="none" strike="noStrike" dirty="0">
                          <a:solidFill>
                            <a:srgbClr val="000000"/>
                          </a:solidFill>
                          <a:effectLst/>
                          <a:latin typeface="Arial" panose="020B0604020202020204" pitchFamily="34" charset="0"/>
                          <a:cs typeface="Arial" panose="020B0604020202020204" pitchFamily="34" charset="0"/>
                        </a:rPr>
                        <a:t>По договорам гражданско-правового характера</a:t>
                      </a:r>
                      <a:r>
                        <a:rPr lang="ru-RU" sz="1600" b="1" i="0" u="none" strike="noStrike" baseline="30000" dirty="0">
                          <a:solidFill>
                            <a:srgbClr val="000000"/>
                          </a:solidFill>
                          <a:effectLst/>
                          <a:latin typeface="Arial" panose="020B0604020202020204" pitchFamily="34" charset="0"/>
                          <a:cs typeface="Arial" panose="020B0604020202020204" pitchFamily="34" charset="0"/>
                        </a:rPr>
                        <a:t>9</a:t>
                      </a:r>
                      <a:endParaRPr lang="ru-RU" sz="1600" b="1" i="0" u="none" strike="noStrike" dirty="0">
                        <a:solidFill>
                          <a:srgbClr val="000000"/>
                        </a:solidFill>
                        <a:effectLst/>
                        <a:latin typeface="Arial" panose="020B0604020202020204" pitchFamily="34" charset="0"/>
                        <a:cs typeface="Arial" panose="020B0604020202020204" pitchFamily="34" charset="0"/>
                      </a:endParaRP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223967671"/>
                  </a:ext>
                </a:extLst>
              </a:tr>
              <a:tr h="449812">
                <a:tc vMerge="1">
                  <a:txBody>
                    <a:bodyPr/>
                    <a:lstStyle/>
                    <a:p>
                      <a:endParaRPr lang="ru-RU"/>
                    </a:p>
                  </a:txBody>
                  <a:tcPr/>
                </a:tc>
                <a:tc vMerge="1">
                  <a:txBody>
                    <a:bodyPr/>
                    <a:lstStyle/>
                    <a:p>
                      <a:endParaRPr lang="ru-RU"/>
                    </a:p>
                  </a:txBody>
                  <a:tcPr/>
                </a:tc>
                <a:tc gridSpan="2">
                  <a:txBody>
                    <a:bodyPr/>
                    <a:lstStyle/>
                    <a:p>
                      <a:pPr algn="ctr" fontAlgn="ctr"/>
                      <a:r>
                        <a:rPr lang="ru-RU" sz="1600" b="0" i="0" u="none" strike="noStrike">
                          <a:solidFill>
                            <a:srgbClr val="000000"/>
                          </a:solidFill>
                          <a:effectLst/>
                          <a:latin typeface="Arial" panose="020B0604020202020204" pitchFamily="34" charset="0"/>
                          <a:cs typeface="Arial" panose="020B0604020202020204" pitchFamily="34" charset="0"/>
                        </a:rPr>
                        <a:t>в том числе:</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4185432203"/>
                  </a:ext>
                </a:extLst>
              </a:tr>
              <a:tr h="1048119">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Arial" panose="020B0604020202020204" pitchFamily="34" charset="0"/>
                          <a:cs typeface="Arial" panose="020B0604020202020204" pitchFamily="34" charset="0"/>
                        </a:rPr>
                        <a:t>сотрудники учреждения</a:t>
                      </a:r>
                      <a:r>
                        <a:rPr lang="ru-RU" sz="1600" b="0" i="0" u="none" strike="noStrike" baseline="30000" dirty="0">
                          <a:solidFill>
                            <a:srgbClr val="000000"/>
                          </a:solidFill>
                          <a:effectLst/>
                          <a:latin typeface="Arial" panose="020B0604020202020204" pitchFamily="34" charset="0"/>
                          <a:cs typeface="Arial" panose="020B0604020202020204" pitchFamily="34" charset="0"/>
                        </a:rPr>
                        <a:t>10</a:t>
                      </a:r>
                      <a:endParaRPr lang="ru-RU" sz="1600" b="0" i="0" u="none" strike="noStrike" dirty="0">
                        <a:solidFill>
                          <a:srgbClr val="000000"/>
                        </a:solidFill>
                        <a:effectLst/>
                        <a:latin typeface="Arial" panose="020B0604020202020204" pitchFamily="34" charset="0"/>
                        <a:cs typeface="Arial" panose="020B0604020202020204" pitchFamily="34" charset="0"/>
                      </a:endParaRP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600" b="0" i="0" u="none" strike="noStrike">
                          <a:solidFill>
                            <a:srgbClr val="000000"/>
                          </a:solidFill>
                          <a:effectLst/>
                          <a:latin typeface="Arial" panose="020B0604020202020204" pitchFamily="34" charset="0"/>
                          <a:cs typeface="Arial" panose="020B0604020202020204" pitchFamily="34" charset="0"/>
                        </a:rPr>
                        <a:t>физические лица, не являющиеся сотрудниками учреждения</a:t>
                      </a:r>
                      <a:r>
                        <a:rPr lang="ru-RU" sz="1600" b="0" i="0" u="none" strike="noStrike" baseline="30000">
                          <a:solidFill>
                            <a:srgbClr val="000000"/>
                          </a:solidFill>
                          <a:effectLst/>
                          <a:latin typeface="Arial" panose="020B0604020202020204" pitchFamily="34" charset="0"/>
                          <a:cs typeface="Arial" panose="020B0604020202020204" pitchFamily="34" charset="0"/>
                        </a:rPr>
                        <a:t>11</a:t>
                      </a:r>
                      <a:endParaRPr lang="ru-RU" sz="1600" b="0" i="0" u="none" strike="noStrike">
                        <a:solidFill>
                          <a:srgbClr val="000000"/>
                        </a:solidFill>
                        <a:effectLst/>
                        <a:latin typeface="Arial" panose="020B0604020202020204" pitchFamily="34" charset="0"/>
                        <a:cs typeface="Arial" panose="020B0604020202020204" pitchFamily="34" charset="0"/>
                      </a:endParaRP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555917028"/>
                  </a:ext>
                </a:extLst>
              </a:tr>
              <a:tr h="244183">
                <a:tc>
                  <a:txBody>
                    <a:bodyPr/>
                    <a:lstStyle/>
                    <a:p>
                      <a:pPr algn="ctr" fontAlgn="ctr"/>
                      <a:r>
                        <a:rPr lang="ru-RU" sz="1600" b="0" i="0" u="none" strike="noStrike">
                          <a:solidFill>
                            <a:srgbClr val="000000"/>
                          </a:solidFill>
                          <a:effectLst/>
                          <a:latin typeface="Arial" panose="020B0604020202020204" pitchFamily="34" charset="0"/>
                          <a:cs typeface="Arial" panose="020B0604020202020204" pitchFamily="34" charset="0"/>
                        </a:rPr>
                        <a:t>1</a:t>
                      </a:r>
                    </a:p>
                  </a:txBody>
                  <a:tcPr marL="9459" marR="9459" marT="945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600" b="0" i="0" u="none" strike="noStrike">
                          <a:solidFill>
                            <a:srgbClr val="000000"/>
                          </a:solidFill>
                          <a:effectLst/>
                          <a:latin typeface="Arial" panose="020B0604020202020204" pitchFamily="34" charset="0"/>
                          <a:cs typeface="Arial" panose="020B0604020202020204" pitchFamily="34" charset="0"/>
                        </a:rPr>
                        <a:t>2</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Arial" panose="020B0604020202020204" pitchFamily="34" charset="0"/>
                          <a:cs typeface="Arial" panose="020B0604020202020204" pitchFamily="34" charset="0"/>
                        </a:rPr>
                        <a:t>12</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600" b="0" i="0" u="none" strike="noStrike">
                          <a:solidFill>
                            <a:srgbClr val="000000"/>
                          </a:solidFill>
                          <a:effectLst/>
                          <a:latin typeface="Arial" panose="020B0604020202020204" pitchFamily="34" charset="0"/>
                          <a:cs typeface="Arial" panose="020B0604020202020204" pitchFamily="34" charset="0"/>
                        </a:rPr>
                        <a:t>13</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01874916"/>
                  </a:ext>
                </a:extLst>
              </a:tr>
              <a:tr h="282738">
                <a:tc>
                  <a:txBody>
                    <a:bodyPr/>
                    <a:lstStyle/>
                    <a:p>
                      <a:pPr algn="l" fontAlgn="b"/>
                      <a:r>
                        <a:rPr lang="ru-RU" sz="1600" b="0" i="0" u="none" strike="noStrike">
                          <a:solidFill>
                            <a:srgbClr val="000000"/>
                          </a:solidFill>
                          <a:effectLst/>
                          <a:latin typeface="Arial" panose="020B0604020202020204" pitchFamily="34" charset="0"/>
                          <a:cs typeface="Arial" panose="020B0604020202020204" pitchFamily="34" charset="0"/>
                        </a:rPr>
                        <a:t>Основной персонал, всего</a:t>
                      </a:r>
                      <a:r>
                        <a:rPr lang="ru-RU" sz="1600" b="0" i="0" u="none" strike="noStrike" baseline="30000">
                          <a:solidFill>
                            <a:srgbClr val="000000"/>
                          </a:solidFill>
                          <a:effectLst/>
                          <a:latin typeface="Arial" panose="020B0604020202020204" pitchFamily="34" charset="0"/>
                          <a:cs typeface="Arial" panose="020B0604020202020204" pitchFamily="34" charset="0"/>
                        </a:rPr>
                        <a:t>12</a:t>
                      </a:r>
                      <a:endParaRPr lang="ru-RU" sz="1600" b="0" i="0" u="none" strike="noStrike">
                        <a:solidFill>
                          <a:srgbClr val="000000"/>
                        </a:solidFill>
                        <a:effectLst/>
                        <a:latin typeface="Arial" panose="020B0604020202020204" pitchFamily="34" charset="0"/>
                        <a:cs typeface="Arial" panose="020B0604020202020204" pitchFamily="34" charset="0"/>
                      </a:endParaRPr>
                    </a:p>
                  </a:txBody>
                  <a:tcPr marL="9459" marR="9459" marT="94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effectLst/>
                          <a:latin typeface="Arial" panose="020B0604020202020204" pitchFamily="34" charset="0"/>
                          <a:cs typeface="Arial" panose="020B0604020202020204" pitchFamily="34" charset="0"/>
                        </a:rPr>
                        <a:t>1000</a:t>
                      </a:r>
                    </a:p>
                  </a:txBody>
                  <a:tcPr marL="9459" marR="9459" marT="945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36301479"/>
                  </a:ext>
                </a:extLst>
              </a:tr>
              <a:tr h="552625">
                <a:tc>
                  <a:txBody>
                    <a:bodyPr/>
                    <a:lstStyle/>
                    <a:p>
                      <a:pPr algn="l" fontAlgn="b"/>
                      <a:r>
                        <a:rPr lang="ru-RU" sz="1600" b="0" i="0" u="none" strike="noStrike">
                          <a:solidFill>
                            <a:srgbClr val="000000"/>
                          </a:solidFill>
                          <a:effectLst/>
                          <a:latin typeface="Arial" panose="020B0604020202020204" pitchFamily="34" charset="0"/>
                          <a:cs typeface="Arial" panose="020B0604020202020204" pitchFamily="34" charset="0"/>
                        </a:rPr>
                        <a:t>из них:</a:t>
                      </a:r>
                      <a:r>
                        <a:rPr lang="ru-RU" sz="1600" b="0" i="0" u="none" strike="noStrike" baseline="30000">
                          <a:solidFill>
                            <a:srgbClr val="000000"/>
                          </a:solidFill>
                          <a:effectLst/>
                          <a:latin typeface="Arial" panose="020B0604020202020204" pitchFamily="34" charset="0"/>
                          <a:cs typeface="Arial" panose="020B0604020202020204" pitchFamily="34" charset="0"/>
                        </a:rPr>
                        <a:t>13</a:t>
                      </a:r>
                      <a:r>
                        <a:rPr lang="ru-RU" sz="1600" b="0" i="0" u="none" strike="noStrike">
                          <a:solidFill>
                            <a:srgbClr val="000000"/>
                          </a:solidFill>
                          <a:effectLst/>
                          <a:latin typeface="Arial" panose="020B0604020202020204" pitchFamily="34" charset="0"/>
                          <a:cs typeface="Arial" panose="020B0604020202020204" pitchFamily="34" charset="0"/>
                        </a:rPr>
                        <a:t/>
                      </a:r>
                      <a:br>
                        <a:rPr lang="ru-RU" sz="1600" b="0" i="0" u="none" strike="noStrike">
                          <a:solidFill>
                            <a:srgbClr val="000000"/>
                          </a:solidFill>
                          <a:effectLst/>
                          <a:latin typeface="Arial" panose="020B0604020202020204" pitchFamily="34" charset="0"/>
                          <a:cs typeface="Arial" panose="020B0604020202020204" pitchFamily="34" charset="0"/>
                        </a:rPr>
                      </a:br>
                      <a:endParaRPr lang="ru-RU" sz="1600" b="0" i="0" u="none" strike="noStrike">
                        <a:solidFill>
                          <a:srgbClr val="000000"/>
                        </a:solidFill>
                        <a:effectLst/>
                        <a:latin typeface="Arial" panose="020B0604020202020204" pitchFamily="34" charset="0"/>
                        <a:cs typeface="Arial" panose="020B0604020202020204" pitchFamily="34" charset="0"/>
                      </a:endParaRPr>
                    </a:p>
                  </a:txBody>
                  <a:tcPr marL="255405" marR="9459" marT="94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effectLst/>
                          <a:latin typeface="Arial" panose="020B0604020202020204" pitchFamily="34" charset="0"/>
                          <a:cs typeface="Arial" panose="020B0604020202020204" pitchFamily="34" charset="0"/>
                        </a:rPr>
                        <a:t>1100</a:t>
                      </a:r>
                    </a:p>
                  </a:txBody>
                  <a:tcPr marL="9459" marR="9459" marT="945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77687315"/>
                  </a:ext>
                </a:extLst>
              </a:tr>
              <a:tr h="231332">
                <a:tc>
                  <a:txBody>
                    <a:bodyPr/>
                    <a:lstStyle/>
                    <a:p>
                      <a:pPr algn="l" fontAlgn="b"/>
                      <a:r>
                        <a:rPr lang="ru-RU" sz="1600" b="0" i="0" u="none" strike="noStrike">
                          <a:solidFill>
                            <a:srgbClr val="000000"/>
                          </a:solidFill>
                          <a:effectLst/>
                          <a:latin typeface="Arial" panose="020B0604020202020204" pitchFamily="34" charset="0"/>
                          <a:cs typeface="Arial" panose="020B0604020202020204" pitchFamily="34" charset="0"/>
                        </a:rPr>
                        <a:t> </a:t>
                      </a:r>
                    </a:p>
                  </a:txBody>
                  <a:tcPr marL="255405" marR="9459" marT="94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effectLst/>
                          <a:latin typeface="Arial" panose="020B0604020202020204" pitchFamily="34" charset="0"/>
                          <a:cs typeface="Arial" panose="020B0604020202020204" pitchFamily="34" charset="0"/>
                        </a:rPr>
                        <a:t> </a:t>
                      </a:r>
                    </a:p>
                  </a:txBody>
                  <a:tcPr marL="9459" marR="9459" marT="945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03378331"/>
                  </a:ext>
                </a:extLst>
              </a:tr>
              <a:tr h="295591">
                <a:tc>
                  <a:txBody>
                    <a:bodyPr/>
                    <a:lstStyle/>
                    <a:p>
                      <a:pPr algn="l" fontAlgn="b"/>
                      <a:r>
                        <a:rPr lang="ru-RU" sz="1600" b="0" i="0" u="none" strike="noStrike">
                          <a:solidFill>
                            <a:srgbClr val="000000"/>
                          </a:solidFill>
                          <a:effectLst/>
                          <a:latin typeface="Arial" panose="020B0604020202020204" pitchFamily="34" charset="0"/>
                          <a:cs typeface="Arial" panose="020B0604020202020204" pitchFamily="34" charset="0"/>
                        </a:rPr>
                        <a:t>Вспомогательный персонал, всего</a:t>
                      </a:r>
                      <a:r>
                        <a:rPr lang="ru-RU" sz="1600" b="0" i="0" u="none" strike="noStrike" baseline="30000">
                          <a:solidFill>
                            <a:srgbClr val="000000"/>
                          </a:solidFill>
                          <a:effectLst/>
                          <a:latin typeface="Arial" panose="020B0604020202020204" pitchFamily="34" charset="0"/>
                          <a:cs typeface="Arial" panose="020B0604020202020204" pitchFamily="34" charset="0"/>
                        </a:rPr>
                        <a:t>14</a:t>
                      </a:r>
                      <a:endParaRPr lang="ru-RU" sz="1600" b="0" i="0" u="none" strike="noStrike">
                        <a:solidFill>
                          <a:srgbClr val="000000"/>
                        </a:solidFill>
                        <a:effectLst/>
                        <a:latin typeface="Arial" panose="020B0604020202020204" pitchFamily="34" charset="0"/>
                        <a:cs typeface="Arial" panose="020B0604020202020204" pitchFamily="34" charset="0"/>
                      </a:endParaRPr>
                    </a:p>
                  </a:txBody>
                  <a:tcPr marL="9459" marR="9459" marT="94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effectLst/>
                          <a:latin typeface="Arial" panose="020B0604020202020204" pitchFamily="34" charset="0"/>
                          <a:cs typeface="Arial" panose="020B0604020202020204" pitchFamily="34" charset="0"/>
                        </a:rPr>
                        <a:t>2000</a:t>
                      </a:r>
                    </a:p>
                  </a:txBody>
                  <a:tcPr marL="9459" marR="9459" marT="945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758966638"/>
                  </a:ext>
                </a:extLst>
              </a:tr>
              <a:tr h="552625">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из них:</a:t>
                      </a:r>
                      <a:r>
                        <a:rPr lang="ru-RU" sz="1600" b="0" i="0" u="none" strike="noStrike" baseline="30000" dirty="0">
                          <a:solidFill>
                            <a:srgbClr val="000000"/>
                          </a:solidFill>
                          <a:effectLst/>
                          <a:latin typeface="Arial" panose="020B0604020202020204" pitchFamily="34" charset="0"/>
                          <a:cs typeface="Arial" panose="020B0604020202020204" pitchFamily="34" charset="0"/>
                        </a:rPr>
                        <a:t>13</a:t>
                      </a:r>
                      <a:r>
                        <a:rPr lang="ru-RU" sz="1600" b="0" i="0" u="none" strike="noStrike" dirty="0">
                          <a:solidFill>
                            <a:srgbClr val="000000"/>
                          </a:solidFill>
                          <a:effectLst/>
                          <a:latin typeface="Arial" panose="020B0604020202020204" pitchFamily="34" charset="0"/>
                          <a:cs typeface="Arial" panose="020B0604020202020204" pitchFamily="34" charset="0"/>
                        </a:rPr>
                        <a:t/>
                      </a:r>
                      <a:br>
                        <a:rPr lang="ru-RU" sz="1600" b="0" i="0" u="none" strike="noStrike" dirty="0">
                          <a:solidFill>
                            <a:srgbClr val="000000"/>
                          </a:solidFill>
                          <a:effectLst/>
                          <a:latin typeface="Arial" panose="020B0604020202020204" pitchFamily="34" charset="0"/>
                          <a:cs typeface="Arial" panose="020B0604020202020204" pitchFamily="34" charset="0"/>
                        </a:rPr>
                      </a:br>
                      <a:endParaRPr lang="ru-RU" sz="1600" b="0" i="0" u="none" strike="noStrike" dirty="0">
                        <a:solidFill>
                          <a:srgbClr val="000000"/>
                        </a:solidFill>
                        <a:effectLst/>
                        <a:latin typeface="Arial" panose="020B0604020202020204" pitchFamily="34" charset="0"/>
                        <a:cs typeface="Arial" panose="020B0604020202020204" pitchFamily="34" charset="0"/>
                      </a:endParaRPr>
                    </a:p>
                  </a:txBody>
                  <a:tcPr marL="255405" marR="9459" marT="94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effectLst/>
                          <a:latin typeface="Arial" panose="020B0604020202020204" pitchFamily="34" charset="0"/>
                          <a:cs typeface="Arial" panose="020B0604020202020204" pitchFamily="34" charset="0"/>
                        </a:rPr>
                        <a:t>2100</a:t>
                      </a:r>
                    </a:p>
                  </a:txBody>
                  <a:tcPr marL="9459" marR="9459" marT="945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43622587"/>
                  </a:ext>
                </a:extLst>
              </a:tr>
              <a:tr h="231332">
                <a:tc>
                  <a:txBody>
                    <a:bodyPr/>
                    <a:lstStyle/>
                    <a:p>
                      <a:pPr algn="l" fontAlgn="b"/>
                      <a:r>
                        <a:rPr lang="ru-RU" sz="1600" b="0" i="0" u="none" strike="noStrike">
                          <a:solidFill>
                            <a:srgbClr val="000000"/>
                          </a:solidFill>
                          <a:effectLst/>
                          <a:latin typeface="Arial" panose="020B0604020202020204" pitchFamily="34" charset="0"/>
                          <a:cs typeface="Arial" panose="020B0604020202020204" pitchFamily="34" charset="0"/>
                        </a:rPr>
                        <a:t> </a:t>
                      </a:r>
                    </a:p>
                  </a:txBody>
                  <a:tcPr marL="255405" marR="9459" marT="94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effectLst/>
                          <a:latin typeface="Arial" panose="020B0604020202020204" pitchFamily="34" charset="0"/>
                          <a:cs typeface="Arial" panose="020B0604020202020204" pitchFamily="34" charset="0"/>
                        </a:rPr>
                        <a:t> </a:t>
                      </a:r>
                    </a:p>
                  </a:txBody>
                  <a:tcPr marL="9459" marR="9459" marT="945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96768419"/>
                  </a:ext>
                </a:extLst>
              </a:tr>
              <a:tr h="501219">
                <a:tc>
                  <a:txBody>
                    <a:bodyPr/>
                    <a:lstStyle/>
                    <a:p>
                      <a:pPr algn="l" fontAlgn="b"/>
                      <a:r>
                        <a:rPr lang="ru-RU" sz="1600" b="0" i="0" u="none" strike="noStrike">
                          <a:solidFill>
                            <a:srgbClr val="000000"/>
                          </a:solidFill>
                          <a:effectLst/>
                          <a:latin typeface="Arial" panose="020B0604020202020204" pitchFamily="34" charset="0"/>
                          <a:cs typeface="Arial" panose="020B0604020202020204" pitchFamily="34" charset="0"/>
                        </a:rPr>
                        <a:t>Административно-управленческий персонал, всего</a:t>
                      </a:r>
                      <a:r>
                        <a:rPr lang="ru-RU" sz="1600" b="0" i="0" u="none" strike="noStrike" baseline="30000">
                          <a:solidFill>
                            <a:srgbClr val="000000"/>
                          </a:solidFill>
                          <a:effectLst/>
                          <a:latin typeface="Arial" panose="020B0604020202020204" pitchFamily="34" charset="0"/>
                          <a:cs typeface="Arial" panose="020B0604020202020204" pitchFamily="34" charset="0"/>
                        </a:rPr>
                        <a:t>15</a:t>
                      </a:r>
                      <a:endParaRPr lang="ru-RU" sz="1600" b="0" i="0" u="none" strike="noStrike">
                        <a:solidFill>
                          <a:srgbClr val="000000"/>
                        </a:solidFill>
                        <a:effectLst/>
                        <a:latin typeface="Arial" panose="020B0604020202020204" pitchFamily="34" charset="0"/>
                        <a:cs typeface="Arial" panose="020B0604020202020204" pitchFamily="34" charset="0"/>
                      </a:endParaRPr>
                    </a:p>
                  </a:txBody>
                  <a:tcPr marL="9459" marR="9459" marT="94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effectLst/>
                          <a:latin typeface="Arial" panose="020B0604020202020204" pitchFamily="34" charset="0"/>
                          <a:cs typeface="Arial" panose="020B0604020202020204" pitchFamily="34" charset="0"/>
                        </a:rPr>
                        <a:t>3000</a:t>
                      </a:r>
                    </a:p>
                  </a:txBody>
                  <a:tcPr marL="9459" marR="9459" marT="945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658627372"/>
                  </a:ext>
                </a:extLst>
              </a:tr>
              <a:tr h="552625">
                <a:tc>
                  <a:txBody>
                    <a:bodyPr/>
                    <a:lstStyle/>
                    <a:p>
                      <a:pPr algn="l" fontAlgn="b"/>
                      <a:r>
                        <a:rPr lang="ru-RU" sz="1600" b="0" i="0" u="none" strike="noStrike">
                          <a:solidFill>
                            <a:srgbClr val="000000"/>
                          </a:solidFill>
                          <a:effectLst/>
                          <a:latin typeface="Arial" panose="020B0604020202020204" pitchFamily="34" charset="0"/>
                          <a:cs typeface="Arial" panose="020B0604020202020204" pitchFamily="34" charset="0"/>
                        </a:rPr>
                        <a:t>из них:</a:t>
                      </a:r>
                      <a:r>
                        <a:rPr lang="ru-RU" sz="1600" b="0" i="0" u="none" strike="noStrike" baseline="30000">
                          <a:solidFill>
                            <a:srgbClr val="000000"/>
                          </a:solidFill>
                          <a:effectLst/>
                          <a:latin typeface="Arial" panose="020B0604020202020204" pitchFamily="34" charset="0"/>
                          <a:cs typeface="Arial" panose="020B0604020202020204" pitchFamily="34" charset="0"/>
                        </a:rPr>
                        <a:t>13</a:t>
                      </a:r>
                      <a:r>
                        <a:rPr lang="ru-RU" sz="1600" b="0" i="0" u="none" strike="noStrike">
                          <a:solidFill>
                            <a:srgbClr val="000000"/>
                          </a:solidFill>
                          <a:effectLst/>
                          <a:latin typeface="Arial" panose="020B0604020202020204" pitchFamily="34" charset="0"/>
                          <a:cs typeface="Arial" panose="020B0604020202020204" pitchFamily="34" charset="0"/>
                        </a:rPr>
                        <a:t/>
                      </a:r>
                      <a:br>
                        <a:rPr lang="ru-RU" sz="1600" b="0" i="0" u="none" strike="noStrike">
                          <a:solidFill>
                            <a:srgbClr val="000000"/>
                          </a:solidFill>
                          <a:effectLst/>
                          <a:latin typeface="Arial" panose="020B0604020202020204" pitchFamily="34" charset="0"/>
                          <a:cs typeface="Arial" panose="020B0604020202020204" pitchFamily="34" charset="0"/>
                        </a:rPr>
                      </a:br>
                      <a:endParaRPr lang="ru-RU" sz="1600" b="0" i="0" u="none" strike="noStrike">
                        <a:solidFill>
                          <a:srgbClr val="000000"/>
                        </a:solidFill>
                        <a:effectLst/>
                        <a:latin typeface="Arial" panose="020B0604020202020204" pitchFamily="34" charset="0"/>
                        <a:cs typeface="Arial" panose="020B0604020202020204" pitchFamily="34" charset="0"/>
                      </a:endParaRPr>
                    </a:p>
                  </a:txBody>
                  <a:tcPr marL="255405" marR="9459" marT="94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effectLst/>
                          <a:latin typeface="Arial" panose="020B0604020202020204" pitchFamily="34" charset="0"/>
                          <a:cs typeface="Arial" panose="020B0604020202020204" pitchFamily="34" charset="0"/>
                        </a:rPr>
                        <a:t>3100</a:t>
                      </a:r>
                    </a:p>
                  </a:txBody>
                  <a:tcPr marL="9459" marR="9459" marT="945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417098373"/>
                  </a:ext>
                </a:extLst>
              </a:tr>
              <a:tr h="231332">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170270" marR="9459" marT="9459"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600" b="0" i="0" u="none" strike="noStrike">
                          <a:solidFill>
                            <a:srgbClr val="000000"/>
                          </a:solidFill>
                          <a:effectLst/>
                          <a:latin typeface="Arial" panose="020B0604020202020204" pitchFamily="34" charset="0"/>
                          <a:cs typeface="Arial" panose="020B0604020202020204" pitchFamily="34" charset="0"/>
                        </a:rPr>
                        <a:t> </a:t>
                      </a:r>
                    </a:p>
                  </a:txBody>
                  <a:tcPr marL="9459" marR="9459" marT="945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459" marR="9459" marT="94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61889172"/>
                  </a:ext>
                </a:extLst>
              </a:tr>
              <a:tr h="244183">
                <a:tc>
                  <a:txBody>
                    <a:bodyPr/>
                    <a:lstStyle/>
                    <a:p>
                      <a:pPr algn="r" fontAlgn="b"/>
                      <a:r>
                        <a:rPr lang="ru-RU" sz="1600" b="1" i="0" u="none" strike="noStrike">
                          <a:solidFill>
                            <a:srgbClr val="000000"/>
                          </a:solidFill>
                          <a:effectLst/>
                          <a:latin typeface="Arial" panose="020B0604020202020204" pitchFamily="34" charset="0"/>
                          <a:cs typeface="Arial" panose="020B0604020202020204" pitchFamily="34" charset="0"/>
                        </a:rPr>
                        <a:t>Итого</a:t>
                      </a:r>
                    </a:p>
                  </a:txBody>
                  <a:tcPr marL="9459" marR="9459" marT="945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ru-RU" sz="1600" b="1" i="0" u="none" strike="noStrike">
                          <a:solidFill>
                            <a:srgbClr val="000000"/>
                          </a:solidFill>
                          <a:effectLst/>
                          <a:latin typeface="Arial" panose="020B0604020202020204" pitchFamily="34" charset="0"/>
                          <a:cs typeface="Arial" panose="020B0604020202020204" pitchFamily="34" charset="0"/>
                        </a:rPr>
                        <a:t>9000</a:t>
                      </a:r>
                    </a:p>
                  </a:txBody>
                  <a:tcPr marL="9459" marR="9459" marT="9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459" marR="9459" marT="94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459" marR="9459" marT="94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29914229"/>
                  </a:ext>
                </a:extLst>
              </a:tr>
            </a:tbl>
          </a:graphicData>
        </a:graphic>
      </p:graphicFrame>
      <p:sp>
        <p:nvSpPr>
          <p:cNvPr id="3" name="Прямоугольник 2"/>
          <p:cNvSpPr/>
          <p:nvPr/>
        </p:nvSpPr>
        <p:spPr>
          <a:xfrm>
            <a:off x="5508104" y="2780928"/>
            <a:ext cx="3528392" cy="352839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rgbClr val="7030A0"/>
                </a:solidFill>
              </a:rPr>
              <a:t>Детализация </a:t>
            </a:r>
            <a:r>
              <a:rPr lang="ru-RU" dirty="0" smtClean="0">
                <a:solidFill>
                  <a:srgbClr val="7030A0"/>
                </a:solidFill>
              </a:rPr>
              <a:t>численности по </a:t>
            </a:r>
            <a:r>
              <a:rPr lang="ru-RU" dirty="0">
                <a:solidFill>
                  <a:srgbClr val="7030A0"/>
                </a:solidFill>
              </a:rPr>
              <a:t>группам персонала указывается в соответствии </a:t>
            </a:r>
            <a:r>
              <a:rPr lang="ru-RU" b="1" dirty="0">
                <a:solidFill>
                  <a:srgbClr val="7030A0"/>
                </a:solidFill>
              </a:rPr>
              <a:t>с предметом договора, </a:t>
            </a:r>
            <a:endParaRPr lang="ru-RU" b="1" dirty="0" smtClean="0">
              <a:solidFill>
                <a:srgbClr val="7030A0"/>
              </a:solidFill>
            </a:endParaRPr>
          </a:p>
          <a:p>
            <a:pPr algn="ctr"/>
            <a:r>
              <a:rPr lang="ru-RU" b="1" dirty="0" smtClean="0">
                <a:solidFill>
                  <a:srgbClr val="7030A0"/>
                </a:solidFill>
              </a:rPr>
              <a:t>в </a:t>
            </a:r>
            <a:r>
              <a:rPr lang="ru-RU" b="1" dirty="0">
                <a:solidFill>
                  <a:srgbClr val="7030A0"/>
                </a:solidFill>
              </a:rPr>
              <a:t>зависимости от характера работ,</a:t>
            </a:r>
            <a:r>
              <a:rPr lang="ru-RU" dirty="0">
                <a:solidFill>
                  <a:srgbClr val="7030A0"/>
                </a:solidFill>
              </a:rPr>
              <a:t> для выполнения которых привлекается сотрудник.</a:t>
            </a:r>
          </a:p>
        </p:txBody>
      </p:sp>
    </p:spTree>
    <p:extLst>
      <p:ext uri="{BB962C8B-B14F-4D97-AF65-F5344CB8AC3E}">
        <p14:creationId xmlns:p14="http://schemas.microsoft.com/office/powerpoint/2010/main" val="37082822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nvPr>
        </p:nvGraphicFramePr>
        <p:xfrm>
          <a:off x="1" y="1005052"/>
          <a:ext cx="9045466" cy="4379273"/>
        </p:xfrm>
        <a:graphic>
          <a:graphicData uri="http://schemas.openxmlformats.org/drawingml/2006/table">
            <a:tbl>
              <a:tblPr/>
              <a:tblGrid>
                <a:gridCol w="1263105">
                  <a:extLst>
                    <a:ext uri="{9D8B030D-6E8A-4147-A177-3AD203B41FA5}">
                      <a16:colId xmlns:a16="http://schemas.microsoft.com/office/drawing/2014/main" xmlns="" val="1478185297"/>
                    </a:ext>
                  </a:extLst>
                </a:gridCol>
                <a:gridCol w="252621">
                  <a:extLst>
                    <a:ext uri="{9D8B030D-6E8A-4147-A177-3AD203B41FA5}">
                      <a16:colId xmlns:a16="http://schemas.microsoft.com/office/drawing/2014/main" xmlns="" val="1398894321"/>
                    </a:ext>
                  </a:extLst>
                </a:gridCol>
                <a:gridCol w="456348">
                  <a:extLst>
                    <a:ext uri="{9D8B030D-6E8A-4147-A177-3AD203B41FA5}">
                      <a16:colId xmlns:a16="http://schemas.microsoft.com/office/drawing/2014/main" xmlns="" val="3975941138"/>
                    </a:ext>
                  </a:extLst>
                </a:gridCol>
                <a:gridCol w="676373">
                  <a:extLst>
                    <a:ext uri="{9D8B030D-6E8A-4147-A177-3AD203B41FA5}">
                      <a16:colId xmlns:a16="http://schemas.microsoft.com/office/drawing/2014/main" xmlns="" val="3142228072"/>
                    </a:ext>
                  </a:extLst>
                </a:gridCol>
                <a:gridCol w="627478">
                  <a:extLst>
                    <a:ext uri="{9D8B030D-6E8A-4147-A177-3AD203B41FA5}">
                      <a16:colId xmlns:a16="http://schemas.microsoft.com/office/drawing/2014/main" xmlns="" val="2468740745"/>
                    </a:ext>
                  </a:extLst>
                </a:gridCol>
                <a:gridCol w="676373">
                  <a:extLst>
                    <a:ext uri="{9D8B030D-6E8A-4147-A177-3AD203B41FA5}">
                      <a16:colId xmlns:a16="http://schemas.microsoft.com/office/drawing/2014/main" xmlns="" val="2277927039"/>
                    </a:ext>
                  </a:extLst>
                </a:gridCol>
                <a:gridCol w="505242">
                  <a:extLst>
                    <a:ext uri="{9D8B030D-6E8A-4147-A177-3AD203B41FA5}">
                      <a16:colId xmlns:a16="http://schemas.microsoft.com/office/drawing/2014/main" xmlns="" val="1467664792"/>
                    </a:ext>
                  </a:extLst>
                </a:gridCol>
                <a:gridCol w="472647">
                  <a:extLst>
                    <a:ext uri="{9D8B030D-6E8A-4147-A177-3AD203B41FA5}">
                      <a16:colId xmlns:a16="http://schemas.microsoft.com/office/drawing/2014/main" xmlns="" val="1259201509"/>
                    </a:ext>
                  </a:extLst>
                </a:gridCol>
                <a:gridCol w="619329">
                  <a:extLst>
                    <a:ext uri="{9D8B030D-6E8A-4147-A177-3AD203B41FA5}">
                      <a16:colId xmlns:a16="http://schemas.microsoft.com/office/drawing/2014/main" xmlns="" val="625514460"/>
                    </a:ext>
                  </a:extLst>
                </a:gridCol>
                <a:gridCol w="594882">
                  <a:extLst>
                    <a:ext uri="{9D8B030D-6E8A-4147-A177-3AD203B41FA5}">
                      <a16:colId xmlns:a16="http://schemas.microsoft.com/office/drawing/2014/main" xmlns="" val="3046934672"/>
                    </a:ext>
                  </a:extLst>
                </a:gridCol>
                <a:gridCol w="896397">
                  <a:extLst>
                    <a:ext uri="{9D8B030D-6E8A-4147-A177-3AD203B41FA5}">
                      <a16:colId xmlns:a16="http://schemas.microsoft.com/office/drawing/2014/main" xmlns="" val="909240125"/>
                    </a:ext>
                  </a:extLst>
                </a:gridCol>
                <a:gridCol w="896397">
                  <a:extLst>
                    <a:ext uri="{9D8B030D-6E8A-4147-A177-3AD203B41FA5}">
                      <a16:colId xmlns:a16="http://schemas.microsoft.com/office/drawing/2014/main" xmlns="" val="3867189532"/>
                    </a:ext>
                  </a:extLst>
                </a:gridCol>
                <a:gridCol w="554137">
                  <a:extLst>
                    <a:ext uri="{9D8B030D-6E8A-4147-A177-3AD203B41FA5}">
                      <a16:colId xmlns:a16="http://schemas.microsoft.com/office/drawing/2014/main" xmlns="" val="3617124647"/>
                    </a:ext>
                  </a:extLst>
                </a:gridCol>
                <a:gridCol w="554137">
                  <a:extLst>
                    <a:ext uri="{9D8B030D-6E8A-4147-A177-3AD203B41FA5}">
                      <a16:colId xmlns:a16="http://schemas.microsoft.com/office/drawing/2014/main" xmlns="" val="2076473808"/>
                    </a:ext>
                  </a:extLst>
                </a:gridCol>
              </a:tblGrid>
              <a:tr h="244507">
                <a:tc rowSpan="5">
                  <a:txBody>
                    <a:bodyPr/>
                    <a:lstStyle/>
                    <a:p>
                      <a:pPr algn="ctr" fontAlgn="ctr"/>
                      <a:r>
                        <a:rPr lang="ru-RU" sz="800" b="0" i="0" u="none" strike="noStrike" dirty="0">
                          <a:solidFill>
                            <a:srgbClr val="000000"/>
                          </a:solidFill>
                          <a:effectLst/>
                          <a:latin typeface="Times New Roman" panose="02020603050405020304" pitchFamily="18" charset="0"/>
                        </a:rPr>
                        <a:t>Группы персонала</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5">
                  <a:txBody>
                    <a:bodyPr/>
                    <a:lstStyle/>
                    <a:p>
                      <a:pPr algn="ctr" fontAlgn="ctr"/>
                      <a:r>
                        <a:rPr lang="ru-RU" sz="800" b="0" i="0" u="none" strike="noStrike" dirty="0">
                          <a:solidFill>
                            <a:srgbClr val="000000"/>
                          </a:solidFill>
                          <a:effectLst/>
                          <a:latin typeface="Times New Roman" panose="02020603050405020304" pitchFamily="18" charset="0"/>
                        </a:rPr>
                        <a:t>Код строки</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fontAlgn="ctr"/>
                      <a:r>
                        <a:rPr lang="ru-RU" sz="800" b="0" i="0" u="none" strike="noStrike">
                          <a:solidFill>
                            <a:srgbClr val="000000"/>
                          </a:solidFill>
                          <a:effectLst/>
                          <a:latin typeface="Times New Roman" panose="02020603050405020304" pitchFamily="18" charset="0"/>
                        </a:rPr>
                        <a:t>Фонд начисленной заработной платы сотрудников за отчетный период, руб</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6">
                  <a:txBody>
                    <a:bodyPr/>
                    <a:lstStyle/>
                    <a:p>
                      <a:pPr algn="ctr" fontAlgn="ctr"/>
                      <a:r>
                        <a:rPr lang="ru-RU" sz="800" b="0" i="0" u="none" strike="noStrike">
                          <a:solidFill>
                            <a:srgbClr val="000000"/>
                          </a:solidFill>
                          <a:effectLst/>
                          <a:latin typeface="Times New Roman" panose="02020603050405020304" pitchFamily="18" charset="0"/>
                        </a:rPr>
                        <a:t>Аналитическое распределение оплаты труда сотрудников по источникам финансового обеспечения, руб</a:t>
                      </a:r>
                    </a:p>
                  </a:txBody>
                  <a:tcPr marL="4477" marR="4477" marT="447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594290159"/>
                  </a:ext>
                </a:extLst>
              </a:tr>
              <a:tr h="308619">
                <a:tc vMerge="1">
                  <a:txBody>
                    <a:bodyPr/>
                    <a:lstStyle/>
                    <a:p>
                      <a:endParaRPr lang="ru-RU"/>
                    </a:p>
                  </a:txBody>
                  <a:tcPr/>
                </a:tc>
                <a:tc vMerge="1">
                  <a:txBody>
                    <a:bodyPr/>
                    <a:lstStyle/>
                    <a:p>
                      <a:endParaRPr lang="ru-RU"/>
                    </a:p>
                  </a:txBody>
                  <a:tcPr/>
                </a:tc>
                <a:tc rowSpan="4">
                  <a:txBody>
                    <a:bodyPr/>
                    <a:lstStyle/>
                    <a:p>
                      <a:pPr algn="ctr" fontAlgn="ctr"/>
                      <a:r>
                        <a:rPr lang="ru-RU" sz="800" b="0" i="0" u="none" strike="noStrike">
                          <a:solidFill>
                            <a:srgbClr val="000000"/>
                          </a:solidFill>
                          <a:effectLst/>
                          <a:latin typeface="Times New Roman" panose="02020603050405020304" pitchFamily="18" charset="0"/>
                        </a:rPr>
                        <a:t>всего</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ru-RU" sz="800" b="0" i="0" u="none" strike="noStrike">
                          <a:solidFill>
                            <a:srgbClr val="000000"/>
                          </a:solidFill>
                          <a:effectLst/>
                          <a:latin typeface="Times New Roman" panose="02020603050405020304" pitchFamily="18" charset="0"/>
                        </a:rPr>
                        <a:t>в том числе:</a:t>
                      </a:r>
                    </a:p>
                  </a:txBody>
                  <a:tcPr marL="4477" marR="4477" marT="447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6">
                  <a:txBody>
                    <a:bodyPr/>
                    <a:lstStyle/>
                    <a:p>
                      <a:pPr algn="ctr" fontAlgn="ctr"/>
                      <a:r>
                        <a:rPr lang="ru-RU" sz="800" b="0" i="0" u="none" strike="noStrike">
                          <a:solidFill>
                            <a:srgbClr val="000000"/>
                          </a:solidFill>
                          <a:effectLst/>
                          <a:latin typeface="Times New Roman" panose="02020603050405020304" pitchFamily="18" charset="0"/>
                        </a:rPr>
                        <a:t>в том числе: </a:t>
                      </a:r>
                    </a:p>
                  </a:txBody>
                  <a:tcPr marL="4477" marR="4477" marT="447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142574279"/>
                  </a:ext>
                </a:extLst>
              </a:tr>
              <a:tr h="181540">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algn="ctr" fontAlgn="ctr"/>
                      <a:r>
                        <a:rPr lang="ru-RU" sz="800" b="0" i="0" u="none" strike="noStrike">
                          <a:solidFill>
                            <a:srgbClr val="000000"/>
                          </a:solidFill>
                          <a:effectLst/>
                          <a:latin typeface="Times New Roman" panose="02020603050405020304" pitchFamily="18" charset="0"/>
                        </a:rPr>
                        <a:t>по основному месту работы</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3">
                  <a:txBody>
                    <a:bodyPr/>
                    <a:lstStyle/>
                    <a:p>
                      <a:pPr algn="ctr" fontAlgn="ctr"/>
                      <a:r>
                        <a:rPr lang="ru-RU" sz="800" b="0" i="0" u="none" strike="noStrike">
                          <a:solidFill>
                            <a:srgbClr val="000000"/>
                          </a:solidFill>
                          <a:effectLst/>
                          <a:latin typeface="Times New Roman" panose="02020603050405020304" pitchFamily="18" charset="0"/>
                        </a:rPr>
                        <a:t>по внутреннему совместительству</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800" b="0" i="0" u="none" strike="noStrike">
                          <a:solidFill>
                            <a:srgbClr val="000000"/>
                          </a:solidFill>
                          <a:effectLst/>
                          <a:latin typeface="Times New Roman" panose="02020603050405020304" pitchFamily="18" charset="0"/>
                        </a:rPr>
                        <a:t>по внешнему совмес-</a:t>
                      </a:r>
                      <a:br>
                        <a:rPr lang="ru-RU" sz="800" b="0" i="0" u="none" strike="noStrike">
                          <a:solidFill>
                            <a:srgbClr val="000000"/>
                          </a:solidFill>
                          <a:effectLst/>
                          <a:latin typeface="Times New Roman" panose="02020603050405020304" pitchFamily="18" charset="0"/>
                        </a:rPr>
                      </a:br>
                      <a:r>
                        <a:rPr lang="ru-RU" sz="800" b="0" i="0" u="none" strike="noStrike">
                          <a:solidFill>
                            <a:srgbClr val="000000"/>
                          </a:solidFill>
                          <a:effectLst/>
                          <a:latin typeface="Times New Roman" panose="02020603050405020304" pitchFamily="18" charset="0"/>
                        </a:rPr>
                        <a:t>тительству</a:t>
                      </a:r>
                      <a:br>
                        <a:rPr lang="ru-RU" sz="800" b="0" i="0" u="none" strike="noStrike">
                          <a:solidFill>
                            <a:srgbClr val="000000"/>
                          </a:solidFill>
                          <a:effectLst/>
                          <a:latin typeface="Times New Roman" panose="02020603050405020304" pitchFamily="18" charset="0"/>
                        </a:rPr>
                      </a:br>
                      <a:endParaRPr lang="ru-RU" sz="800" b="0" i="0" u="none" strike="noStrike">
                        <a:solidFill>
                          <a:srgbClr val="000000"/>
                        </a:solidFill>
                        <a:effectLst/>
                        <a:latin typeface="Times New Roman" panose="02020603050405020304" pitchFamily="18" charset="0"/>
                      </a:endParaRP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800" b="0" i="0" u="none" strike="noStrike">
                          <a:solidFill>
                            <a:srgbClr val="000000"/>
                          </a:solidFill>
                          <a:effectLst/>
                          <a:latin typeface="Times New Roman" panose="02020603050405020304" pitchFamily="18" charset="0"/>
                        </a:rPr>
                        <a:t>по договорам гражданско-правового характера</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fontAlgn="ctr"/>
                      <a:r>
                        <a:rPr lang="ru-RU" sz="800" b="0" i="0" u="none" strike="noStrike">
                          <a:solidFill>
                            <a:srgbClr val="000000"/>
                          </a:solidFill>
                          <a:effectLst/>
                          <a:latin typeface="Times New Roman" panose="02020603050405020304" pitchFamily="18" charset="0"/>
                        </a:rPr>
                        <a:t>по основному месту работы</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93139564"/>
                  </a:ext>
                </a:extLst>
              </a:tr>
              <a:tr h="408465">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800" b="0" i="0" u="none" strike="noStrike">
                          <a:solidFill>
                            <a:srgbClr val="000000"/>
                          </a:solidFill>
                          <a:effectLst/>
                          <a:latin typeface="Times New Roman" panose="02020603050405020304" pitchFamily="18" charset="0"/>
                        </a:rPr>
                        <a:t>всего</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800" b="0" i="0" u="none" strike="noStrike">
                          <a:solidFill>
                            <a:srgbClr val="000000"/>
                          </a:solidFill>
                          <a:effectLst/>
                          <a:latin typeface="Times New Roman" panose="02020603050405020304" pitchFamily="18" charset="0"/>
                        </a:rPr>
                        <a:t>из нее</a:t>
                      </a:r>
                      <a:br>
                        <a:rPr lang="ru-RU" sz="800" b="0" i="0" u="none" strike="noStrike">
                          <a:solidFill>
                            <a:srgbClr val="000000"/>
                          </a:solidFill>
                          <a:effectLst/>
                          <a:latin typeface="Times New Roman" panose="02020603050405020304" pitchFamily="18" charset="0"/>
                        </a:rPr>
                      </a:br>
                      <a:r>
                        <a:rPr lang="ru-RU" sz="800" b="0" i="0" u="none" strike="noStrike">
                          <a:solidFill>
                            <a:srgbClr val="000000"/>
                          </a:solidFill>
                          <a:effectLst/>
                          <a:latin typeface="Times New Roman" panose="02020603050405020304" pitchFamily="18" charset="0"/>
                        </a:rPr>
                        <a:t>по основным видам деятельности</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800" b="0" i="0" u="none" strike="noStrike">
                          <a:solidFill>
                            <a:srgbClr val="000000"/>
                          </a:solidFill>
                          <a:effectLst/>
                          <a:latin typeface="Times New Roman" panose="02020603050405020304" pitchFamily="18" charset="0"/>
                        </a:rPr>
                        <a:t>за счет средств субсидии на выполнение госудственного задания</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800" b="0" i="0" u="none" strike="noStrike">
                          <a:solidFill>
                            <a:srgbClr val="000000"/>
                          </a:solidFill>
                          <a:effectLst/>
                          <a:latin typeface="Times New Roman" panose="02020603050405020304" pitchFamily="18" charset="0"/>
                        </a:rPr>
                        <a:t>за счет средств субсидии на иные цели</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800" b="0" i="0" u="none" strike="noStrike">
                          <a:solidFill>
                            <a:srgbClr val="000000"/>
                          </a:solidFill>
                          <a:effectLst/>
                          <a:latin typeface="Times New Roman" panose="02020603050405020304" pitchFamily="18" charset="0"/>
                        </a:rPr>
                        <a:t>за счет средств гранта в форме субсидии</a:t>
                      </a:r>
                      <a:br>
                        <a:rPr lang="ru-RU" sz="800" b="0" i="0" u="none" strike="noStrike">
                          <a:solidFill>
                            <a:srgbClr val="000000"/>
                          </a:solidFill>
                          <a:effectLst/>
                          <a:latin typeface="Times New Roman" panose="02020603050405020304" pitchFamily="18" charset="0"/>
                        </a:rPr>
                      </a:br>
                      <a:r>
                        <a:rPr lang="ru-RU" sz="800" b="0" i="0" u="none" strike="noStrike">
                          <a:solidFill>
                            <a:srgbClr val="000000"/>
                          </a:solidFill>
                          <a:effectLst/>
                          <a:latin typeface="Times New Roman" panose="02020603050405020304" pitchFamily="18" charset="0"/>
                        </a:rPr>
                        <a:t>в том числе:</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fontAlgn="ctr"/>
                      <a:r>
                        <a:rPr lang="ru-RU" sz="800" b="0" i="0" u="none" strike="noStrike">
                          <a:solidFill>
                            <a:srgbClr val="000000"/>
                          </a:solidFill>
                          <a:effectLst/>
                          <a:latin typeface="Times New Roman" panose="02020603050405020304" pitchFamily="18" charset="0"/>
                        </a:rPr>
                        <a:t>ОМС</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800" b="0" i="0" u="none" strike="noStrike">
                          <a:solidFill>
                            <a:srgbClr val="000000"/>
                          </a:solidFill>
                          <a:effectLst/>
                          <a:latin typeface="Times New Roman" panose="02020603050405020304" pitchFamily="18" charset="0"/>
                        </a:rPr>
                        <a:t>за счет средств от приносящей доход деятельности</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34637483"/>
                  </a:ext>
                </a:extLst>
              </a:tr>
              <a:tr h="617237">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0" i="0" u="none" strike="noStrike">
                          <a:solidFill>
                            <a:srgbClr val="000000"/>
                          </a:solidFill>
                          <a:effectLst/>
                          <a:latin typeface="Times New Roman" panose="02020603050405020304" pitchFamily="18" charset="0"/>
                        </a:rPr>
                        <a:t>из федерального бюджета</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из бюджетов субъектов Российской Федерации и местных бюджетов</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4098890861"/>
                  </a:ext>
                </a:extLst>
              </a:tr>
              <a:tr h="154310">
                <a:tc>
                  <a:txBody>
                    <a:bodyPr/>
                    <a:lstStyle/>
                    <a:p>
                      <a:pPr algn="ctr" fontAlgn="ctr"/>
                      <a:r>
                        <a:rPr lang="ru-RU" sz="800" b="0" i="0" u="none" strike="noStrike">
                          <a:solidFill>
                            <a:srgbClr val="000000"/>
                          </a:solidFill>
                          <a:effectLst/>
                          <a:latin typeface="Times New Roman" panose="02020603050405020304" pitchFamily="18" charset="0"/>
                        </a:rPr>
                        <a:t>1</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Times New Roman" panose="02020603050405020304" pitchFamily="18" charset="0"/>
                        </a:rPr>
                        <a:t>2</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14</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15</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16</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17</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18</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19</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20</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21</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22</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23</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24</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25</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702664711"/>
                  </a:ext>
                </a:extLst>
              </a:tr>
              <a:tr h="364522">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Административно-управленческий персонал, всего:</a:t>
                      </a:r>
                    </a:p>
                  </a:txBody>
                  <a:tcPr marL="4477" marR="4477" marT="44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Times New Roman" panose="02020603050405020304" pitchFamily="18" charset="0"/>
                        </a:rPr>
                        <a:t>1000</a:t>
                      </a:r>
                    </a:p>
                  </a:txBody>
                  <a:tcPr marL="4477" marR="4477" marT="44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96582582"/>
                  </a:ext>
                </a:extLst>
              </a:tr>
              <a:tr h="364522">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из них: </a:t>
                      </a:r>
                      <a:br>
                        <a:rPr lang="ru-RU" sz="800" b="0" i="0" u="none" strike="noStrike" dirty="0">
                          <a:solidFill>
                            <a:srgbClr val="000000"/>
                          </a:solidFill>
                          <a:effectLst/>
                          <a:latin typeface="Arial" panose="020B0604020202020204" pitchFamily="34" charset="0"/>
                          <a:cs typeface="Arial" panose="020B0604020202020204" pitchFamily="34" charset="0"/>
                        </a:rPr>
                      </a:br>
                      <a:r>
                        <a:rPr lang="ru-RU" sz="800" b="0" i="0" u="none" strike="noStrike" dirty="0">
                          <a:solidFill>
                            <a:srgbClr val="000000"/>
                          </a:solidFill>
                          <a:effectLst/>
                          <a:latin typeface="Arial" panose="020B0604020202020204" pitchFamily="34" charset="0"/>
                          <a:cs typeface="Arial" panose="020B0604020202020204" pitchFamily="34" charset="0"/>
                        </a:rPr>
                        <a:t>руководитель учреждения</a:t>
                      </a:r>
                    </a:p>
                  </a:txBody>
                  <a:tcPr marL="161166" marR="4477" marT="44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Times New Roman" panose="02020603050405020304" pitchFamily="18" charset="0"/>
                        </a:rPr>
                        <a:t>1100</a:t>
                      </a:r>
                    </a:p>
                  </a:txBody>
                  <a:tcPr marL="4477" marR="4477" marT="44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60370768"/>
                  </a:ext>
                </a:extLst>
              </a:tr>
              <a:tr h="724567">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заместители  руководителя, руководители структурных подразделений, иные руководители</a:t>
                      </a:r>
                    </a:p>
                  </a:txBody>
                  <a:tcPr marL="161166" marR="4477" marT="44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Times New Roman" panose="02020603050405020304" pitchFamily="18" charset="0"/>
                        </a:rPr>
                        <a:t>1200</a:t>
                      </a:r>
                    </a:p>
                  </a:txBody>
                  <a:tcPr marL="4477" marR="4477" marT="44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72335617"/>
                  </a:ext>
                </a:extLst>
              </a:tr>
              <a:tr h="486527">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работники, осуществляющие правовое обеспечение деятельности</a:t>
                      </a:r>
                    </a:p>
                  </a:txBody>
                  <a:tcPr marL="161166" marR="4477" marT="44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Times New Roman" panose="02020603050405020304" pitchFamily="18" charset="0"/>
                        </a:rPr>
                        <a:t>1300</a:t>
                      </a:r>
                    </a:p>
                  </a:txBody>
                  <a:tcPr marL="4477" marR="4477" marT="44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28387633"/>
                  </a:ext>
                </a:extLst>
              </a:tr>
              <a:tr h="486527">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работники, осуществляющие кадровое обеспечение деятельности</a:t>
                      </a:r>
                    </a:p>
                  </a:txBody>
                  <a:tcPr marL="161166" marR="4477" marT="44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ru-RU" sz="800" b="0" i="0" u="none" strike="noStrike" dirty="0">
                          <a:solidFill>
                            <a:srgbClr val="000000"/>
                          </a:solidFill>
                          <a:effectLst/>
                          <a:latin typeface="Times New Roman" panose="02020603050405020304" pitchFamily="18" charset="0"/>
                        </a:rPr>
                        <a:t>1400</a:t>
                      </a:r>
                    </a:p>
                  </a:txBody>
                  <a:tcPr marL="4477" marR="4477" marT="44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Times New Roman" panose="02020603050405020304" pitchFamily="18" charset="0"/>
                        </a:rPr>
                        <a:t> </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Calibri" panose="020F0502020204030204" pitchFamily="34" charset="0"/>
                        </a:rPr>
                        <a:t> </a:t>
                      </a:r>
                    </a:p>
                  </a:txBody>
                  <a:tcPr marL="4477" marR="4477" marT="44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85197687"/>
                  </a:ext>
                </a:extLst>
              </a:tr>
            </a:tbl>
          </a:graphicData>
        </a:graphic>
      </p:graphicFrame>
      <p:sp>
        <p:nvSpPr>
          <p:cNvPr id="3" name="Стрелка влево 2"/>
          <p:cNvSpPr/>
          <p:nvPr/>
        </p:nvSpPr>
        <p:spPr>
          <a:xfrm>
            <a:off x="2699792" y="4206652"/>
            <a:ext cx="3168352" cy="1368152"/>
          </a:xfrm>
          <a:prstGeom prst="lef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srgbClr val="FF0000"/>
                </a:solidFill>
                <a:effectLst/>
                <a:uLnTx/>
                <a:uFillTx/>
                <a:latin typeface="Calibri" panose="020F0502020204030204"/>
                <a:ea typeface="+mn-ea"/>
                <a:cs typeface="+mn-cs"/>
              </a:rPr>
              <a:t>По решению учредителя</a:t>
            </a:r>
            <a:endPar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4" name="Рисунок 3"/>
          <p:cNvPicPr>
            <a:picLocks noChangeAspect="1"/>
          </p:cNvPicPr>
          <p:nvPr/>
        </p:nvPicPr>
        <p:blipFill>
          <a:blip r:embed="rId2"/>
          <a:stretch>
            <a:fillRect/>
          </a:stretch>
        </p:blipFill>
        <p:spPr>
          <a:xfrm>
            <a:off x="2051720" y="4365104"/>
            <a:ext cx="412680" cy="1051248"/>
          </a:xfrm>
          <a:prstGeom prst="rect">
            <a:avLst/>
          </a:prstGeom>
        </p:spPr>
      </p:pic>
      <p:sp>
        <p:nvSpPr>
          <p:cNvPr id="5" name="Выноска со стрелкой вниз 4"/>
          <p:cNvSpPr/>
          <p:nvPr/>
        </p:nvSpPr>
        <p:spPr>
          <a:xfrm>
            <a:off x="5652119" y="0"/>
            <a:ext cx="3393347" cy="1005052"/>
          </a:xfrm>
          <a:prstGeom prst="downArrowCallou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srgbClr val="FF0000"/>
                </a:solidFill>
                <a:effectLst/>
                <a:uLnTx/>
                <a:uFillTx/>
                <a:latin typeface="Calibri" panose="020F0502020204030204"/>
                <a:ea typeface="+mn-ea"/>
                <a:cs typeface="+mn-cs"/>
              </a:rPr>
              <a:t>Детализация ФОТ по источникам фин. обеспечения</a:t>
            </a:r>
            <a:endPar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00595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nvPr>
        </p:nvGraphicFramePr>
        <p:xfrm>
          <a:off x="323528" y="260648"/>
          <a:ext cx="3871342" cy="4045359"/>
        </p:xfrm>
        <a:graphic>
          <a:graphicData uri="http://schemas.openxmlformats.org/drawingml/2006/table">
            <a:tbl>
              <a:tblPr/>
              <a:tblGrid>
                <a:gridCol w="3871342">
                  <a:extLst>
                    <a:ext uri="{9D8B030D-6E8A-4147-A177-3AD203B41FA5}">
                      <a16:colId xmlns:a16="http://schemas.microsoft.com/office/drawing/2014/main" xmlns="" val="1762362328"/>
                    </a:ext>
                  </a:extLst>
                </a:gridCol>
              </a:tblGrid>
              <a:tr h="1008112">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Группы персонала</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extLst>
                  <a:ext uri="{0D108BD9-81ED-4DB2-BD59-A6C34878D82A}">
                    <a16:rowId xmlns:a16="http://schemas.microsoft.com/office/drawing/2014/main" xmlns="" val="709647431"/>
                  </a:ext>
                </a:extLst>
              </a:tr>
              <a:tr h="184192">
                <a:tc>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1</a:t>
                      </a:r>
                    </a:p>
                  </a:txBody>
                  <a:tcPr marL="4477" marR="4477" marT="4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30616905"/>
                  </a:ext>
                </a:extLst>
              </a:tr>
              <a:tr h="441932">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Административно-управленческий персонал, всего:</a:t>
                      </a:r>
                    </a:p>
                  </a:txBody>
                  <a:tcPr marL="4477" marR="4477" marT="44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67058548"/>
                  </a:ext>
                </a:extLst>
              </a:tr>
              <a:tr h="441932">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из них: </a:t>
                      </a:r>
                      <a:br>
                        <a:rPr lang="ru-RU" sz="1400" b="0" i="0" u="none" strike="noStrike" dirty="0">
                          <a:solidFill>
                            <a:srgbClr val="000000"/>
                          </a:solidFill>
                          <a:effectLst/>
                          <a:latin typeface="Arial" panose="020B0604020202020204" pitchFamily="34" charset="0"/>
                          <a:cs typeface="Arial" panose="020B0604020202020204" pitchFamily="34" charset="0"/>
                        </a:rPr>
                      </a:br>
                      <a:r>
                        <a:rPr lang="ru-RU" sz="1400" b="0" i="0" u="none" strike="noStrike" dirty="0">
                          <a:solidFill>
                            <a:srgbClr val="000000"/>
                          </a:solidFill>
                          <a:effectLst/>
                          <a:latin typeface="Arial" panose="020B0604020202020204" pitchFamily="34" charset="0"/>
                          <a:cs typeface="Arial" panose="020B0604020202020204" pitchFamily="34" charset="0"/>
                        </a:rPr>
                        <a:t>руководитель учреждения</a:t>
                      </a:r>
                    </a:p>
                  </a:txBody>
                  <a:tcPr marL="161166" marR="4477" marT="44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94544942"/>
                  </a:ext>
                </a:extLst>
              </a:tr>
              <a:tr h="698499">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заместители  руководителя, руководители структурных подразделений, иные руководители</a:t>
                      </a:r>
                    </a:p>
                  </a:txBody>
                  <a:tcPr marL="161166" marR="4477" marT="44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17711963"/>
                  </a:ext>
                </a:extLst>
              </a:tr>
              <a:tr h="504056">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работники, осуществляющие правовое обеспечение деятельности</a:t>
                      </a:r>
                    </a:p>
                  </a:txBody>
                  <a:tcPr marL="161166" marR="4477" marT="44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xmlns="" val="3776859640"/>
                  </a:ext>
                </a:extLst>
              </a:tr>
              <a:tr h="732991">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работники, осуществляющие кадровое обеспечение деятельности</a:t>
                      </a:r>
                    </a:p>
                  </a:txBody>
                  <a:tcPr marL="161166" marR="4477" marT="44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accent6">
                        <a:lumMod val="20000"/>
                        <a:lumOff val="80000"/>
                      </a:schemeClr>
                    </a:solidFill>
                  </a:tcPr>
                </a:tc>
                <a:extLst>
                  <a:ext uri="{0D108BD9-81ED-4DB2-BD59-A6C34878D82A}">
                    <a16:rowId xmlns:a16="http://schemas.microsoft.com/office/drawing/2014/main" xmlns="" val="3954196845"/>
                  </a:ext>
                </a:extLst>
              </a:tr>
            </a:tbl>
          </a:graphicData>
        </a:graphic>
      </p:graphicFrame>
      <p:sp>
        <p:nvSpPr>
          <p:cNvPr id="3" name="Выноска со стрелкой влево 2"/>
          <p:cNvSpPr/>
          <p:nvPr/>
        </p:nvSpPr>
        <p:spPr>
          <a:xfrm>
            <a:off x="4355976" y="2204864"/>
            <a:ext cx="4680520" cy="3888432"/>
          </a:xfrm>
          <a:prstGeom prst="leftArrowCallout">
            <a:avLst>
              <a:gd name="adj1" fmla="val 25000"/>
              <a:gd name="adj2" fmla="val 25000"/>
              <a:gd name="adj3" fmla="val 25000"/>
              <a:gd name="adj4" fmla="val 72679"/>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srgbClr val="FF0000"/>
                </a:solidFill>
                <a:effectLst/>
                <a:uLnTx/>
                <a:uFillTx/>
                <a:latin typeface="Calibri" panose="020F0502020204030204"/>
                <a:ea typeface="+mn-ea"/>
                <a:cs typeface="+mn-cs"/>
              </a:rPr>
              <a:t>по решению органа - </a:t>
            </a:r>
            <a:r>
              <a:rPr kumimoji="0" lang="ru-RU" sz="1800" b="1" i="0" u="none" strike="noStrike" kern="1200" cap="none" spc="0" normalizeH="0" baseline="0" noProof="0" dirty="0" smtClean="0">
                <a:ln>
                  <a:noFill/>
                </a:ln>
                <a:solidFill>
                  <a:srgbClr val="FF0000"/>
                </a:solidFill>
                <a:effectLst/>
                <a:uLnTx/>
                <a:uFillTx/>
                <a:latin typeface="Calibri" panose="020F0502020204030204"/>
                <a:ea typeface="+mn-ea"/>
                <a:cs typeface="+mn-cs"/>
              </a:rPr>
              <a:t>учредителя</a:t>
            </a:r>
            <a:endParaRPr kumimoji="0" lang="ru-RU" sz="1800" b="0" i="0" u="none" strike="noStrike" kern="1200" cap="none" spc="0" normalizeH="0" baseline="0" noProof="0" dirty="0" smtClean="0">
              <a:ln>
                <a:noFill/>
              </a:ln>
              <a:solidFill>
                <a:srgbClr val="FF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srgbClr val="FF0000"/>
                </a:solidFill>
                <a:effectLst/>
                <a:uLnTx/>
                <a:uFillTx/>
                <a:latin typeface="Calibri" panose="020F0502020204030204"/>
                <a:ea typeface="+mn-ea"/>
                <a:cs typeface="+mn-cs"/>
              </a:rPr>
              <a:t>работников</a:t>
            </a: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 осуществляющих правовое и кадровое обеспечение деятельности учреждения, ведение бухгалтерского, налогового (управленческого) учета, финансово-экономических служб, работников, осуществляющих информационно-техническое обеспечение деятельности и ведение делопроизводства</a:t>
            </a:r>
          </a:p>
        </p:txBody>
      </p:sp>
    </p:spTree>
    <p:extLst>
      <p:ext uri="{BB962C8B-B14F-4D97-AF65-F5344CB8AC3E}">
        <p14:creationId xmlns:p14="http://schemas.microsoft.com/office/powerpoint/2010/main" val="7656845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nvPr>
        </p:nvGraphicFramePr>
        <p:xfrm>
          <a:off x="107504" y="-35060"/>
          <a:ext cx="4248472" cy="5390426"/>
        </p:xfrm>
        <a:graphic>
          <a:graphicData uri="http://schemas.openxmlformats.org/drawingml/2006/table">
            <a:tbl>
              <a:tblPr/>
              <a:tblGrid>
                <a:gridCol w="3428544">
                  <a:extLst>
                    <a:ext uri="{9D8B030D-6E8A-4147-A177-3AD203B41FA5}">
                      <a16:colId xmlns:a16="http://schemas.microsoft.com/office/drawing/2014/main" xmlns="" val="1938340356"/>
                    </a:ext>
                  </a:extLst>
                </a:gridCol>
                <a:gridCol w="819928">
                  <a:extLst>
                    <a:ext uri="{9D8B030D-6E8A-4147-A177-3AD203B41FA5}">
                      <a16:colId xmlns:a16="http://schemas.microsoft.com/office/drawing/2014/main" xmlns="" val="723476869"/>
                    </a:ext>
                  </a:extLst>
                </a:gridCol>
              </a:tblGrid>
              <a:tr h="288378">
                <a:tc rowSpan="4">
                  <a:txBody>
                    <a:bodyPr/>
                    <a:lstStyle/>
                    <a:p>
                      <a:pPr algn="ctr" fontAlgn="ctr"/>
                      <a:r>
                        <a:rPr lang="ru-RU" sz="1600" b="0" i="0" u="none" strike="noStrike" dirty="0">
                          <a:solidFill>
                            <a:srgbClr val="000000"/>
                          </a:solidFill>
                          <a:effectLst/>
                          <a:latin typeface="Arial" panose="020B0604020202020204" pitchFamily="34" charset="0"/>
                          <a:cs typeface="Arial" panose="020B0604020202020204" pitchFamily="34" charset="0"/>
                        </a:rPr>
                        <a:t>Группы персонала</a:t>
                      </a:r>
                      <a:br>
                        <a:rPr lang="ru-RU" sz="1600" b="0" i="0" u="none" strike="noStrike" dirty="0">
                          <a:solidFill>
                            <a:srgbClr val="000000"/>
                          </a:solidFill>
                          <a:effectLst/>
                          <a:latin typeface="Arial" panose="020B0604020202020204" pitchFamily="34" charset="0"/>
                          <a:cs typeface="Arial" panose="020B0604020202020204" pitchFamily="34" charset="0"/>
                        </a:rPr>
                      </a:br>
                      <a:r>
                        <a:rPr lang="ru-RU" sz="1600" b="0" i="0" u="none" strike="noStrike" dirty="0">
                          <a:solidFill>
                            <a:srgbClr val="000000"/>
                          </a:solidFill>
                          <a:effectLst/>
                          <a:latin typeface="Arial" panose="020B0604020202020204" pitchFamily="34" charset="0"/>
                          <a:cs typeface="Arial" panose="020B0604020202020204" pitchFamily="34" charset="0"/>
                        </a:rPr>
                        <a:t> (категория персонала)</a:t>
                      </a:r>
                    </a:p>
                  </a:txBody>
                  <a:tcPr marL="5446" marR="5446" marT="544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ru-RU" sz="1600" b="0" i="0" u="none" strike="noStrike" dirty="0">
                          <a:solidFill>
                            <a:srgbClr val="000000"/>
                          </a:solidFill>
                          <a:effectLst/>
                          <a:latin typeface="Arial" panose="020B0604020202020204" pitchFamily="34" charset="0"/>
                          <a:cs typeface="Arial" panose="020B0604020202020204" pitchFamily="34" charset="0"/>
                        </a:rPr>
                        <a:t>Код строки</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87292734"/>
                  </a:ext>
                </a:extLst>
              </a:tr>
              <a:tr h="258800">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3865491604"/>
                  </a:ext>
                </a:extLst>
              </a:tr>
              <a:tr h="288378">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2672331979"/>
                  </a:ext>
                </a:extLst>
              </a:tr>
              <a:tr h="836395">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4263348200"/>
                  </a:ext>
                </a:extLst>
              </a:tr>
              <a:tr h="140492">
                <a:tc>
                  <a:txBody>
                    <a:bodyPr/>
                    <a:lstStyle/>
                    <a:p>
                      <a:pPr algn="ctr" fontAlgn="ctr"/>
                      <a:r>
                        <a:rPr lang="ru-RU" sz="1600" b="0" i="0" u="none" strike="noStrike" dirty="0">
                          <a:solidFill>
                            <a:srgbClr val="000000"/>
                          </a:solidFill>
                          <a:effectLst/>
                          <a:latin typeface="Arial" panose="020B0604020202020204" pitchFamily="34" charset="0"/>
                          <a:cs typeface="Arial" panose="020B0604020202020204" pitchFamily="34" charset="0"/>
                        </a:rPr>
                        <a:t>1</a:t>
                      </a:r>
                    </a:p>
                  </a:txBody>
                  <a:tcPr marL="5446" marR="5446" marT="544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600" b="0" i="0" u="none" strike="noStrike">
                          <a:solidFill>
                            <a:srgbClr val="000000"/>
                          </a:solidFill>
                          <a:effectLst/>
                          <a:latin typeface="Arial" panose="020B0604020202020204" pitchFamily="34" charset="0"/>
                          <a:cs typeface="Arial" panose="020B0604020202020204" pitchFamily="34" charset="0"/>
                        </a:rPr>
                        <a:t>2</a:t>
                      </a:r>
                    </a:p>
                  </a:txBody>
                  <a:tcPr marL="5446" marR="5446" marT="544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66064204"/>
                  </a:ext>
                </a:extLst>
              </a:tr>
              <a:tr h="162675">
                <a:tc>
                  <a:txBody>
                    <a:bodyPr/>
                    <a:lstStyle/>
                    <a:p>
                      <a:pPr algn="l" fontAlgn="b"/>
                      <a:r>
                        <a:rPr lang="ru-RU" sz="2000" b="0" i="0" u="none" strike="noStrike" dirty="0">
                          <a:solidFill>
                            <a:srgbClr val="000000"/>
                          </a:solidFill>
                          <a:effectLst/>
                          <a:latin typeface="Arial" panose="020B0604020202020204" pitchFamily="34" charset="0"/>
                          <a:cs typeface="Arial" panose="020B0604020202020204" pitchFamily="34" charset="0"/>
                        </a:rPr>
                        <a:t>Основной персонал, всего</a:t>
                      </a:r>
                      <a:r>
                        <a:rPr lang="ru-RU" sz="2000" b="0" i="0" u="none" strike="noStrike" baseline="30000" dirty="0">
                          <a:solidFill>
                            <a:srgbClr val="000000"/>
                          </a:solidFill>
                          <a:effectLst/>
                          <a:latin typeface="Arial" panose="020B0604020202020204" pitchFamily="34" charset="0"/>
                          <a:cs typeface="Arial" panose="020B0604020202020204" pitchFamily="34" charset="0"/>
                        </a:rPr>
                        <a:t>12</a:t>
                      </a:r>
                      <a:endParaRPr lang="ru-RU" sz="2000" b="0" i="0" u="none" strike="noStrike" dirty="0">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ru-RU" sz="2000" b="0" i="0" u="none" strike="noStrike" dirty="0">
                          <a:solidFill>
                            <a:srgbClr val="000000"/>
                          </a:solidFill>
                          <a:effectLst/>
                          <a:latin typeface="Arial" panose="020B0604020202020204" pitchFamily="34" charset="0"/>
                          <a:cs typeface="Arial" panose="020B0604020202020204" pitchFamily="34" charset="0"/>
                        </a:rPr>
                        <a:t>1000</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xmlns="" val="3317329468"/>
                  </a:ext>
                </a:extLst>
              </a:tr>
              <a:tr h="317955">
                <a:tc>
                  <a:txBody>
                    <a:bodyPr/>
                    <a:lstStyle/>
                    <a:p>
                      <a:pPr algn="l" fontAlgn="b"/>
                      <a:r>
                        <a:rPr lang="ru-RU" sz="2000" b="0" i="0" u="none" strike="noStrike" dirty="0">
                          <a:solidFill>
                            <a:srgbClr val="000000"/>
                          </a:solidFill>
                          <a:effectLst/>
                          <a:latin typeface="Arial" panose="020B0604020202020204" pitchFamily="34" charset="0"/>
                          <a:cs typeface="Arial" panose="020B0604020202020204" pitchFamily="34" charset="0"/>
                        </a:rPr>
                        <a:t>из них:</a:t>
                      </a:r>
                      <a:r>
                        <a:rPr lang="ru-RU" sz="2000" b="0" i="0" u="none" strike="noStrike" baseline="30000" dirty="0">
                          <a:solidFill>
                            <a:srgbClr val="000000"/>
                          </a:solidFill>
                          <a:effectLst/>
                          <a:latin typeface="Arial" panose="020B0604020202020204" pitchFamily="34" charset="0"/>
                          <a:cs typeface="Arial" panose="020B0604020202020204" pitchFamily="34" charset="0"/>
                        </a:rPr>
                        <a:t>13</a:t>
                      </a:r>
                      <a:r>
                        <a:rPr lang="ru-RU" sz="2000" b="0" i="0" u="none" strike="noStrike" dirty="0">
                          <a:solidFill>
                            <a:srgbClr val="000000"/>
                          </a:solidFill>
                          <a:effectLst/>
                          <a:latin typeface="Arial" panose="020B0604020202020204" pitchFamily="34" charset="0"/>
                          <a:cs typeface="Arial" panose="020B0604020202020204" pitchFamily="34" charset="0"/>
                        </a:rPr>
                        <a:t/>
                      </a:r>
                      <a:br>
                        <a:rPr lang="ru-RU" sz="2000" b="0" i="0" u="none" strike="noStrike" dirty="0">
                          <a:solidFill>
                            <a:srgbClr val="000000"/>
                          </a:solidFill>
                          <a:effectLst/>
                          <a:latin typeface="Arial" panose="020B0604020202020204" pitchFamily="34" charset="0"/>
                          <a:cs typeface="Arial" panose="020B0604020202020204" pitchFamily="34" charset="0"/>
                        </a:rPr>
                      </a:br>
                      <a:endParaRPr lang="ru-RU" sz="2000" b="0" i="0" u="none" strike="noStrike" dirty="0">
                        <a:solidFill>
                          <a:srgbClr val="000000"/>
                        </a:solidFill>
                        <a:effectLst/>
                        <a:latin typeface="Arial" panose="020B0604020202020204" pitchFamily="34" charset="0"/>
                        <a:cs typeface="Arial" panose="020B0604020202020204" pitchFamily="34" charset="0"/>
                      </a:endParaRPr>
                    </a:p>
                  </a:txBody>
                  <a:tcPr marL="147041"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ru-RU" sz="2000" b="0" i="0" u="none" strike="noStrike" dirty="0">
                          <a:solidFill>
                            <a:srgbClr val="000000"/>
                          </a:solidFill>
                          <a:effectLst/>
                          <a:latin typeface="Arial" panose="020B0604020202020204" pitchFamily="34" charset="0"/>
                          <a:cs typeface="Arial" panose="020B0604020202020204" pitchFamily="34" charset="0"/>
                        </a:rPr>
                        <a:t>1100</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xmlns="" val="1788079470"/>
                  </a:ext>
                </a:extLst>
              </a:tr>
              <a:tr h="133098">
                <a:tc>
                  <a:txBody>
                    <a:bodyPr/>
                    <a:lstStyle/>
                    <a:p>
                      <a:pPr algn="l" fontAlgn="b"/>
                      <a:r>
                        <a:rPr lang="ru-RU" sz="2000" b="0" i="0" u="none" strike="noStrike" dirty="0">
                          <a:solidFill>
                            <a:srgbClr val="000000"/>
                          </a:solidFill>
                          <a:effectLst/>
                          <a:latin typeface="Arial" panose="020B0604020202020204" pitchFamily="34" charset="0"/>
                          <a:cs typeface="Arial" panose="020B0604020202020204" pitchFamily="34" charset="0"/>
                        </a:rPr>
                        <a:t> </a:t>
                      </a:r>
                    </a:p>
                  </a:txBody>
                  <a:tcPr marL="147041"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ru-RU" sz="20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xmlns="" val="2816888732"/>
                  </a:ext>
                </a:extLst>
              </a:tr>
              <a:tr h="255701">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Вспомогательный персонал, всего</a:t>
                      </a:r>
                      <a:r>
                        <a:rPr lang="ru-RU" sz="1600" b="0" i="0" u="none" strike="noStrike" baseline="30000" dirty="0">
                          <a:solidFill>
                            <a:srgbClr val="000000"/>
                          </a:solidFill>
                          <a:effectLst/>
                          <a:latin typeface="Arial" panose="020B0604020202020204" pitchFamily="34" charset="0"/>
                          <a:cs typeface="Arial" panose="020B0604020202020204" pitchFamily="34" charset="0"/>
                        </a:rPr>
                        <a:t>14</a:t>
                      </a:r>
                      <a:endParaRPr lang="ru-RU" sz="1600" b="0" i="0" u="none" strike="noStrike" dirty="0">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rgbClr val="000000"/>
                          </a:solidFill>
                          <a:effectLst/>
                          <a:latin typeface="Arial" panose="020B0604020202020204" pitchFamily="34" charset="0"/>
                          <a:cs typeface="Arial" panose="020B0604020202020204" pitchFamily="34" charset="0"/>
                        </a:rPr>
                        <a:t>2000</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906249169"/>
                  </a:ext>
                </a:extLst>
              </a:tr>
              <a:tr h="317955">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из них:</a:t>
                      </a:r>
                      <a:r>
                        <a:rPr lang="ru-RU" sz="1600" b="0" i="0" u="none" strike="noStrike" baseline="30000" dirty="0">
                          <a:solidFill>
                            <a:srgbClr val="000000"/>
                          </a:solidFill>
                          <a:effectLst/>
                          <a:latin typeface="Arial" panose="020B0604020202020204" pitchFamily="34" charset="0"/>
                          <a:cs typeface="Arial" panose="020B0604020202020204" pitchFamily="34" charset="0"/>
                        </a:rPr>
                        <a:t>13</a:t>
                      </a:r>
                      <a:r>
                        <a:rPr lang="ru-RU" sz="1600" b="0" i="0" u="none" strike="noStrike" dirty="0">
                          <a:solidFill>
                            <a:srgbClr val="000000"/>
                          </a:solidFill>
                          <a:effectLst/>
                          <a:latin typeface="Arial" panose="020B0604020202020204" pitchFamily="34" charset="0"/>
                          <a:cs typeface="Arial" panose="020B0604020202020204" pitchFamily="34" charset="0"/>
                        </a:rPr>
                        <a:t/>
                      </a:r>
                      <a:br>
                        <a:rPr lang="ru-RU" sz="1600" b="0" i="0" u="none" strike="noStrike" dirty="0">
                          <a:solidFill>
                            <a:srgbClr val="000000"/>
                          </a:solidFill>
                          <a:effectLst/>
                          <a:latin typeface="Arial" panose="020B0604020202020204" pitchFamily="34" charset="0"/>
                          <a:cs typeface="Arial" panose="020B0604020202020204" pitchFamily="34" charset="0"/>
                        </a:rPr>
                      </a:br>
                      <a:endParaRPr lang="ru-RU" sz="1600" b="0" i="0" u="none" strike="noStrike" dirty="0">
                        <a:solidFill>
                          <a:srgbClr val="000000"/>
                        </a:solidFill>
                        <a:effectLst/>
                        <a:latin typeface="Arial" panose="020B0604020202020204" pitchFamily="34" charset="0"/>
                        <a:cs typeface="Arial" panose="020B0604020202020204" pitchFamily="34" charset="0"/>
                      </a:endParaRPr>
                    </a:p>
                  </a:txBody>
                  <a:tcPr marL="147041"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rgbClr val="000000"/>
                          </a:solidFill>
                          <a:effectLst/>
                          <a:latin typeface="Arial" panose="020B0604020202020204" pitchFamily="34" charset="0"/>
                          <a:cs typeface="Arial" panose="020B0604020202020204" pitchFamily="34" charset="0"/>
                        </a:rPr>
                        <a:t>2100</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93991695"/>
                  </a:ext>
                </a:extLst>
              </a:tr>
              <a:tr h="133098">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147041"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46008137"/>
                  </a:ext>
                </a:extLst>
              </a:tr>
              <a:tr h="379854">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Административно-управленческий персонал, всего</a:t>
                      </a:r>
                      <a:r>
                        <a:rPr lang="ru-RU" sz="1600" b="0" i="0" u="none" strike="noStrike" baseline="30000" dirty="0">
                          <a:solidFill>
                            <a:srgbClr val="000000"/>
                          </a:solidFill>
                          <a:effectLst/>
                          <a:latin typeface="Arial" panose="020B0604020202020204" pitchFamily="34" charset="0"/>
                          <a:cs typeface="Arial" panose="020B0604020202020204" pitchFamily="34" charset="0"/>
                        </a:rPr>
                        <a:t>15</a:t>
                      </a:r>
                      <a:endParaRPr lang="ru-RU" sz="1600" b="0" i="0" u="none" strike="noStrike" dirty="0">
                        <a:solidFill>
                          <a:srgbClr val="000000"/>
                        </a:solidFill>
                        <a:effectLst/>
                        <a:latin typeface="Arial" panose="020B0604020202020204" pitchFamily="34" charset="0"/>
                        <a:cs typeface="Arial" panose="020B0604020202020204" pitchFamily="34" charset="0"/>
                      </a:endParaRPr>
                    </a:p>
                  </a:txBody>
                  <a:tcPr marL="5446"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rgbClr val="000000"/>
                          </a:solidFill>
                          <a:effectLst/>
                          <a:latin typeface="Arial" panose="020B0604020202020204" pitchFamily="34" charset="0"/>
                          <a:cs typeface="Arial" panose="020B0604020202020204" pitchFamily="34" charset="0"/>
                        </a:rPr>
                        <a:t>3000</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637194081"/>
                  </a:ext>
                </a:extLst>
              </a:tr>
              <a:tr h="317955">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из них:</a:t>
                      </a:r>
                      <a:r>
                        <a:rPr lang="ru-RU" sz="1600" b="0" i="0" u="none" strike="noStrike" baseline="30000" dirty="0">
                          <a:solidFill>
                            <a:srgbClr val="000000"/>
                          </a:solidFill>
                          <a:effectLst/>
                          <a:latin typeface="Arial" panose="020B0604020202020204" pitchFamily="34" charset="0"/>
                          <a:cs typeface="Arial" panose="020B0604020202020204" pitchFamily="34" charset="0"/>
                        </a:rPr>
                        <a:t>13</a:t>
                      </a:r>
                      <a:r>
                        <a:rPr lang="ru-RU" sz="1600" b="0" i="0" u="none" strike="noStrike" dirty="0">
                          <a:solidFill>
                            <a:srgbClr val="000000"/>
                          </a:solidFill>
                          <a:effectLst/>
                          <a:latin typeface="Arial" panose="020B0604020202020204" pitchFamily="34" charset="0"/>
                          <a:cs typeface="Arial" panose="020B0604020202020204" pitchFamily="34" charset="0"/>
                        </a:rPr>
                        <a:t/>
                      </a:r>
                      <a:br>
                        <a:rPr lang="ru-RU" sz="1600" b="0" i="0" u="none" strike="noStrike" dirty="0">
                          <a:solidFill>
                            <a:srgbClr val="000000"/>
                          </a:solidFill>
                          <a:effectLst/>
                          <a:latin typeface="Arial" panose="020B0604020202020204" pitchFamily="34" charset="0"/>
                          <a:cs typeface="Arial" panose="020B0604020202020204" pitchFamily="34" charset="0"/>
                        </a:rPr>
                      </a:br>
                      <a:endParaRPr lang="ru-RU" sz="1600" b="0" i="0" u="none" strike="noStrike" dirty="0">
                        <a:solidFill>
                          <a:srgbClr val="000000"/>
                        </a:solidFill>
                        <a:effectLst/>
                        <a:latin typeface="Arial" panose="020B0604020202020204" pitchFamily="34" charset="0"/>
                        <a:cs typeface="Arial" panose="020B0604020202020204" pitchFamily="34" charset="0"/>
                      </a:endParaRPr>
                    </a:p>
                  </a:txBody>
                  <a:tcPr marL="147041" marR="5446" marT="5446"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rgbClr val="000000"/>
                          </a:solidFill>
                          <a:effectLst/>
                          <a:latin typeface="Arial" panose="020B0604020202020204" pitchFamily="34" charset="0"/>
                          <a:cs typeface="Arial" panose="020B0604020202020204" pitchFamily="34" charset="0"/>
                        </a:rPr>
                        <a:t>3100</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488048296"/>
                  </a:ext>
                </a:extLst>
              </a:tr>
              <a:tr h="133098">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8028" marR="5446" marT="5446"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5446" marR="5446" marT="54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28114413"/>
                  </a:ext>
                </a:extLst>
              </a:tr>
            </a:tbl>
          </a:graphicData>
        </a:graphic>
      </p:graphicFrame>
      <p:sp>
        <p:nvSpPr>
          <p:cNvPr id="4" name="Выноска со стрелкой влево 3"/>
          <p:cNvSpPr/>
          <p:nvPr/>
        </p:nvSpPr>
        <p:spPr>
          <a:xfrm>
            <a:off x="4499992" y="332656"/>
            <a:ext cx="4536504" cy="3456384"/>
          </a:xfrm>
          <a:prstGeom prst="leftArrowCallout">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a:ln>
                  <a:noFill/>
                </a:ln>
                <a:solidFill>
                  <a:srgbClr val="4472C4">
                    <a:lumMod val="75000"/>
                  </a:srgbClr>
                </a:solidFill>
                <a:effectLst/>
                <a:uLnTx/>
                <a:uFillTx/>
                <a:latin typeface="Calibri" panose="020F0502020204030204"/>
                <a:ea typeface="+mn-ea"/>
                <a:cs typeface="+mn-cs"/>
              </a:rPr>
              <a:t>Информация о численности основного персонала формируется с указанием численности категорий работников, установленных Указом Президента Российской Федерации от 7 мая 2012 г. № 597 «О мероприятиях по реализации государственной социальной политики»</a:t>
            </a:r>
            <a:endParaRPr kumimoji="0" lang="ru-RU" sz="1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62257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764704"/>
            <a:ext cx="8856984" cy="480131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доведение в 2012 году средней заработной платы </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педагогических работников образовательных учреждений общего образования</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до средней заработной платы в соответствующем регионе;</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доведение к 2013 году средней заработной платы </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педагогических работников дошкольных образовательных учреждений</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до средней заработной платы в сфере общего образования в соответствующем регионе;</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доведение к 2018 году средней заработной платы </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преподавателей и мастеров производственного обучения образовательных учреждений начального и среднего профессионального образования, работников учреждений культуры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до средней заработной платы в соответствующем регионе;</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повышение к 2018 году средней заработной платы </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врачей, преподавателей образовательных учреждений высшего профессионального образования и научных сотрудников</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до 200 процентов от средней заработной платы в соответствующем регионе.</a:t>
            </a:r>
          </a:p>
        </p:txBody>
      </p:sp>
    </p:spTree>
    <p:extLst>
      <p:ext uri="{BB962C8B-B14F-4D97-AF65-F5344CB8AC3E}">
        <p14:creationId xmlns:p14="http://schemas.microsoft.com/office/powerpoint/2010/main" val="5288528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19767650"/>
              </p:ext>
            </p:extLst>
          </p:nvPr>
        </p:nvGraphicFramePr>
        <p:xfrm>
          <a:off x="0" y="116633"/>
          <a:ext cx="9144001" cy="5770612"/>
        </p:xfrm>
        <a:graphic>
          <a:graphicData uri="http://schemas.openxmlformats.org/drawingml/2006/table">
            <a:tbl>
              <a:tblPr/>
              <a:tblGrid>
                <a:gridCol w="1858539">
                  <a:extLst>
                    <a:ext uri="{9D8B030D-6E8A-4147-A177-3AD203B41FA5}">
                      <a16:colId xmlns:a16="http://schemas.microsoft.com/office/drawing/2014/main" xmlns="" val="373660763"/>
                    </a:ext>
                  </a:extLst>
                </a:gridCol>
                <a:gridCol w="654778">
                  <a:extLst>
                    <a:ext uri="{9D8B030D-6E8A-4147-A177-3AD203B41FA5}">
                      <a16:colId xmlns:a16="http://schemas.microsoft.com/office/drawing/2014/main" xmlns="" val="3111175615"/>
                    </a:ext>
                  </a:extLst>
                </a:gridCol>
                <a:gridCol w="618523">
                  <a:extLst>
                    <a:ext uri="{9D8B030D-6E8A-4147-A177-3AD203B41FA5}">
                      <a16:colId xmlns:a16="http://schemas.microsoft.com/office/drawing/2014/main" xmlns="" val="3668972260"/>
                    </a:ext>
                  </a:extLst>
                </a:gridCol>
                <a:gridCol w="648072">
                  <a:extLst>
                    <a:ext uri="{9D8B030D-6E8A-4147-A177-3AD203B41FA5}">
                      <a16:colId xmlns:a16="http://schemas.microsoft.com/office/drawing/2014/main" xmlns="" val="3165574654"/>
                    </a:ext>
                  </a:extLst>
                </a:gridCol>
                <a:gridCol w="1080120">
                  <a:extLst>
                    <a:ext uri="{9D8B030D-6E8A-4147-A177-3AD203B41FA5}">
                      <a16:colId xmlns:a16="http://schemas.microsoft.com/office/drawing/2014/main" xmlns="" val="4112162971"/>
                    </a:ext>
                  </a:extLst>
                </a:gridCol>
                <a:gridCol w="1080120">
                  <a:extLst>
                    <a:ext uri="{9D8B030D-6E8A-4147-A177-3AD203B41FA5}">
                      <a16:colId xmlns:a16="http://schemas.microsoft.com/office/drawing/2014/main" xmlns="" val="515536971"/>
                    </a:ext>
                  </a:extLst>
                </a:gridCol>
                <a:gridCol w="1800200">
                  <a:extLst>
                    <a:ext uri="{9D8B030D-6E8A-4147-A177-3AD203B41FA5}">
                      <a16:colId xmlns:a16="http://schemas.microsoft.com/office/drawing/2014/main" xmlns="" val="2831636769"/>
                    </a:ext>
                  </a:extLst>
                </a:gridCol>
                <a:gridCol w="1403649">
                  <a:extLst>
                    <a:ext uri="{9D8B030D-6E8A-4147-A177-3AD203B41FA5}">
                      <a16:colId xmlns:a16="http://schemas.microsoft.com/office/drawing/2014/main" xmlns="" val="1986225237"/>
                    </a:ext>
                  </a:extLst>
                </a:gridCol>
              </a:tblGrid>
              <a:tr h="786901">
                <a:tc rowSpan="5">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Группы персонала</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5">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Код строки</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Фонд начисленной оплаты труда сотрудников за отчетный период, руб</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003118135"/>
                  </a:ext>
                </a:extLst>
              </a:tr>
              <a:tr h="291445">
                <a:tc vMerge="1">
                  <a:txBody>
                    <a:bodyPr/>
                    <a:lstStyle/>
                    <a:p>
                      <a:endParaRPr lang="ru-RU"/>
                    </a:p>
                  </a:txBody>
                  <a:tcPr/>
                </a:tc>
                <a:tc vMerge="1">
                  <a:txBody>
                    <a:bodyPr/>
                    <a:lstStyle/>
                    <a:p>
                      <a:endParaRPr lang="ru-RU"/>
                    </a:p>
                  </a:txBody>
                  <a:tcPr/>
                </a:tc>
                <a:tc rowSpan="4">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всего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в том числе: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11373962"/>
                  </a:ext>
                </a:extLst>
              </a:tr>
              <a:tr h="291445">
                <a:tc vMerge="1">
                  <a:txBody>
                    <a:bodyPr/>
                    <a:lstStyle/>
                    <a:p>
                      <a:endParaRPr lang="ru-RU"/>
                    </a:p>
                  </a:txBody>
                  <a:tcPr/>
                </a:tc>
                <a:tc vMerge="1">
                  <a:txBody>
                    <a:bodyPr/>
                    <a:lstStyle/>
                    <a:p>
                      <a:endParaRPr lang="ru-RU"/>
                    </a:p>
                  </a:txBody>
                  <a:tcPr/>
                </a:tc>
                <a:tc vMerge="1">
                  <a:txBody>
                    <a:bodyPr/>
                    <a:lstStyle/>
                    <a:p>
                      <a:endParaRPr lang="ru-RU"/>
                    </a:p>
                  </a:txBody>
                  <a:tcPr/>
                </a:tc>
                <a:tc gridSpan="3">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по основному месту работы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3">
                  <a:txBody>
                    <a:bodyPr/>
                    <a:lstStyle/>
                    <a:p>
                      <a:pPr algn="ctr" fontAlgn="ctr"/>
                      <a:r>
                        <a:rPr lang="ru-RU" sz="1300" b="1" i="0" u="none" strike="noStrike" dirty="0">
                          <a:solidFill>
                            <a:srgbClr val="000000"/>
                          </a:solidFill>
                          <a:effectLst/>
                          <a:latin typeface="Arial" panose="020B0604020202020204" pitchFamily="34" charset="0"/>
                          <a:cs typeface="Arial" panose="020B0604020202020204" pitchFamily="34" charset="0"/>
                        </a:rPr>
                        <a:t>по внутреннему совместительству (совмещению должностей)</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1300" b="0" i="0" u="none" strike="noStrike" dirty="0">
                          <a:solidFill>
                            <a:srgbClr val="000000"/>
                          </a:solidFill>
                          <a:effectLst/>
                          <a:latin typeface="Arial" panose="020B0604020202020204" pitchFamily="34" charset="0"/>
                          <a:cs typeface="Arial" panose="020B0604020202020204" pitchFamily="34" charset="0"/>
                        </a:rPr>
                        <a:t>по внешнему совместительству</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89665370"/>
                  </a:ext>
                </a:extLst>
              </a:tr>
              <a:tr h="582891">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всего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в том числе на условиях:</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3377984163"/>
                  </a:ext>
                </a:extLst>
              </a:tr>
              <a:tr h="947197">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полного рабочего времени</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1" i="0" u="none" strike="noStrike" dirty="0">
                          <a:solidFill>
                            <a:srgbClr val="000000"/>
                          </a:solidFill>
                          <a:effectLst/>
                          <a:latin typeface="Arial" panose="020B0604020202020204" pitchFamily="34" charset="0"/>
                          <a:cs typeface="Arial" panose="020B0604020202020204" pitchFamily="34" charset="0"/>
                        </a:rPr>
                        <a:t>неполного рабочего времени</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437660216"/>
                  </a:ext>
                </a:extLst>
              </a:tr>
              <a:tr h="262300">
                <a:tc>
                  <a:txBody>
                    <a:bodyPr/>
                    <a:lstStyle/>
                    <a:p>
                      <a:pPr algn="ctr" fontAlgn="ctr"/>
                      <a:r>
                        <a:rPr lang="ru-RU" sz="1000" b="0" i="0" u="none" strike="noStrike" dirty="0">
                          <a:solidFill>
                            <a:srgbClr val="000000"/>
                          </a:solidFill>
                          <a:effectLst/>
                          <a:latin typeface="Times New Roman" panose="02020603050405020304" pitchFamily="18" charset="0"/>
                        </a:rPr>
                        <a:t>1</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45077629"/>
                  </a:ext>
                </a:extLst>
              </a:tr>
              <a:tr h="320589">
                <a:tc>
                  <a:txBody>
                    <a:bodyPr/>
                    <a:lstStyle/>
                    <a:p>
                      <a:pPr algn="l" fontAlgn="b"/>
                      <a:r>
                        <a:rPr lang="ru-RU" sz="1000" b="0" i="0" u="none" strike="noStrike">
                          <a:solidFill>
                            <a:srgbClr val="000000"/>
                          </a:solidFill>
                          <a:effectLst/>
                          <a:latin typeface="Times New Roman" panose="02020603050405020304" pitchFamily="18" charset="0"/>
                        </a:rPr>
                        <a:t>Основной персонал, всего</a:t>
                      </a:r>
                      <a:r>
                        <a:rPr lang="ru-RU" sz="1000" b="0" i="0" u="none" strike="noStrike" baseline="30000">
                          <a:solidFill>
                            <a:srgbClr val="000000"/>
                          </a:solidFill>
                          <a:effectLst/>
                          <a:latin typeface="Times New Roman" panose="02020603050405020304" pitchFamily="18" charset="0"/>
                        </a:rPr>
                        <a:t>20</a:t>
                      </a:r>
                      <a:endParaRPr lang="ru-RU" sz="1000" b="0" i="0" u="none" strike="noStrike">
                        <a:solidFill>
                          <a:srgbClr val="000000"/>
                        </a:solidFill>
                        <a:effectLst/>
                        <a:latin typeface="Times New Roman" panose="02020603050405020304" pitchFamily="18" charset="0"/>
                      </a:endParaRPr>
                    </a:p>
                  </a:txBody>
                  <a:tcPr marL="952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000" b="0" i="0" u="none" strike="noStrike">
                          <a:solidFill>
                            <a:srgbClr val="000000"/>
                          </a:solidFill>
                          <a:effectLst/>
                          <a:latin typeface="Times New Roman" panose="02020603050405020304" pitchFamily="18" charset="0"/>
                        </a:rPr>
                        <a:t>1000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52181067"/>
                  </a:ext>
                </a:extLst>
              </a:tr>
              <a:tr h="626607">
                <a:tc>
                  <a:txBody>
                    <a:bodyPr/>
                    <a:lstStyle/>
                    <a:p>
                      <a:pPr algn="l" fontAlgn="b"/>
                      <a:r>
                        <a:rPr lang="ru-RU" sz="1000" b="0" i="0" u="none" strike="noStrike">
                          <a:solidFill>
                            <a:srgbClr val="000000"/>
                          </a:solidFill>
                          <a:effectLst/>
                          <a:latin typeface="Times New Roman" panose="02020603050405020304" pitchFamily="18" charset="0"/>
                        </a:rPr>
                        <a:t>из них:</a:t>
                      </a:r>
                      <a:r>
                        <a:rPr lang="ru-RU" sz="1000" b="0" i="0" u="none" strike="noStrike" baseline="30000">
                          <a:solidFill>
                            <a:srgbClr val="000000"/>
                          </a:solidFill>
                          <a:effectLst/>
                          <a:latin typeface="Times New Roman" panose="02020603050405020304" pitchFamily="18" charset="0"/>
                        </a:rPr>
                        <a:t>13</a:t>
                      </a:r>
                      <a:r>
                        <a:rPr lang="ru-RU" sz="1000" b="0" i="0" u="none" strike="noStrike">
                          <a:solidFill>
                            <a:srgbClr val="000000"/>
                          </a:solidFill>
                          <a:effectLst/>
                          <a:latin typeface="Times New Roman" panose="02020603050405020304" pitchFamily="18" charset="0"/>
                        </a:rPr>
                        <a:t/>
                      </a:r>
                      <a:br>
                        <a:rPr lang="ru-RU" sz="1000" b="0" i="0" u="none" strike="noStrike">
                          <a:solidFill>
                            <a:srgbClr val="000000"/>
                          </a:solidFill>
                          <a:effectLst/>
                          <a:latin typeface="Times New Roman" panose="02020603050405020304" pitchFamily="18" charset="0"/>
                        </a:rPr>
                      </a:br>
                      <a:endParaRPr lang="ru-RU" sz="1000" b="0" i="0" u="none" strike="noStrike">
                        <a:solidFill>
                          <a:srgbClr val="000000"/>
                        </a:solidFill>
                        <a:effectLst/>
                        <a:latin typeface="Times New Roman" panose="02020603050405020304" pitchFamily="18" charset="0"/>
                      </a:endParaRPr>
                    </a:p>
                  </a:txBody>
                  <a:tcPr marL="25717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000" b="0" i="0" u="none" strike="noStrike">
                          <a:solidFill>
                            <a:srgbClr val="000000"/>
                          </a:solidFill>
                          <a:effectLst/>
                          <a:latin typeface="Times New Roman" panose="02020603050405020304" pitchFamily="18" charset="0"/>
                        </a:rPr>
                        <a:t>1100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665051660"/>
                  </a:ext>
                </a:extLst>
              </a:tr>
              <a:tr h="291445">
                <a:tc>
                  <a:txBody>
                    <a:bodyPr/>
                    <a:lstStyle/>
                    <a:p>
                      <a:pPr algn="l" fontAlgn="b"/>
                      <a:r>
                        <a:rPr lang="ru-RU" sz="1000" b="0" i="0" u="none" strike="noStrike">
                          <a:solidFill>
                            <a:srgbClr val="000000"/>
                          </a:solidFill>
                          <a:effectLst/>
                          <a:latin typeface="Times New Roman" panose="02020603050405020304" pitchFamily="18" charset="0"/>
                        </a:rPr>
                        <a:t> </a:t>
                      </a:r>
                    </a:p>
                  </a:txBody>
                  <a:tcPr marL="25717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000" b="0" i="0" u="none" strike="noStrike">
                          <a:solidFill>
                            <a:srgbClr val="000000"/>
                          </a:solidFill>
                          <a:effectLst/>
                          <a:latin typeface="Times New Roman" panose="02020603050405020304" pitchFamily="18"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66293236"/>
                  </a:ext>
                </a:extLst>
              </a:tr>
              <a:tr h="480885">
                <a:tc>
                  <a:txBody>
                    <a:bodyPr/>
                    <a:lstStyle/>
                    <a:p>
                      <a:pPr algn="l" fontAlgn="b"/>
                      <a:r>
                        <a:rPr lang="ru-RU" sz="1000" b="0" i="0" u="none" strike="noStrike">
                          <a:solidFill>
                            <a:srgbClr val="000000"/>
                          </a:solidFill>
                          <a:effectLst/>
                          <a:latin typeface="Times New Roman" panose="02020603050405020304" pitchFamily="18" charset="0"/>
                        </a:rPr>
                        <a:t>Вспомогательный персонал, всего</a:t>
                      </a:r>
                      <a:r>
                        <a:rPr lang="ru-RU" sz="1000" b="0" i="0" u="none" strike="noStrike" baseline="30000">
                          <a:solidFill>
                            <a:srgbClr val="000000"/>
                          </a:solidFill>
                          <a:effectLst/>
                          <a:latin typeface="Times New Roman" panose="02020603050405020304" pitchFamily="18" charset="0"/>
                        </a:rPr>
                        <a:t>21</a:t>
                      </a:r>
                      <a:endParaRPr lang="ru-RU" sz="1000" b="0" i="0" u="none" strike="noStrike">
                        <a:solidFill>
                          <a:srgbClr val="000000"/>
                        </a:solidFill>
                        <a:effectLst/>
                        <a:latin typeface="Times New Roman" panose="02020603050405020304" pitchFamily="18" charset="0"/>
                      </a:endParaRPr>
                    </a:p>
                  </a:txBody>
                  <a:tcPr marL="952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000" b="0" i="0" u="none" strike="noStrike">
                          <a:solidFill>
                            <a:srgbClr val="000000"/>
                          </a:solidFill>
                          <a:effectLst/>
                          <a:latin typeface="Times New Roman" panose="02020603050405020304" pitchFamily="18" charset="0"/>
                        </a:rPr>
                        <a:t>2000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14520118"/>
                  </a:ext>
                </a:extLst>
              </a:tr>
              <a:tr h="626607">
                <a:tc>
                  <a:txBody>
                    <a:bodyPr/>
                    <a:lstStyle/>
                    <a:p>
                      <a:pPr algn="l" fontAlgn="b"/>
                      <a:r>
                        <a:rPr lang="ru-RU" sz="1000" b="0" i="0" u="none" strike="noStrike">
                          <a:solidFill>
                            <a:srgbClr val="000000"/>
                          </a:solidFill>
                          <a:effectLst/>
                          <a:latin typeface="Times New Roman" panose="02020603050405020304" pitchFamily="18" charset="0"/>
                        </a:rPr>
                        <a:t>из них:</a:t>
                      </a:r>
                      <a:r>
                        <a:rPr lang="ru-RU" sz="1000" b="0" i="0" u="none" strike="noStrike" baseline="30000">
                          <a:solidFill>
                            <a:srgbClr val="000000"/>
                          </a:solidFill>
                          <a:effectLst/>
                          <a:latin typeface="Times New Roman" panose="02020603050405020304" pitchFamily="18" charset="0"/>
                        </a:rPr>
                        <a:t>13</a:t>
                      </a:r>
                      <a:r>
                        <a:rPr lang="ru-RU" sz="1000" b="0" i="0" u="none" strike="noStrike">
                          <a:solidFill>
                            <a:srgbClr val="000000"/>
                          </a:solidFill>
                          <a:effectLst/>
                          <a:latin typeface="Times New Roman" panose="02020603050405020304" pitchFamily="18" charset="0"/>
                        </a:rPr>
                        <a:t/>
                      </a:r>
                      <a:br>
                        <a:rPr lang="ru-RU" sz="1000" b="0" i="0" u="none" strike="noStrike">
                          <a:solidFill>
                            <a:srgbClr val="000000"/>
                          </a:solidFill>
                          <a:effectLst/>
                          <a:latin typeface="Times New Roman" panose="02020603050405020304" pitchFamily="18" charset="0"/>
                        </a:rPr>
                      </a:br>
                      <a:endParaRPr lang="ru-RU" sz="1000" b="0" i="0" u="none" strike="noStrike">
                        <a:solidFill>
                          <a:srgbClr val="000000"/>
                        </a:solidFill>
                        <a:effectLst/>
                        <a:latin typeface="Times New Roman" panose="02020603050405020304" pitchFamily="18" charset="0"/>
                      </a:endParaRPr>
                    </a:p>
                  </a:txBody>
                  <a:tcPr marL="25717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000" b="0" i="0" u="none" strike="noStrike">
                          <a:solidFill>
                            <a:srgbClr val="000000"/>
                          </a:solidFill>
                          <a:effectLst/>
                          <a:latin typeface="Times New Roman" panose="02020603050405020304" pitchFamily="18" charset="0"/>
                        </a:rPr>
                        <a:t>2100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14984161"/>
                  </a:ext>
                </a:extLst>
              </a:tr>
              <a:tr h="262300">
                <a:tc>
                  <a:txBody>
                    <a:bodyPr/>
                    <a:lstStyle/>
                    <a:p>
                      <a:pPr algn="l" fontAlgn="b"/>
                      <a:r>
                        <a:rPr lang="ru-RU" sz="1000" b="0" i="0" u="none" strike="noStrike">
                          <a:solidFill>
                            <a:srgbClr val="000000"/>
                          </a:solidFill>
                          <a:effectLst/>
                          <a:latin typeface="Times New Roman" panose="02020603050405020304" pitchFamily="18" charset="0"/>
                        </a:rPr>
                        <a:t> </a:t>
                      </a:r>
                    </a:p>
                  </a:txBody>
                  <a:tcPr marL="257175" marR="9525" marT="95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000" b="0" i="0" u="none" strike="noStrike">
                          <a:solidFill>
                            <a:srgbClr val="000000"/>
                          </a:solidFill>
                          <a:effectLst/>
                          <a:latin typeface="Times New Roman" panose="02020603050405020304" pitchFamily="18"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000" b="0" i="0" u="none" strike="noStrike" dirty="0">
                          <a:solidFill>
                            <a:srgbClr val="000000"/>
                          </a:solidFill>
                          <a:effectLst/>
                          <a:latin typeface="Times New Roman" panose="02020603050405020304"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780950972"/>
                  </a:ext>
                </a:extLst>
              </a:tr>
            </a:tbl>
          </a:graphicData>
        </a:graphic>
      </p:graphicFrame>
    </p:spTree>
    <p:extLst>
      <p:ext uri="{BB962C8B-B14F-4D97-AF65-F5344CB8AC3E}">
        <p14:creationId xmlns:p14="http://schemas.microsoft.com/office/powerpoint/2010/main" val="35361036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1709327617"/>
              </p:ext>
            </p:extLst>
          </p:nvPr>
        </p:nvGraphicFramePr>
        <p:xfrm>
          <a:off x="0" y="44624"/>
          <a:ext cx="8892480" cy="6418233"/>
        </p:xfrm>
        <a:graphic>
          <a:graphicData uri="http://schemas.openxmlformats.org/drawingml/2006/table">
            <a:tbl>
              <a:tblPr/>
              <a:tblGrid>
                <a:gridCol w="3936016">
                  <a:extLst>
                    <a:ext uri="{9D8B030D-6E8A-4147-A177-3AD203B41FA5}">
                      <a16:colId xmlns:a16="http://schemas.microsoft.com/office/drawing/2014/main" xmlns="" val="953748806"/>
                    </a:ext>
                  </a:extLst>
                </a:gridCol>
                <a:gridCol w="780000">
                  <a:extLst>
                    <a:ext uri="{9D8B030D-6E8A-4147-A177-3AD203B41FA5}">
                      <a16:colId xmlns:a16="http://schemas.microsoft.com/office/drawing/2014/main" xmlns="" val="1146619024"/>
                    </a:ext>
                  </a:extLst>
                </a:gridCol>
                <a:gridCol w="2355195">
                  <a:extLst>
                    <a:ext uri="{9D8B030D-6E8A-4147-A177-3AD203B41FA5}">
                      <a16:colId xmlns:a16="http://schemas.microsoft.com/office/drawing/2014/main" xmlns="" val="1426015161"/>
                    </a:ext>
                  </a:extLst>
                </a:gridCol>
                <a:gridCol w="1821269">
                  <a:extLst>
                    <a:ext uri="{9D8B030D-6E8A-4147-A177-3AD203B41FA5}">
                      <a16:colId xmlns:a16="http://schemas.microsoft.com/office/drawing/2014/main" xmlns="" val="1302851974"/>
                    </a:ext>
                  </a:extLst>
                </a:gridCol>
              </a:tblGrid>
              <a:tr h="698430">
                <a:tc rowSpan="3">
                  <a:txBody>
                    <a:bodyPr/>
                    <a:lstStyle/>
                    <a:p>
                      <a:pPr algn="ctr" fontAlgn="ctr"/>
                      <a:r>
                        <a:rPr lang="ru-RU" sz="1600" b="0" i="0" u="none" strike="noStrike" dirty="0">
                          <a:solidFill>
                            <a:srgbClr val="000000"/>
                          </a:solidFill>
                          <a:effectLst/>
                          <a:latin typeface="Arial" panose="020B0604020202020204" pitchFamily="34" charset="0"/>
                          <a:cs typeface="Arial" panose="020B0604020202020204" pitchFamily="34" charset="0"/>
                        </a:rPr>
                        <a:t>Группы персонала</a:t>
                      </a:r>
                    </a:p>
                  </a:txBody>
                  <a:tcPr marL="9358" marR="9358" marT="9358"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1600" b="0" i="0" u="none" strike="noStrike">
                          <a:solidFill>
                            <a:srgbClr val="000000"/>
                          </a:solidFill>
                          <a:effectLst/>
                          <a:latin typeface="Arial" panose="020B0604020202020204" pitchFamily="34" charset="0"/>
                          <a:cs typeface="Arial" panose="020B0604020202020204" pitchFamily="34" charset="0"/>
                        </a:rPr>
                        <a:t>Код строки</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600" b="1" i="0" u="none" strike="noStrike" dirty="0">
                          <a:solidFill>
                            <a:srgbClr val="000000"/>
                          </a:solidFill>
                          <a:effectLst/>
                          <a:latin typeface="Arial" panose="020B0604020202020204" pitchFamily="34" charset="0"/>
                          <a:cs typeface="Arial" panose="020B0604020202020204" pitchFamily="34" charset="0"/>
                        </a:rPr>
                        <a:t>Начислено по договорам гражданско-правового характера</a:t>
                      </a:r>
                      <a:r>
                        <a:rPr lang="ru-RU" sz="1600" b="0" i="0" u="none" strike="noStrike" dirty="0">
                          <a:solidFill>
                            <a:srgbClr val="000000"/>
                          </a:solidFill>
                          <a:effectLst/>
                          <a:latin typeface="Arial" panose="020B0604020202020204" pitchFamily="34" charset="0"/>
                          <a:cs typeface="Arial" panose="020B0604020202020204" pitchFamily="34" charset="0"/>
                        </a:rPr>
                        <a:t>, руб</a:t>
                      </a:r>
                      <a:r>
                        <a:rPr lang="ru-RU" sz="1600" b="1" i="0" u="none" strike="noStrike" baseline="30000" dirty="0">
                          <a:solidFill>
                            <a:srgbClr val="FF0000"/>
                          </a:solidFill>
                          <a:effectLst/>
                          <a:latin typeface="Arial" panose="020B0604020202020204" pitchFamily="34" charset="0"/>
                          <a:cs typeface="Arial" panose="020B0604020202020204" pitchFamily="34" charset="0"/>
                        </a:rPr>
                        <a:t>16</a:t>
                      </a:r>
                      <a:endParaRPr lang="ru-RU" sz="1600" b="1" i="0" u="none" strike="noStrike" dirty="0">
                        <a:solidFill>
                          <a:srgbClr val="FF0000"/>
                        </a:solidFill>
                        <a:effectLst/>
                        <a:latin typeface="Arial" panose="020B0604020202020204" pitchFamily="34" charset="0"/>
                        <a:cs typeface="Arial" panose="020B0604020202020204" pitchFamily="34" charset="0"/>
                      </a:endParaRP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1162550457"/>
                  </a:ext>
                </a:extLst>
              </a:tr>
              <a:tr h="258677">
                <a:tc vMerge="1">
                  <a:txBody>
                    <a:bodyPr/>
                    <a:lstStyle/>
                    <a:p>
                      <a:endParaRPr lang="ru-RU"/>
                    </a:p>
                  </a:txBody>
                  <a:tcPr/>
                </a:tc>
                <a:tc vMerge="1">
                  <a:txBody>
                    <a:bodyPr/>
                    <a:lstStyle/>
                    <a:p>
                      <a:endParaRPr lang="ru-RU"/>
                    </a:p>
                  </a:txBody>
                  <a:tcPr/>
                </a:tc>
                <a:tc gridSpan="2">
                  <a:txBody>
                    <a:bodyPr/>
                    <a:lstStyle/>
                    <a:p>
                      <a:pPr algn="ctr" fontAlgn="ctr"/>
                      <a:r>
                        <a:rPr lang="ru-RU" sz="1600" b="0" i="0" u="none" strike="noStrike">
                          <a:solidFill>
                            <a:srgbClr val="000000"/>
                          </a:solidFill>
                          <a:effectLst/>
                          <a:latin typeface="Arial" panose="020B0604020202020204" pitchFamily="34" charset="0"/>
                          <a:cs typeface="Arial" panose="020B0604020202020204" pitchFamily="34" charset="0"/>
                        </a:rPr>
                        <a:t>в том числе:</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906736675"/>
                  </a:ext>
                </a:extLst>
              </a:tr>
              <a:tr h="1242498">
                <a:tc vMerge="1">
                  <a:txBody>
                    <a:bodyPr/>
                    <a:lstStyle/>
                    <a:p>
                      <a:endParaRPr lang="ru-RU"/>
                    </a:p>
                  </a:txBody>
                  <a:tcPr/>
                </a:tc>
                <a:tc vMerge="1">
                  <a:txBody>
                    <a:bodyPr/>
                    <a:lstStyle/>
                    <a:p>
                      <a:endParaRPr lang="ru-RU"/>
                    </a:p>
                  </a:txBody>
                  <a:tcPr/>
                </a:tc>
                <a:tc>
                  <a:txBody>
                    <a:bodyPr/>
                    <a:lstStyle/>
                    <a:p>
                      <a:pPr algn="ctr" fontAlgn="ctr"/>
                      <a:r>
                        <a:rPr lang="ru-RU" sz="1600" b="1" i="0" u="none" strike="noStrike" dirty="0">
                          <a:solidFill>
                            <a:srgbClr val="000000"/>
                          </a:solidFill>
                          <a:effectLst/>
                          <a:latin typeface="Arial" panose="020B0604020202020204" pitchFamily="34" charset="0"/>
                          <a:cs typeface="Arial" panose="020B0604020202020204" pitchFamily="34" charset="0"/>
                        </a:rPr>
                        <a:t>сотрудникам учреждения</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600" b="1" i="0" u="none" strike="noStrike" dirty="0">
                          <a:solidFill>
                            <a:srgbClr val="000000"/>
                          </a:solidFill>
                          <a:effectLst/>
                          <a:latin typeface="Arial" panose="020B0604020202020204" pitchFamily="34" charset="0"/>
                          <a:cs typeface="Arial" panose="020B0604020202020204" pitchFamily="34" charset="0"/>
                        </a:rPr>
                        <a:t>физическим лицам, не являющимися сотрудниками учреждения</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44817890"/>
                  </a:ext>
                </a:extLst>
              </a:tr>
              <a:tr h="256071">
                <a:tc>
                  <a:txBody>
                    <a:bodyPr/>
                    <a:lstStyle/>
                    <a:p>
                      <a:pPr algn="ctr" fontAlgn="ctr"/>
                      <a:r>
                        <a:rPr lang="ru-RU" sz="1600" b="0" i="0" u="none" strike="noStrike" dirty="0">
                          <a:solidFill>
                            <a:srgbClr val="000000"/>
                          </a:solidFill>
                          <a:effectLst/>
                          <a:latin typeface="Arial" panose="020B0604020202020204" pitchFamily="34" charset="0"/>
                          <a:cs typeface="Arial" panose="020B0604020202020204" pitchFamily="34" charset="0"/>
                        </a:rPr>
                        <a:t>1</a:t>
                      </a:r>
                    </a:p>
                  </a:txBody>
                  <a:tcPr marL="9358" marR="9358" marT="9358"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Arial" panose="020B0604020202020204" pitchFamily="34" charset="0"/>
                          <a:cs typeface="Arial" panose="020B0604020202020204" pitchFamily="34" charset="0"/>
                        </a:rPr>
                        <a:t>2</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600" b="0" i="0" u="none" strike="noStrike">
                          <a:solidFill>
                            <a:srgbClr val="000000"/>
                          </a:solidFill>
                          <a:effectLst/>
                          <a:latin typeface="Arial" panose="020B0604020202020204" pitchFamily="34" charset="0"/>
                          <a:cs typeface="Arial" panose="020B0604020202020204" pitchFamily="34" charset="0"/>
                        </a:rPr>
                        <a:t>9</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600" b="0" i="0" u="none" strike="noStrike">
                          <a:solidFill>
                            <a:srgbClr val="000000"/>
                          </a:solidFill>
                          <a:effectLst/>
                          <a:latin typeface="Arial" panose="020B0604020202020204" pitchFamily="34" charset="0"/>
                          <a:cs typeface="Arial" panose="020B0604020202020204" pitchFamily="34" charset="0"/>
                        </a:rPr>
                        <a:t>10</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72260947"/>
                  </a:ext>
                </a:extLst>
              </a:tr>
              <a:tr h="284545">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Основной персонал, всего</a:t>
                      </a:r>
                      <a:r>
                        <a:rPr lang="ru-RU" sz="1600" b="0" i="0" u="none" strike="noStrike" baseline="30000" dirty="0">
                          <a:solidFill>
                            <a:srgbClr val="000000"/>
                          </a:solidFill>
                          <a:effectLst/>
                          <a:latin typeface="Arial" panose="020B0604020202020204" pitchFamily="34" charset="0"/>
                          <a:cs typeface="Arial" panose="020B0604020202020204" pitchFamily="34" charset="0"/>
                        </a:rPr>
                        <a:t>20</a:t>
                      </a:r>
                      <a:endParaRPr lang="ru-RU" sz="1600" b="0" i="0" u="none" strike="noStrike" dirty="0">
                        <a:solidFill>
                          <a:srgbClr val="000000"/>
                        </a:solidFill>
                        <a:effectLst/>
                        <a:latin typeface="Arial" panose="020B0604020202020204" pitchFamily="34" charset="0"/>
                        <a:cs typeface="Arial" panose="020B0604020202020204" pitchFamily="34" charset="0"/>
                      </a:endParaRPr>
                    </a:p>
                  </a:txBody>
                  <a:tcPr marL="9358" marR="9358" marT="9358"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effectLst/>
                          <a:latin typeface="Arial" panose="020B0604020202020204" pitchFamily="34" charset="0"/>
                          <a:cs typeface="Arial" panose="020B0604020202020204" pitchFamily="34" charset="0"/>
                        </a:rPr>
                        <a:t>1000</a:t>
                      </a:r>
                    </a:p>
                  </a:txBody>
                  <a:tcPr marL="9358" marR="9358" marT="935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49483755"/>
                  </a:ext>
                </a:extLst>
              </a:tr>
              <a:tr h="556157">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из них:</a:t>
                      </a:r>
                      <a:r>
                        <a:rPr lang="ru-RU" sz="1600" b="0" i="0" u="none" strike="noStrike" baseline="30000" dirty="0">
                          <a:solidFill>
                            <a:srgbClr val="000000"/>
                          </a:solidFill>
                          <a:effectLst/>
                          <a:latin typeface="Arial" panose="020B0604020202020204" pitchFamily="34" charset="0"/>
                          <a:cs typeface="Arial" panose="020B0604020202020204" pitchFamily="34" charset="0"/>
                        </a:rPr>
                        <a:t>13</a:t>
                      </a:r>
                      <a:r>
                        <a:rPr lang="ru-RU" sz="1600" b="0" i="0" u="none" strike="noStrike" dirty="0">
                          <a:solidFill>
                            <a:srgbClr val="000000"/>
                          </a:solidFill>
                          <a:effectLst/>
                          <a:latin typeface="Arial" panose="020B0604020202020204" pitchFamily="34" charset="0"/>
                          <a:cs typeface="Arial" panose="020B0604020202020204" pitchFamily="34" charset="0"/>
                        </a:rPr>
                        <a:t/>
                      </a:r>
                      <a:br>
                        <a:rPr lang="ru-RU" sz="1600" b="0" i="0" u="none" strike="noStrike" dirty="0">
                          <a:solidFill>
                            <a:srgbClr val="000000"/>
                          </a:solidFill>
                          <a:effectLst/>
                          <a:latin typeface="Arial" panose="020B0604020202020204" pitchFamily="34" charset="0"/>
                          <a:cs typeface="Arial" panose="020B0604020202020204" pitchFamily="34" charset="0"/>
                        </a:rPr>
                      </a:br>
                      <a:endParaRPr lang="ru-RU" sz="1600" b="0" i="0" u="none" strike="noStrike" dirty="0">
                        <a:solidFill>
                          <a:srgbClr val="000000"/>
                        </a:solidFill>
                        <a:effectLst/>
                        <a:latin typeface="Arial" panose="020B0604020202020204" pitchFamily="34" charset="0"/>
                        <a:cs typeface="Arial" panose="020B0604020202020204" pitchFamily="34" charset="0"/>
                      </a:endParaRPr>
                    </a:p>
                  </a:txBody>
                  <a:tcPr marL="252658" marR="9358" marT="9358"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effectLst/>
                          <a:latin typeface="Arial" panose="020B0604020202020204" pitchFamily="34" charset="0"/>
                          <a:cs typeface="Arial" panose="020B0604020202020204" pitchFamily="34" charset="0"/>
                        </a:rPr>
                        <a:t>1100</a:t>
                      </a:r>
                    </a:p>
                  </a:txBody>
                  <a:tcPr marL="9358" marR="9358" marT="935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84548939"/>
                  </a:ext>
                </a:extLst>
              </a:tr>
              <a:tr h="258677">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252658" marR="9358" marT="9358"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effectLst/>
                          <a:latin typeface="Arial" panose="020B0604020202020204" pitchFamily="34" charset="0"/>
                          <a:cs typeface="Arial" panose="020B0604020202020204" pitchFamily="34" charset="0"/>
                        </a:rPr>
                        <a:t> </a:t>
                      </a:r>
                    </a:p>
                  </a:txBody>
                  <a:tcPr marL="9358" marR="9358" marT="935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36627746"/>
                  </a:ext>
                </a:extLst>
              </a:tr>
              <a:tr h="434217">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Вспомогательный персонал, всего</a:t>
                      </a:r>
                      <a:r>
                        <a:rPr lang="ru-RU" sz="1600" b="0" i="0" u="none" strike="noStrike" baseline="30000" dirty="0">
                          <a:solidFill>
                            <a:srgbClr val="000000"/>
                          </a:solidFill>
                          <a:effectLst/>
                          <a:latin typeface="Arial" panose="020B0604020202020204" pitchFamily="34" charset="0"/>
                          <a:cs typeface="Arial" panose="020B0604020202020204" pitchFamily="34" charset="0"/>
                        </a:rPr>
                        <a:t>21</a:t>
                      </a:r>
                      <a:endParaRPr lang="ru-RU" sz="1600" b="0" i="0" u="none" strike="noStrike" dirty="0">
                        <a:solidFill>
                          <a:srgbClr val="000000"/>
                        </a:solidFill>
                        <a:effectLst/>
                        <a:latin typeface="Arial" panose="020B0604020202020204" pitchFamily="34" charset="0"/>
                        <a:cs typeface="Arial" panose="020B0604020202020204" pitchFamily="34" charset="0"/>
                      </a:endParaRPr>
                    </a:p>
                  </a:txBody>
                  <a:tcPr marL="9358" marR="9358" marT="9358"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effectLst/>
                          <a:latin typeface="Arial" panose="020B0604020202020204" pitchFamily="34" charset="0"/>
                          <a:cs typeface="Arial" panose="020B0604020202020204" pitchFamily="34" charset="0"/>
                        </a:rPr>
                        <a:t>2000</a:t>
                      </a:r>
                    </a:p>
                  </a:txBody>
                  <a:tcPr marL="9358" marR="9358" marT="935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18013466"/>
                  </a:ext>
                </a:extLst>
              </a:tr>
              <a:tr h="556157">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из них:</a:t>
                      </a:r>
                      <a:r>
                        <a:rPr lang="ru-RU" sz="1600" b="0" i="0" u="none" strike="noStrike" baseline="30000" dirty="0">
                          <a:solidFill>
                            <a:srgbClr val="000000"/>
                          </a:solidFill>
                          <a:effectLst/>
                          <a:latin typeface="Arial" panose="020B0604020202020204" pitchFamily="34" charset="0"/>
                          <a:cs typeface="Arial" panose="020B0604020202020204" pitchFamily="34" charset="0"/>
                        </a:rPr>
                        <a:t>13</a:t>
                      </a:r>
                      <a:r>
                        <a:rPr lang="ru-RU" sz="1600" b="0" i="0" u="none" strike="noStrike" dirty="0">
                          <a:solidFill>
                            <a:srgbClr val="000000"/>
                          </a:solidFill>
                          <a:effectLst/>
                          <a:latin typeface="Arial" panose="020B0604020202020204" pitchFamily="34" charset="0"/>
                          <a:cs typeface="Arial" panose="020B0604020202020204" pitchFamily="34" charset="0"/>
                        </a:rPr>
                        <a:t/>
                      </a:r>
                      <a:br>
                        <a:rPr lang="ru-RU" sz="1600" b="0" i="0" u="none" strike="noStrike" dirty="0">
                          <a:solidFill>
                            <a:srgbClr val="000000"/>
                          </a:solidFill>
                          <a:effectLst/>
                          <a:latin typeface="Arial" panose="020B0604020202020204" pitchFamily="34" charset="0"/>
                          <a:cs typeface="Arial" panose="020B0604020202020204" pitchFamily="34" charset="0"/>
                        </a:rPr>
                      </a:br>
                      <a:endParaRPr lang="ru-RU" sz="1600" b="0" i="0" u="none" strike="noStrike" dirty="0">
                        <a:solidFill>
                          <a:srgbClr val="000000"/>
                        </a:solidFill>
                        <a:effectLst/>
                        <a:latin typeface="Arial" panose="020B0604020202020204" pitchFamily="34" charset="0"/>
                        <a:cs typeface="Arial" panose="020B0604020202020204" pitchFamily="34" charset="0"/>
                      </a:endParaRPr>
                    </a:p>
                  </a:txBody>
                  <a:tcPr marL="252658" marR="9358" marT="9358"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effectLst/>
                          <a:latin typeface="Arial" panose="020B0604020202020204" pitchFamily="34" charset="0"/>
                          <a:cs typeface="Arial" panose="020B0604020202020204" pitchFamily="34" charset="0"/>
                        </a:rPr>
                        <a:t>2100</a:t>
                      </a:r>
                    </a:p>
                  </a:txBody>
                  <a:tcPr marL="9358" marR="9358" marT="935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54047794"/>
                  </a:ext>
                </a:extLst>
              </a:tr>
              <a:tr h="256071">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252658" marR="9358" marT="9358"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effectLst/>
                          <a:latin typeface="Arial" panose="020B0604020202020204" pitchFamily="34" charset="0"/>
                          <a:cs typeface="Arial" panose="020B0604020202020204" pitchFamily="34" charset="0"/>
                        </a:rPr>
                        <a:t> </a:t>
                      </a:r>
                    </a:p>
                  </a:txBody>
                  <a:tcPr marL="9358" marR="9358" marT="935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393741411"/>
                  </a:ext>
                </a:extLst>
              </a:tr>
              <a:tr h="517355">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Административно-управленческий персонал, всего</a:t>
                      </a:r>
                      <a:r>
                        <a:rPr lang="ru-RU" sz="1600" b="0" i="0" u="none" strike="noStrike" baseline="30000" dirty="0">
                          <a:solidFill>
                            <a:srgbClr val="000000"/>
                          </a:solidFill>
                          <a:effectLst/>
                          <a:latin typeface="Arial" panose="020B0604020202020204" pitchFamily="34" charset="0"/>
                          <a:cs typeface="Arial" panose="020B0604020202020204" pitchFamily="34" charset="0"/>
                        </a:rPr>
                        <a:t>22</a:t>
                      </a:r>
                      <a:endParaRPr lang="ru-RU" sz="1600" b="0" i="0" u="none" strike="noStrike" dirty="0">
                        <a:solidFill>
                          <a:srgbClr val="000000"/>
                        </a:solidFill>
                        <a:effectLst/>
                        <a:latin typeface="Arial" panose="020B0604020202020204" pitchFamily="34" charset="0"/>
                        <a:cs typeface="Arial" panose="020B0604020202020204" pitchFamily="34" charset="0"/>
                      </a:endParaRPr>
                    </a:p>
                  </a:txBody>
                  <a:tcPr marL="9358" marR="9358" marT="9358"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effectLst/>
                          <a:latin typeface="Arial" panose="020B0604020202020204" pitchFamily="34" charset="0"/>
                          <a:cs typeface="Arial" panose="020B0604020202020204" pitchFamily="34" charset="0"/>
                        </a:rPr>
                        <a:t>3000</a:t>
                      </a:r>
                    </a:p>
                  </a:txBody>
                  <a:tcPr marL="9358" marR="9358" marT="935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26226112"/>
                  </a:ext>
                </a:extLst>
              </a:tr>
              <a:tr h="569090">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из них:</a:t>
                      </a:r>
                      <a:r>
                        <a:rPr lang="ru-RU" sz="1600" b="0" i="0" u="none" strike="noStrike" baseline="30000" dirty="0">
                          <a:solidFill>
                            <a:srgbClr val="000000"/>
                          </a:solidFill>
                          <a:effectLst/>
                          <a:latin typeface="Arial" panose="020B0604020202020204" pitchFamily="34" charset="0"/>
                          <a:cs typeface="Arial" panose="020B0604020202020204" pitchFamily="34" charset="0"/>
                        </a:rPr>
                        <a:t>13</a:t>
                      </a:r>
                      <a:r>
                        <a:rPr lang="ru-RU" sz="1600" b="0" i="0" u="none" strike="noStrike" dirty="0">
                          <a:solidFill>
                            <a:srgbClr val="000000"/>
                          </a:solidFill>
                          <a:effectLst/>
                          <a:latin typeface="Arial" panose="020B0604020202020204" pitchFamily="34" charset="0"/>
                          <a:cs typeface="Arial" panose="020B0604020202020204" pitchFamily="34" charset="0"/>
                        </a:rPr>
                        <a:t/>
                      </a:r>
                      <a:br>
                        <a:rPr lang="ru-RU" sz="1600" b="0" i="0" u="none" strike="noStrike" dirty="0">
                          <a:solidFill>
                            <a:srgbClr val="000000"/>
                          </a:solidFill>
                          <a:effectLst/>
                          <a:latin typeface="Arial" panose="020B0604020202020204" pitchFamily="34" charset="0"/>
                          <a:cs typeface="Arial" panose="020B0604020202020204" pitchFamily="34" charset="0"/>
                        </a:rPr>
                      </a:br>
                      <a:endParaRPr lang="ru-RU" sz="1600" b="0" i="0" u="none" strike="noStrike" dirty="0">
                        <a:solidFill>
                          <a:srgbClr val="000000"/>
                        </a:solidFill>
                        <a:effectLst/>
                        <a:latin typeface="Arial" panose="020B0604020202020204" pitchFamily="34" charset="0"/>
                        <a:cs typeface="Arial" panose="020B0604020202020204" pitchFamily="34" charset="0"/>
                      </a:endParaRPr>
                    </a:p>
                  </a:txBody>
                  <a:tcPr marL="252658" marR="9358" marT="9358"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rgbClr val="000000"/>
                          </a:solidFill>
                          <a:effectLst/>
                          <a:latin typeface="Arial" panose="020B0604020202020204" pitchFamily="34" charset="0"/>
                          <a:cs typeface="Arial" panose="020B0604020202020204" pitchFamily="34" charset="0"/>
                        </a:rPr>
                        <a:t>3100</a:t>
                      </a:r>
                    </a:p>
                  </a:txBody>
                  <a:tcPr marL="9358" marR="9358" marT="935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91600027"/>
                  </a:ext>
                </a:extLst>
              </a:tr>
              <a:tr h="258677">
                <a:tc>
                  <a:txBody>
                    <a:bodyPr/>
                    <a:lstStyle/>
                    <a:p>
                      <a:pPr algn="l" fontAlgn="b"/>
                      <a:r>
                        <a:rPr lang="ru-RU" sz="1600" b="0" i="0" u="none" strike="noStrike">
                          <a:solidFill>
                            <a:srgbClr val="000000"/>
                          </a:solidFill>
                          <a:effectLst/>
                          <a:latin typeface="Arial" panose="020B0604020202020204" pitchFamily="34" charset="0"/>
                          <a:cs typeface="Arial" panose="020B0604020202020204" pitchFamily="34" charset="0"/>
                        </a:rPr>
                        <a:t> </a:t>
                      </a:r>
                    </a:p>
                  </a:txBody>
                  <a:tcPr marL="252658" marR="9358" marT="9358"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rgbClr val="000000"/>
                          </a:solidFill>
                          <a:effectLst/>
                          <a:latin typeface="Arial" panose="020B0604020202020204" pitchFamily="34" charset="0"/>
                          <a:cs typeface="Arial" panose="020B0604020202020204" pitchFamily="34" charset="0"/>
                        </a:rPr>
                        <a:t> </a:t>
                      </a:r>
                    </a:p>
                  </a:txBody>
                  <a:tcPr marL="9358" marR="9358" marT="935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358" marR="9358" marT="93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60821506"/>
                  </a:ext>
                </a:extLst>
              </a:tr>
              <a:tr h="271611">
                <a:tc>
                  <a:txBody>
                    <a:bodyPr/>
                    <a:lstStyle/>
                    <a:p>
                      <a:pPr algn="r" fontAlgn="b"/>
                      <a:r>
                        <a:rPr lang="ru-RU" sz="1600" b="1" i="0" u="none" strike="noStrike">
                          <a:solidFill>
                            <a:srgbClr val="000000"/>
                          </a:solidFill>
                          <a:effectLst/>
                          <a:latin typeface="Arial" panose="020B0604020202020204" pitchFamily="34" charset="0"/>
                          <a:cs typeface="Arial" panose="020B0604020202020204" pitchFamily="34" charset="0"/>
                        </a:rPr>
                        <a:t>Итого</a:t>
                      </a:r>
                    </a:p>
                  </a:txBody>
                  <a:tcPr marL="9358" marR="9358" marT="9358"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ru-RU" sz="1600" b="1" i="0" u="none" strike="noStrike">
                          <a:solidFill>
                            <a:srgbClr val="000000"/>
                          </a:solidFill>
                          <a:effectLst/>
                          <a:latin typeface="Arial" panose="020B0604020202020204" pitchFamily="34" charset="0"/>
                          <a:cs typeface="Arial" panose="020B0604020202020204" pitchFamily="34" charset="0"/>
                        </a:rPr>
                        <a:t>9000</a:t>
                      </a:r>
                    </a:p>
                  </a:txBody>
                  <a:tcPr marL="9358" marR="9358" marT="9358"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358" marR="9358" marT="93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358" marR="9358" marT="93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34298767"/>
                  </a:ext>
                </a:extLst>
              </a:tr>
            </a:tbl>
          </a:graphicData>
        </a:graphic>
      </p:graphicFrame>
      <p:sp>
        <p:nvSpPr>
          <p:cNvPr id="4" name="Прямоугольник 3"/>
          <p:cNvSpPr/>
          <p:nvPr/>
        </p:nvSpPr>
        <p:spPr>
          <a:xfrm>
            <a:off x="4716016" y="2492896"/>
            <a:ext cx="4427984" cy="4365104"/>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rPr>
              <a:t>16</a:t>
            </a:r>
            <a:r>
              <a:rPr kumimoji="0" lang="ru-RU" sz="18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ru-RU" sz="1800" b="0" i="0" u="none" strike="noStrike" kern="1200" cap="none" spc="0" normalizeH="0" baseline="0" noProof="0" dirty="0">
                <a:ln>
                  <a:noFill/>
                </a:ln>
                <a:solidFill>
                  <a:srgbClr val="0070C0"/>
                </a:solidFill>
                <a:effectLst/>
                <a:uLnTx/>
                <a:uFillTx/>
                <a:latin typeface="Calibri" panose="020F0502020204030204"/>
                <a:ea typeface="+mn-ea"/>
                <a:cs typeface="+mn-cs"/>
              </a:rPr>
              <a:t>Указывается сумма, начисленная по договорам гражданско-правового характера, заключенным с лицами, привлекаемыми для оказания услуг (выполнения работ). </a:t>
            </a:r>
            <a:endParaRPr kumimoji="0" lang="ru-RU" sz="1800" b="0" i="0" u="none" strike="noStrike" kern="1200" cap="none" spc="0" normalizeH="0" baseline="0" noProof="0" dirty="0" smtClean="0">
              <a:ln>
                <a:noFill/>
              </a:ln>
              <a:solidFill>
                <a:srgbClr val="0070C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smtClean="0">
              <a:ln>
                <a:noFill/>
              </a:ln>
              <a:solidFill>
                <a:srgbClr val="0070C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4472C4">
                    <a:lumMod val="75000"/>
                  </a:srgbClr>
                </a:solidFill>
                <a:effectLst/>
                <a:uLnTx/>
                <a:uFillTx/>
                <a:latin typeface="Calibri" panose="020F0502020204030204"/>
                <a:ea typeface="+mn-ea"/>
                <a:cs typeface="+mn-cs"/>
              </a:rPr>
              <a:t>Детализация </a:t>
            </a:r>
            <a:r>
              <a:rPr kumimoji="0" lang="ru-RU" sz="1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начисленного вознаграждения по группам персонала указывается в соответствии с предметом договора, в зависимости от характера работ, для выполнения которых привлекается сотрудник.</a:t>
            </a:r>
          </a:p>
        </p:txBody>
      </p:sp>
    </p:spTree>
    <p:extLst>
      <p:ext uri="{BB962C8B-B14F-4D97-AF65-F5344CB8AC3E}">
        <p14:creationId xmlns:p14="http://schemas.microsoft.com/office/powerpoint/2010/main" val="11842307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Картинки по запросу знак вопроса для слайда"/>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ru-RU" sz="1350">
              <a:solidFill>
                <a:prstClr val="black"/>
              </a:solidFill>
              <a:latin typeface="Calibri" panose="020F0502020204030204"/>
            </a:endParaRPr>
          </a:p>
        </p:txBody>
      </p:sp>
      <p:sp>
        <p:nvSpPr>
          <p:cNvPr id="3" name="Выноска со стрелкой вверх 2"/>
          <p:cNvSpPr/>
          <p:nvPr/>
        </p:nvSpPr>
        <p:spPr>
          <a:xfrm>
            <a:off x="2618509" y="4613455"/>
            <a:ext cx="1645919" cy="1165860"/>
          </a:xfrm>
          <a:prstGeom prst="upArrowCallout">
            <a:avLst>
              <a:gd name="adj1" fmla="val 25000"/>
              <a:gd name="adj2" fmla="val 25000"/>
              <a:gd name="adj3" fmla="val 25000"/>
              <a:gd name="adj4" fmla="val 71929"/>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ru-RU" sz="1350" b="1" dirty="0">
                <a:solidFill>
                  <a:srgbClr val="7030A0"/>
                </a:solidFill>
                <a:latin typeface="Arial" panose="020B0604020202020204" pitchFamily="34" charset="0"/>
                <a:cs typeface="Arial" panose="020B0604020202020204" pitchFamily="34" charset="0"/>
              </a:rPr>
              <a:t>ФОТ АУП 58,5 % от общего ФОТ</a:t>
            </a:r>
          </a:p>
        </p:txBody>
      </p:sp>
      <p:pic>
        <p:nvPicPr>
          <p:cNvPr id="2" name="Рисунок 1"/>
          <p:cNvPicPr>
            <a:picLocks noChangeAspect="1"/>
          </p:cNvPicPr>
          <p:nvPr/>
        </p:nvPicPr>
        <p:blipFill rotWithShape="1">
          <a:blip r:embed="rId2"/>
          <a:srcRect l="232" t="8106" r="12228" b="37529"/>
          <a:stretch/>
        </p:blipFill>
        <p:spPr>
          <a:xfrm>
            <a:off x="1" y="1385302"/>
            <a:ext cx="9103847" cy="3180239"/>
          </a:xfrm>
          <a:prstGeom prst="rect">
            <a:avLst/>
          </a:prstGeom>
        </p:spPr>
      </p:pic>
      <p:sp>
        <p:nvSpPr>
          <p:cNvPr id="4" name="Скругленный прямоугольник 3"/>
          <p:cNvSpPr/>
          <p:nvPr/>
        </p:nvSpPr>
        <p:spPr>
          <a:xfrm>
            <a:off x="2973879" y="4111683"/>
            <a:ext cx="935182" cy="22444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ru-RU" sz="1350">
              <a:solidFill>
                <a:prstClr val="white"/>
              </a:solidFill>
              <a:latin typeface="Calibri" panose="020F0502020204030204"/>
            </a:endParaRPr>
          </a:p>
        </p:txBody>
      </p:sp>
      <p:sp>
        <p:nvSpPr>
          <p:cNvPr id="6" name="Скругленный прямоугольник 5"/>
          <p:cNvSpPr/>
          <p:nvPr/>
        </p:nvSpPr>
        <p:spPr>
          <a:xfrm>
            <a:off x="2973878" y="3751640"/>
            <a:ext cx="978824" cy="18553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ru-RU" sz="1350">
              <a:solidFill>
                <a:prstClr val="white"/>
              </a:solidFill>
              <a:latin typeface="Calibri" panose="020F0502020204030204"/>
            </a:endParaRPr>
          </a:p>
        </p:txBody>
      </p:sp>
    </p:spTree>
    <p:extLst>
      <p:ext uri="{BB962C8B-B14F-4D97-AF65-F5344CB8AC3E}">
        <p14:creationId xmlns:p14="http://schemas.microsoft.com/office/powerpoint/2010/main" val="37268860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335838" cy="1325563"/>
          </a:xfrm>
        </p:spPr>
        <p:txBody>
          <a:bodyPr/>
          <a:lstStyle/>
          <a:p>
            <a:r>
              <a:rPr lang="ru-RU" b="1" i="1" dirty="0" smtClean="0">
                <a:solidFill>
                  <a:srgbClr val="7030A0"/>
                </a:solidFill>
              </a:rPr>
              <a:t>«Замещено»</a:t>
            </a:r>
            <a:endParaRPr lang="ru-RU" b="1" i="1" dirty="0">
              <a:solidFill>
                <a:srgbClr val="7030A0"/>
              </a:solidFill>
            </a:endParaRPr>
          </a:p>
        </p:txBody>
      </p:sp>
      <p:sp>
        <p:nvSpPr>
          <p:cNvPr id="3" name="Объект 2"/>
          <p:cNvSpPr>
            <a:spLocks noGrp="1"/>
          </p:cNvSpPr>
          <p:nvPr>
            <p:ph idx="1"/>
          </p:nvPr>
        </p:nvSpPr>
        <p:spPr>
          <a:xfrm>
            <a:off x="251520" y="1825625"/>
            <a:ext cx="8640960" cy="4351338"/>
          </a:xfrm>
        </p:spPr>
        <p:txBody>
          <a:bodyPr>
            <a:normAutofit/>
          </a:bodyPr>
          <a:lstStyle/>
          <a:p>
            <a:pPr marL="0" indent="0" algn="just">
              <a:buNone/>
            </a:pPr>
            <a:r>
              <a:rPr lang="ru-RU" sz="3200" dirty="0">
                <a:latin typeface="Arial" panose="020B0604020202020204" pitchFamily="34" charset="0"/>
                <a:cs typeface="Arial" panose="020B0604020202020204" pitchFamily="34" charset="0"/>
              </a:rPr>
              <a:t>Замещение (должности) в трудовых отношениях ‒ способ приобретения гражданином должностного статуса в организации или вне её; ‒ временное, на определённый или неопределённый </a:t>
            </a:r>
            <a:r>
              <a:rPr lang="ru-RU" sz="3200" dirty="0" smtClean="0">
                <a:latin typeface="Arial" panose="020B0604020202020204" pitchFamily="34" charset="0"/>
                <a:cs typeface="Arial" panose="020B0604020202020204" pitchFamily="34" charset="0"/>
              </a:rPr>
              <a:t>срок….</a:t>
            </a:r>
            <a:endParaRPr lang="ru-RU"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90759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srcRect l="1969" t="8400" r="43312" b="41900"/>
          <a:stretch/>
        </p:blipFill>
        <p:spPr>
          <a:xfrm>
            <a:off x="0" y="548680"/>
            <a:ext cx="9020466" cy="4608512"/>
          </a:xfrm>
          <a:prstGeom prst="rect">
            <a:avLst/>
          </a:prstGeom>
        </p:spPr>
      </p:pic>
      <p:sp>
        <p:nvSpPr>
          <p:cNvPr id="5" name="Прямоугольник 4"/>
          <p:cNvSpPr/>
          <p:nvPr/>
        </p:nvSpPr>
        <p:spPr>
          <a:xfrm>
            <a:off x="5868144" y="1916832"/>
            <a:ext cx="2376264" cy="151216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1293445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1"/>
            <a:ext cx="9108504" cy="836712"/>
          </a:xfrm>
        </p:spPr>
        <p:txBody>
          <a:bodyPr>
            <a:normAutofit/>
          </a:bodyPr>
          <a:lstStyle/>
          <a:p>
            <a:r>
              <a:rPr lang="ru-RU" sz="2300" b="1" dirty="0">
                <a:solidFill>
                  <a:schemeClr val="accent6">
                    <a:lumMod val="75000"/>
                  </a:schemeClr>
                </a:solidFill>
                <a:latin typeface="Arial" panose="020B0604020202020204" pitchFamily="34" charset="0"/>
                <a:cs typeface="Arial" panose="020B0604020202020204" pitchFamily="34" charset="0"/>
              </a:rPr>
              <a:t>В сведениях о недвижимом имуществе, закрепленном на праве оперативного управления</a:t>
            </a:r>
          </a:p>
        </p:txBody>
      </p:sp>
      <p:sp>
        <p:nvSpPr>
          <p:cNvPr id="3" name="Объект 2"/>
          <p:cNvSpPr>
            <a:spLocks noGrp="1"/>
          </p:cNvSpPr>
          <p:nvPr>
            <p:ph idx="1"/>
          </p:nvPr>
        </p:nvSpPr>
        <p:spPr>
          <a:xfrm>
            <a:off x="35496" y="836714"/>
            <a:ext cx="9108504" cy="5340250"/>
          </a:xfrm>
        </p:spPr>
        <p:txBody>
          <a:bodyPr>
            <a:normAutofit fontScale="92500" lnSpcReduction="10000"/>
          </a:bodyPr>
          <a:lstStyle/>
          <a:p>
            <a:r>
              <a:rPr lang="ru-RU" dirty="0" smtClean="0"/>
              <a:t>перечень </a:t>
            </a:r>
            <a:r>
              <a:rPr lang="ru-RU" dirty="0"/>
              <a:t>объектов недвижимого имущества, закрепленного за учреждением на праве оперативного управления, с указанием адреса, кадастрового номера, года постройки, основных технических характеристик объекта (общая площадь объекта, длина (протяженность) линейного объекта, глубина объекта, объем объекта), информации об имуществе, </a:t>
            </a:r>
            <a:r>
              <a:rPr lang="ru-RU" b="1" dirty="0"/>
              <a:t>используемом учреждением для осуществления основной деятельности и иных целей, не используемом учреждением, переданном в аренду, в безвозмездное пользование, не используемом в связи с проводимым капитальным ремонтом или реконструкцией, находящемся в аварийном состоянии, требующем ремонта или относительно которого осуществляется согласование решения о списании</a:t>
            </a:r>
            <a:r>
              <a:rPr lang="ru-RU" dirty="0"/>
              <a:t>.</a:t>
            </a:r>
          </a:p>
          <a:p>
            <a:r>
              <a:rPr lang="ru-RU" dirty="0" smtClean="0"/>
              <a:t>информация </a:t>
            </a:r>
            <a:r>
              <a:rPr lang="ru-RU" dirty="0"/>
              <a:t>о фактических расходах на оплату коммунальных услуг, расходов на содержание указанного имущества, </a:t>
            </a:r>
            <a:endParaRPr lang="ru-RU" dirty="0" smtClean="0"/>
          </a:p>
          <a:p>
            <a:r>
              <a:rPr lang="ru-RU" dirty="0" smtClean="0"/>
              <a:t>расходов на </a:t>
            </a:r>
            <a:r>
              <a:rPr lang="ru-RU" dirty="0"/>
              <a:t>уплату налогов, в качестве объекта налогообложения по которым признается указанное имущество, с указанием расходов, возмещаемых пользователями имущества.</a:t>
            </a:r>
          </a:p>
          <a:p>
            <a:pPr marL="0" indent="0">
              <a:buNone/>
            </a:pPr>
            <a:r>
              <a:rPr lang="ru-RU" dirty="0">
                <a:solidFill>
                  <a:schemeClr val="accent5">
                    <a:lumMod val="50000"/>
                  </a:schemeClr>
                </a:solidFill>
              </a:rPr>
              <a:t>Сведения о недвижимом имуществе, закрепленном на праве оперативного управления за федеральными государственными учреждениями (перечень объектов, адрес, кадастровый номер, год постройки, технические характеристики), формируются на основании реестра федерального имущества</a:t>
            </a:r>
          </a:p>
          <a:p>
            <a:endParaRPr lang="ru-RU" dirty="0"/>
          </a:p>
        </p:txBody>
      </p:sp>
    </p:spTree>
    <p:extLst>
      <p:ext uri="{BB962C8B-B14F-4D97-AF65-F5344CB8AC3E}">
        <p14:creationId xmlns:p14="http://schemas.microsoft.com/office/powerpoint/2010/main" val="36693595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nvPr>
        </p:nvGraphicFramePr>
        <p:xfrm>
          <a:off x="17912" y="0"/>
          <a:ext cx="9108503" cy="6842474"/>
        </p:xfrm>
        <a:graphic>
          <a:graphicData uri="http://schemas.openxmlformats.org/drawingml/2006/table">
            <a:tbl>
              <a:tblPr/>
              <a:tblGrid>
                <a:gridCol w="672187">
                  <a:extLst>
                    <a:ext uri="{9D8B030D-6E8A-4147-A177-3AD203B41FA5}">
                      <a16:colId xmlns:a16="http://schemas.microsoft.com/office/drawing/2014/main" xmlns="" val="1635254865"/>
                    </a:ext>
                  </a:extLst>
                </a:gridCol>
                <a:gridCol w="785557">
                  <a:extLst>
                    <a:ext uri="{9D8B030D-6E8A-4147-A177-3AD203B41FA5}">
                      <a16:colId xmlns:a16="http://schemas.microsoft.com/office/drawing/2014/main" xmlns="" val="3094316547"/>
                    </a:ext>
                  </a:extLst>
                </a:gridCol>
                <a:gridCol w="154749">
                  <a:extLst>
                    <a:ext uri="{9D8B030D-6E8A-4147-A177-3AD203B41FA5}">
                      <a16:colId xmlns:a16="http://schemas.microsoft.com/office/drawing/2014/main" xmlns="" val="1482386246"/>
                    </a:ext>
                  </a:extLst>
                </a:gridCol>
                <a:gridCol w="279448">
                  <a:extLst>
                    <a:ext uri="{9D8B030D-6E8A-4147-A177-3AD203B41FA5}">
                      <a16:colId xmlns:a16="http://schemas.microsoft.com/office/drawing/2014/main" xmlns="" val="1796969670"/>
                    </a:ext>
                  </a:extLst>
                </a:gridCol>
                <a:gridCol w="475818">
                  <a:extLst>
                    <a:ext uri="{9D8B030D-6E8A-4147-A177-3AD203B41FA5}">
                      <a16:colId xmlns:a16="http://schemas.microsoft.com/office/drawing/2014/main" xmlns="" val="2059408246"/>
                    </a:ext>
                  </a:extLst>
                </a:gridCol>
                <a:gridCol w="377632">
                  <a:extLst>
                    <a:ext uri="{9D8B030D-6E8A-4147-A177-3AD203B41FA5}">
                      <a16:colId xmlns:a16="http://schemas.microsoft.com/office/drawing/2014/main" xmlns="" val="3040725315"/>
                    </a:ext>
                  </a:extLst>
                </a:gridCol>
                <a:gridCol w="521134">
                  <a:extLst>
                    <a:ext uri="{9D8B030D-6E8A-4147-A177-3AD203B41FA5}">
                      <a16:colId xmlns:a16="http://schemas.microsoft.com/office/drawing/2014/main" xmlns="" val="1483961055"/>
                    </a:ext>
                  </a:extLst>
                </a:gridCol>
                <a:gridCol w="521134">
                  <a:extLst>
                    <a:ext uri="{9D8B030D-6E8A-4147-A177-3AD203B41FA5}">
                      <a16:colId xmlns:a16="http://schemas.microsoft.com/office/drawing/2014/main" xmlns="" val="1492317201"/>
                    </a:ext>
                  </a:extLst>
                </a:gridCol>
                <a:gridCol w="354974">
                  <a:extLst>
                    <a:ext uri="{9D8B030D-6E8A-4147-A177-3AD203B41FA5}">
                      <a16:colId xmlns:a16="http://schemas.microsoft.com/office/drawing/2014/main" xmlns="" val="1784925987"/>
                    </a:ext>
                  </a:extLst>
                </a:gridCol>
                <a:gridCol w="354974">
                  <a:extLst>
                    <a:ext uri="{9D8B030D-6E8A-4147-A177-3AD203B41FA5}">
                      <a16:colId xmlns:a16="http://schemas.microsoft.com/office/drawing/2014/main" xmlns="" val="4126310057"/>
                    </a:ext>
                  </a:extLst>
                </a:gridCol>
                <a:gridCol w="488529">
                  <a:extLst>
                    <a:ext uri="{9D8B030D-6E8A-4147-A177-3AD203B41FA5}">
                      <a16:colId xmlns:a16="http://schemas.microsoft.com/office/drawing/2014/main" xmlns="" val="3148902781"/>
                    </a:ext>
                  </a:extLst>
                </a:gridCol>
                <a:gridCol w="183658">
                  <a:extLst>
                    <a:ext uri="{9D8B030D-6E8A-4147-A177-3AD203B41FA5}">
                      <a16:colId xmlns:a16="http://schemas.microsoft.com/office/drawing/2014/main" xmlns="" val="2268055279"/>
                    </a:ext>
                  </a:extLst>
                </a:gridCol>
                <a:gridCol w="674074">
                  <a:extLst>
                    <a:ext uri="{9D8B030D-6E8A-4147-A177-3AD203B41FA5}">
                      <a16:colId xmlns:a16="http://schemas.microsoft.com/office/drawing/2014/main" xmlns="" val="1792577593"/>
                    </a:ext>
                  </a:extLst>
                </a:gridCol>
                <a:gridCol w="674074">
                  <a:extLst>
                    <a:ext uri="{9D8B030D-6E8A-4147-A177-3AD203B41FA5}">
                      <a16:colId xmlns:a16="http://schemas.microsoft.com/office/drawing/2014/main" xmlns="" val="4020814177"/>
                    </a:ext>
                  </a:extLst>
                </a:gridCol>
                <a:gridCol w="460712">
                  <a:extLst>
                    <a:ext uri="{9D8B030D-6E8A-4147-A177-3AD203B41FA5}">
                      <a16:colId xmlns:a16="http://schemas.microsoft.com/office/drawing/2014/main" xmlns="" val="1250097472"/>
                    </a:ext>
                  </a:extLst>
                </a:gridCol>
                <a:gridCol w="309658">
                  <a:extLst>
                    <a:ext uri="{9D8B030D-6E8A-4147-A177-3AD203B41FA5}">
                      <a16:colId xmlns:a16="http://schemas.microsoft.com/office/drawing/2014/main" xmlns="" val="3148382127"/>
                    </a:ext>
                  </a:extLst>
                </a:gridCol>
                <a:gridCol w="566449">
                  <a:extLst>
                    <a:ext uri="{9D8B030D-6E8A-4147-A177-3AD203B41FA5}">
                      <a16:colId xmlns:a16="http://schemas.microsoft.com/office/drawing/2014/main" xmlns="" val="2981019270"/>
                    </a:ext>
                  </a:extLst>
                </a:gridCol>
                <a:gridCol w="626871">
                  <a:extLst>
                    <a:ext uri="{9D8B030D-6E8A-4147-A177-3AD203B41FA5}">
                      <a16:colId xmlns:a16="http://schemas.microsoft.com/office/drawing/2014/main" xmlns="" val="2763021549"/>
                    </a:ext>
                  </a:extLst>
                </a:gridCol>
                <a:gridCol w="626871">
                  <a:extLst>
                    <a:ext uri="{9D8B030D-6E8A-4147-A177-3AD203B41FA5}">
                      <a16:colId xmlns:a16="http://schemas.microsoft.com/office/drawing/2014/main" xmlns="" val="766469058"/>
                    </a:ext>
                  </a:extLst>
                </a:gridCol>
              </a:tblGrid>
              <a:tr h="369885">
                <a:tc gridSpan="19">
                  <a:txBody>
                    <a:bodyPr/>
                    <a:lstStyle/>
                    <a:p>
                      <a:pPr algn="ctr" fontAlgn="b"/>
                      <a:r>
                        <a:rPr lang="ru-RU" sz="750" b="1" i="0" u="none" strike="noStrike" dirty="0">
                          <a:solidFill>
                            <a:srgbClr val="000000"/>
                          </a:solidFill>
                          <a:effectLst/>
                          <a:latin typeface="Arial" panose="020B0604020202020204" pitchFamily="34" charset="0"/>
                          <a:cs typeface="Arial" panose="020B0604020202020204" pitchFamily="34" charset="0"/>
                        </a:rPr>
                        <a:t>Сведения о недвижимом имуществе, за исключением земельных участков,</a:t>
                      </a:r>
                      <a:br>
                        <a:rPr lang="ru-RU" sz="750" b="1" i="0" u="none" strike="noStrike" dirty="0">
                          <a:solidFill>
                            <a:srgbClr val="000000"/>
                          </a:solidFill>
                          <a:effectLst/>
                          <a:latin typeface="Arial" panose="020B0604020202020204" pitchFamily="34" charset="0"/>
                          <a:cs typeface="Arial" panose="020B0604020202020204" pitchFamily="34" charset="0"/>
                        </a:rPr>
                      </a:br>
                      <a:r>
                        <a:rPr lang="ru-RU" sz="750" b="1" i="0" u="none" strike="noStrike" dirty="0">
                          <a:solidFill>
                            <a:srgbClr val="000000"/>
                          </a:solidFill>
                          <a:effectLst/>
                          <a:latin typeface="Arial" panose="020B0604020202020204" pitchFamily="34" charset="0"/>
                          <a:cs typeface="Arial" panose="020B0604020202020204" pitchFamily="34" charset="0"/>
                        </a:rPr>
                        <a:t>закрепленном на праве оперативного управления</a:t>
                      </a:r>
                    </a:p>
                  </a:txBody>
                  <a:tcPr marL="4689" marR="4689" marT="4689"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4180149244"/>
                  </a:ext>
                </a:extLst>
              </a:tr>
              <a:tr h="125115">
                <a:tc>
                  <a:txBody>
                    <a:bodyPr/>
                    <a:lstStyle/>
                    <a:p>
                      <a:pPr algn="ctr" fontAlgn="b"/>
                      <a:endParaRPr lang="ru-RU" sz="750" b="1"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gridSpan="2">
                  <a:txBody>
                    <a:bodyPr/>
                    <a:lstStyle/>
                    <a:p>
                      <a:pPr algn="ctr" fontAlgn="b"/>
                      <a:endParaRPr lang="ru-RU" sz="750" b="1"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hMerge="1">
                  <a:txBody>
                    <a:bodyPr/>
                    <a:lstStyle/>
                    <a:p>
                      <a:endParaRPr lang="ru-RU"/>
                    </a:p>
                  </a:txBody>
                  <a:tcPr/>
                </a:tc>
                <a:tc>
                  <a:txBody>
                    <a:bodyPr/>
                    <a:lstStyle/>
                    <a:p>
                      <a:pPr algn="ctr" fontAlgn="b"/>
                      <a:endParaRPr lang="ru-RU" sz="750" b="1"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ctr" fontAlgn="b"/>
                      <a:endParaRPr lang="ru-RU" sz="750" b="1"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ctr" fontAlgn="b"/>
                      <a:endParaRPr lang="ru-RU" sz="750" b="1"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ctr" fontAlgn="b"/>
                      <a:endParaRPr lang="ru-RU" sz="750" b="1"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ctr" fontAlgn="b"/>
                      <a:endParaRPr lang="ru-RU" sz="750" b="1"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ctr" fontAlgn="b"/>
                      <a:endParaRPr lang="ru-RU" sz="750" b="1"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ctr" fontAlgn="b"/>
                      <a:endParaRPr lang="ru-RU" sz="750" b="1"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gridSpan="2">
                  <a:txBody>
                    <a:bodyPr/>
                    <a:lstStyle/>
                    <a:p>
                      <a:pPr algn="ctr" fontAlgn="b"/>
                      <a:endParaRPr lang="ru-RU" sz="750" b="1"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hMerge="1">
                  <a:txBody>
                    <a:bodyPr/>
                    <a:lstStyle/>
                    <a:p>
                      <a:endParaRPr lang="ru-RU"/>
                    </a:p>
                  </a:txBody>
                  <a:tcPr/>
                </a:tc>
                <a:tc>
                  <a:txBody>
                    <a:bodyPr/>
                    <a:lstStyle/>
                    <a:p>
                      <a:pPr algn="ctr" fontAlgn="b"/>
                      <a:endParaRPr lang="ru-RU" sz="750" b="1"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ctr" fontAlgn="b"/>
                      <a:endParaRPr lang="ru-RU" sz="750" b="1"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ctr" fontAlgn="b"/>
                      <a:endParaRPr lang="ru-RU" sz="750" b="1"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ctr" fontAlgn="b"/>
                      <a:endParaRPr lang="ru-RU" sz="750" b="1"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ctr" fontAlgn="b"/>
                      <a:endParaRPr lang="ru-RU" sz="750" b="1"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ctr" fontAlgn="b"/>
                      <a:endParaRPr lang="ru-RU" sz="750" b="1"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ctr" fontAlgn="b"/>
                      <a:endParaRPr lang="ru-RU" sz="750" b="1"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77705708"/>
                  </a:ext>
                </a:extLst>
              </a:tr>
              <a:tr h="152306">
                <a:tc>
                  <a:txBody>
                    <a:bodyPr/>
                    <a:lstStyle/>
                    <a:p>
                      <a:pPr algn="l" fontAlgn="b"/>
                      <a:endParaRPr lang="ru-RU" sz="750" b="0" i="0" u="none" strike="noStrike" dirty="0">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gridSpan="2">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hMerge="1">
                  <a:txBody>
                    <a:bodyPr/>
                    <a:lstStyle/>
                    <a:p>
                      <a:endParaRPr lang="ru-RU"/>
                    </a:p>
                  </a:txBody>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gridSpan="2">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hMerge="1">
                  <a:txBody>
                    <a:bodyPr/>
                    <a:lstStyle/>
                    <a:p>
                      <a:endParaRPr lang="ru-RU"/>
                    </a:p>
                  </a:txBody>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КОДЫ</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112405219"/>
                  </a:ext>
                </a:extLst>
              </a:tr>
              <a:tr h="145053">
                <a:tc>
                  <a:txBody>
                    <a:bodyPr/>
                    <a:lstStyle/>
                    <a:p>
                      <a:pPr algn="l" fontAlgn="b"/>
                      <a:endParaRPr lang="ru-RU" sz="750" b="0" i="0" u="none" strike="noStrike" dirty="0">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gridSpan="2">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hMerge="1">
                  <a:txBody>
                    <a:bodyPr/>
                    <a:lstStyle/>
                    <a:p>
                      <a:endParaRPr lang="ru-RU"/>
                    </a:p>
                  </a:txBody>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gridSpan="11">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на 1 __________ 20 __ г.</a:t>
                      </a:r>
                    </a:p>
                  </a:txBody>
                  <a:tcPr marL="4689" marR="4689" marT="4689"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gridSpan="2">
                  <a:txBody>
                    <a:bodyPr/>
                    <a:lstStyle/>
                    <a:p>
                      <a:pPr algn="r" fontAlgn="b"/>
                      <a:r>
                        <a:rPr lang="ru-RU" sz="750" b="0" i="0" u="none" strike="noStrike">
                          <a:solidFill>
                            <a:srgbClr val="000000"/>
                          </a:solidFill>
                          <a:effectLst/>
                          <a:latin typeface="Arial" panose="020B0604020202020204" pitchFamily="34" charset="0"/>
                          <a:cs typeface="Arial" panose="020B0604020202020204" pitchFamily="34" charset="0"/>
                        </a:rPr>
                        <a:t>Дата</a:t>
                      </a:r>
                    </a:p>
                  </a:txBody>
                  <a:tcPr marL="4689" marR="42200" marT="4689"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ctr" fontAlgn="ctr"/>
                      <a:r>
                        <a:rPr lang="ru-RU" sz="750" b="0" i="0" u="none" strike="noStrike">
                          <a:solidFill>
                            <a:srgbClr val="FF0000"/>
                          </a:solidFill>
                          <a:effectLst/>
                          <a:latin typeface="Arial" panose="020B0604020202020204" pitchFamily="34" charset="0"/>
                          <a:cs typeface="Arial" panose="020B0604020202020204" pitchFamily="34" charset="0"/>
                        </a:rPr>
                        <a:t> </a:t>
                      </a:r>
                    </a:p>
                  </a:txBody>
                  <a:tcPr marL="4689" marR="4689" marT="468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134800059"/>
                  </a:ext>
                </a:extLst>
              </a:tr>
              <a:tr h="145053">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gridSpan="2">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hMerge="1">
                  <a:txBody>
                    <a:bodyPr/>
                    <a:lstStyle/>
                    <a:p>
                      <a:endParaRPr lang="ru-RU"/>
                    </a:p>
                  </a:txBody>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gridSpan="2">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hMerge="1">
                  <a:txBody>
                    <a:bodyPr/>
                    <a:lstStyle/>
                    <a:p>
                      <a:endParaRPr lang="ru-RU"/>
                    </a:p>
                  </a:txBody>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gridSpan="2">
                  <a:txBody>
                    <a:bodyPr/>
                    <a:lstStyle/>
                    <a:p>
                      <a:pPr algn="r" fontAlgn="b"/>
                      <a:r>
                        <a:rPr lang="ru-RU" sz="750" b="0" i="0" u="none" strike="noStrike">
                          <a:solidFill>
                            <a:srgbClr val="000000"/>
                          </a:solidFill>
                          <a:effectLst/>
                          <a:latin typeface="Arial" panose="020B0604020202020204" pitchFamily="34" charset="0"/>
                          <a:cs typeface="Arial" panose="020B0604020202020204" pitchFamily="34" charset="0"/>
                        </a:rPr>
                        <a:t>по Сводному реестру</a:t>
                      </a:r>
                    </a:p>
                  </a:txBody>
                  <a:tcPr marL="4689" marR="42200" marT="4689"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902867705"/>
                  </a:ext>
                </a:extLst>
              </a:tr>
              <a:tr h="145053">
                <a:tc>
                  <a:txBody>
                    <a:bodyPr/>
                    <a:lstStyle/>
                    <a:p>
                      <a:pPr algn="l" fontAlgn="b"/>
                      <a:endParaRPr lang="ru-RU" sz="750" b="0" i="0" u="none" strike="noStrike" dirty="0">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gridSpan="2">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hMerge="1">
                  <a:txBody>
                    <a:bodyPr/>
                    <a:lstStyle/>
                    <a:p>
                      <a:endParaRPr lang="ru-RU"/>
                    </a:p>
                  </a:txBody>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gridSpan="2">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hMerge="1">
                  <a:txBody>
                    <a:bodyPr/>
                    <a:lstStyle/>
                    <a:p>
                      <a:endParaRPr lang="ru-RU"/>
                    </a:p>
                  </a:txBody>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a:noFill/>
                    </a:lnB>
                  </a:tcPr>
                </a:tc>
                <a:tc gridSpan="2">
                  <a:txBody>
                    <a:bodyPr/>
                    <a:lstStyle/>
                    <a:p>
                      <a:pPr algn="r" fontAlgn="b"/>
                      <a:r>
                        <a:rPr lang="ru-RU" sz="750" b="0" i="0" u="none" strike="noStrike">
                          <a:solidFill>
                            <a:srgbClr val="000000"/>
                          </a:solidFill>
                          <a:effectLst/>
                          <a:latin typeface="Arial" panose="020B0604020202020204" pitchFamily="34" charset="0"/>
                          <a:cs typeface="Arial" panose="020B0604020202020204" pitchFamily="34" charset="0"/>
                        </a:rPr>
                        <a:t>ИНН</a:t>
                      </a:r>
                    </a:p>
                  </a:txBody>
                  <a:tcPr marL="4689" marR="42200" marT="4689"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500972722"/>
                  </a:ext>
                </a:extLst>
              </a:tr>
              <a:tr h="145053">
                <a:tc gridSpan="4">
                  <a:txBody>
                    <a:bodyPr/>
                    <a:lstStyle/>
                    <a:p>
                      <a:pPr algn="l" fontAlgn="b"/>
                      <a:r>
                        <a:rPr lang="ru-RU" sz="750" b="0" i="0" u="none" strike="noStrike" dirty="0">
                          <a:solidFill>
                            <a:srgbClr val="000000"/>
                          </a:solidFill>
                          <a:effectLst/>
                          <a:latin typeface="Arial" panose="020B0604020202020204" pitchFamily="34" charset="0"/>
                          <a:cs typeface="Arial" panose="020B0604020202020204" pitchFamily="34" charset="0"/>
                        </a:rPr>
                        <a:t>Учреждение</a:t>
                      </a:r>
                    </a:p>
                  </a:txBody>
                  <a:tcPr marL="4689" marR="4689" marT="4689"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r" fontAlgn="b"/>
                      <a:r>
                        <a:rPr lang="ru-RU" sz="750" b="0" i="0" u="none" strike="noStrike">
                          <a:solidFill>
                            <a:srgbClr val="000000"/>
                          </a:solidFill>
                          <a:effectLst/>
                          <a:latin typeface="Arial" panose="020B0604020202020204" pitchFamily="34" charset="0"/>
                          <a:cs typeface="Arial" panose="020B0604020202020204" pitchFamily="34" charset="0"/>
                        </a:rPr>
                        <a:t>КПП</a:t>
                      </a:r>
                    </a:p>
                  </a:txBody>
                  <a:tcPr marL="4689" marR="42200" marT="4689"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708625810"/>
                  </a:ext>
                </a:extLst>
              </a:tr>
              <a:tr h="130547">
                <a:tc rowSpan="2" gridSpan="4">
                  <a:txBody>
                    <a:bodyPr/>
                    <a:lstStyle/>
                    <a:p>
                      <a:pPr algn="l" fontAlgn="b"/>
                      <a:r>
                        <a:rPr lang="ru-RU" sz="750" b="0" i="0" u="none" strike="noStrike" dirty="0">
                          <a:solidFill>
                            <a:srgbClr val="000000"/>
                          </a:solidFill>
                          <a:effectLst/>
                          <a:latin typeface="Arial" panose="020B0604020202020204" pitchFamily="34" charset="0"/>
                          <a:cs typeface="Arial" panose="020B0604020202020204" pitchFamily="34" charset="0"/>
                        </a:rPr>
                        <a:t>Орган, осуществляющий функции </a:t>
                      </a:r>
                      <a:br>
                        <a:rPr lang="ru-RU" sz="750" b="0" i="0" u="none" strike="noStrike" dirty="0">
                          <a:solidFill>
                            <a:srgbClr val="000000"/>
                          </a:solidFill>
                          <a:effectLst/>
                          <a:latin typeface="Arial" panose="020B0604020202020204" pitchFamily="34" charset="0"/>
                          <a:cs typeface="Arial" panose="020B0604020202020204" pitchFamily="34" charset="0"/>
                        </a:rPr>
                      </a:br>
                      <a:r>
                        <a:rPr lang="ru-RU" sz="750" b="0" i="0" u="none" strike="noStrike" dirty="0">
                          <a:solidFill>
                            <a:srgbClr val="000000"/>
                          </a:solidFill>
                          <a:effectLst/>
                          <a:latin typeface="Arial" panose="020B0604020202020204" pitchFamily="34" charset="0"/>
                          <a:cs typeface="Arial" panose="020B0604020202020204" pitchFamily="34" charset="0"/>
                        </a:rPr>
                        <a:t>и полномочия учредителя</a:t>
                      </a:r>
                    </a:p>
                  </a:txBody>
                  <a:tcPr marL="4689" marR="4689" marT="4689" marB="0" anchor="b">
                    <a:lnL>
                      <a:noFill/>
                    </a:lnL>
                    <a:lnR>
                      <a:noFill/>
                    </a:lnR>
                    <a:lnT>
                      <a:noFill/>
                    </a:lnT>
                    <a:lnB>
                      <a:noFill/>
                    </a:lnB>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ru-RU"/>
                    </a:p>
                  </a:txBody>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rowSpan="2" gridSpan="2">
                  <a:txBody>
                    <a:bodyPr/>
                    <a:lstStyle/>
                    <a:p>
                      <a:pPr algn="r" fontAlgn="b"/>
                      <a:r>
                        <a:rPr lang="ru-RU" sz="750" b="0" i="0" u="none" strike="noStrike">
                          <a:solidFill>
                            <a:srgbClr val="000000"/>
                          </a:solidFill>
                          <a:effectLst/>
                          <a:latin typeface="Arial" panose="020B0604020202020204" pitchFamily="34" charset="0"/>
                          <a:cs typeface="Arial" panose="020B0604020202020204" pitchFamily="34" charset="0"/>
                        </a:rPr>
                        <a:t>глава по БК</a:t>
                      </a:r>
                    </a:p>
                  </a:txBody>
                  <a:tcPr marL="4689" marR="42200" marT="4689" marB="0" anchor="b">
                    <a:lnL>
                      <a:noFill/>
                    </a:lnL>
                    <a:lnR w="12700" cap="flat" cmpd="sng" algn="ctr">
                      <a:solidFill>
                        <a:srgbClr val="000000"/>
                      </a:solidFill>
                      <a:prstDash val="solid"/>
                      <a:round/>
                      <a:headEnd type="none" w="med" len="med"/>
                      <a:tailEnd type="none" w="med" len="med"/>
                    </a:lnR>
                    <a:lnT>
                      <a:noFill/>
                    </a:lnT>
                    <a:lnB>
                      <a:noFill/>
                    </a:lnB>
                  </a:tcPr>
                </a:tc>
                <a:tc rowSpan="2" hMerge="1">
                  <a:txBody>
                    <a:bodyPr/>
                    <a:lstStyle/>
                    <a:p>
                      <a:endParaRPr lang="ru-RU"/>
                    </a:p>
                  </a:txBody>
                  <a:tcPr/>
                </a:tc>
                <a:tc row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830274964"/>
                  </a:ext>
                </a:extLst>
              </a:tr>
              <a:tr h="145053">
                <a:tc gridSpan="4"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gridSpan="2" vMerge="1">
                  <a:txBody>
                    <a:bodyPr/>
                    <a:lstStyle/>
                    <a:p>
                      <a:endParaRPr lang="ru-RU"/>
                    </a:p>
                  </a:txBody>
                  <a:tcPr/>
                </a:tc>
                <a:tc hMerge="1"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611510188"/>
                  </a:ext>
                </a:extLst>
              </a:tr>
              <a:tr h="145053">
                <a:tc gridSpan="4">
                  <a:txBody>
                    <a:bodyPr/>
                    <a:lstStyle/>
                    <a:p>
                      <a:pPr algn="l" fontAlgn="b"/>
                      <a:r>
                        <a:rPr lang="ru-RU" sz="750" b="0" i="0" u="none" strike="noStrike" dirty="0">
                          <a:solidFill>
                            <a:srgbClr val="000000"/>
                          </a:solidFill>
                          <a:effectLst/>
                          <a:latin typeface="Arial" panose="020B0604020202020204" pitchFamily="34" charset="0"/>
                          <a:cs typeface="Arial" panose="020B0604020202020204" pitchFamily="34" charset="0"/>
                        </a:rPr>
                        <a:t>Публично-правовое образование</a:t>
                      </a:r>
                    </a:p>
                  </a:txBody>
                  <a:tcPr marL="4689" marR="4689" marT="4689"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r" fontAlgn="b"/>
                      <a:r>
                        <a:rPr lang="ru-RU" sz="750" b="0" i="0" u="none" strike="noStrike">
                          <a:solidFill>
                            <a:srgbClr val="000000"/>
                          </a:solidFill>
                          <a:effectLst/>
                          <a:latin typeface="Arial" panose="020B0604020202020204" pitchFamily="34" charset="0"/>
                          <a:cs typeface="Arial" panose="020B0604020202020204" pitchFamily="34" charset="0"/>
                        </a:rPr>
                        <a:t>по ОКТМО</a:t>
                      </a:r>
                    </a:p>
                  </a:txBody>
                  <a:tcPr marL="4689" marR="42200" marT="4689"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481938151"/>
                  </a:ext>
                </a:extLst>
              </a:tr>
              <a:tr h="152306">
                <a:tc gridSpan="4">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Периодичность: годовая</a:t>
                      </a:r>
                    </a:p>
                  </a:txBody>
                  <a:tcPr marL="4689" marR="4689" marT="4689"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ru-RU"/>
                    </a:p>
                  </a:txBody>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2200" marT="4689" marB="0" anchor="b">
                    <a:lnL>
                      <a:noFill/>
                    </a:lnL>
                    <a:lnR>
                      <a:noFill/>
                    </a:lnR>
                    <a:lnT>
                      <a:noFill/>
                    </a:lnT>
                    <a:lnB>
                      <a:noFill/>
                    </a:lnB>
                  </a:tcPr>
                </a:tc>
                <a:tc>
                  <a:txBody>
                    <a:bodyPr/>
                    <a:lstStyle/>
                    <a:p>
                      <a:pPr algn="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2200" marT="4689"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190003254"/>
                  </a:ext>
                </a:extLst>
              </a:tr>
              <a:tr h="181316">
                <a:tc>
                  <a:txBody>
                    <a:bodyPr/>
                    <a:lstStyle/>
                    <a:p>
                      <a:pPr algn="l" fontAlgn="b"/>
                      <a:endParaRPr lang="ru-RU" sz="750" b="0" i="0" u="none" strike="noStrike" dirty="0">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endParaRPr lang="ru-RU"/>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54249796"/>
                  </a:ext>
                </a:extLst>
              </a:tr>
              <a:tr h="275601">
                <a:tc rowSpan="4" gridSpan="2">
                  <a:txBody>
                    <a:bodyPr/>
                    <a:lstStyle/>
                    <a:p>
                      <a:pPr algn="ctr" fontAlgn="ctr"/>
                      <a:r>
                        <a:rPr lang="ru-RU" sz="750" b="0" i="0" u="none" strike="noStrike" dirty="0">
                          <a:solidFill>
                            <a:srgbClr val="000000"/>
                          </a:solidFill>
                          <a:effectLst/>
                          <a:latin typeface="Arial" panose="020B0604020202020204" pitchFamily="34" charset="0"/>
                          <a:cs typeface="Arial" panose="020B0604020202020204" pitchFamily="34" charset="0"/>
                        </a:rPr>
                        <a:t>Наименование объекта </a:t>
                      </a:r>
                    </a:p>
                  </a:txBody>
                  <a:tcPr marL="4689" marR="4689" marT="468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hMerge="1">
                  <a:txBody>
                    <a:bodyPr/>
                    <a:lstStyle/>
                    <a:p>
                      <a:endParaRPr lang="ru-RU"/>
                    </a:p>
                  </a:txBody>
                  <a:tcPr/>
                </a:tc>
                <a:tc rowSpan="4" gridSpan="2">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Адрес</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hMerge="1">
                  <a:txBody>
                    <a:bodyPr/>
                    <a:lstStyle/>
                    <a:p>
                      <a:pPr algn="ctr" fontAlgn="ctr"/>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Кадастровый номер</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Код по ОКТМО</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Год постройки</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Единица измерения</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4">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Код строки</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Используется учреждением</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Передано во временное пользование сторонним организациям (индивидуальным предпринимателям)</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977059733"/>
                  </a:ext>
                </a:extLst>
              </a:tr>
              <a:tr h="152306">
                <a:tc gridSpan="2"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rowSpan="3">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наименование</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код </a:t>
                      </a:r>
                      <a:br>
                        <a:rPr lang="ru-RU" sz="750" b="0" i="0" u="none" strike="noStrike">
                          <a:solidFill>
                            <a:srgbClr val="000000"/>
                          </a:solidFill>
                          <a:effectLst/>
                          <a:latin typeface="Arial" panose="020B0604020202020204" pitchFamily="34" charset="0"/>
                          <a:cs typeface="Arial" panose="020B0604020202020204" pitchFamily="34" charset="0"/>
                        </a:rPr>
                      </a:br>
                      <a:r>
                        <a:rPr lang="ru-RU" sz="750" b="0" i="0" u="none" strike="noStrike">
                          <a:solidFill>
                            <a:srgbClr val="000000"/>
                          </a:solidFill>
                          <a:effectLst/>
                          <a:latin typeface="Arial" panose="020B0604020202020204" pitchFamily="34" charset="0"/>
                          <a:cs typeface="Arial" panose="020B0604020202020204" pitchFamily="34" charset="0"/>
                        </a:rPr>
                        <a:t>по ОКЕИ</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rowSpan="3">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всего</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в том числе:</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3">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всего</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в том числе:</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273434700"/>
                  </a:ext>
                </a:extLst>
              </a:tr>
              <a:tr h="253842">
                <a:tc gridSpan="2"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gridSpan="3">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для осуществления основной деятельности </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ctr"/>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для иных целей</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rowSpan="2">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на основании договоров аренды</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 на основании договоров безвозмездного пользования</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без оформления права пользования (с почасовой оплатой)</a:t>
                      </a:r>
                    </a:p>
                  </a:txBody>
                  <a:tcPr marL="4689" marR="4689" marT="468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26845695"/>
                  </a:ext>
                </a:extLst>
              </a:tr>
              <a:tr h="596564">
                <a:tc gridSpan="2"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в рамках государственного (муниципального) задания</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за плату сверх государственного (муниципального) задания</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277122740"/>
                  </a:ext>
                </a:extLst>
              </a:tr>
              <a:tr h="137800">
                <a:tc gridSpan="2">
                  <a:txBody>
                    <a:bodyPr/>
                    <a:lstStyle/>
                    <a:p>
                      <a:pPr algn="ctr" fontAlgn="ctr"/>
                      <a:r>
                        <a:rPr lang="ru-RU" sz="750" b="0" i="0" u="none" strike="noStrike" dirty="0">
                          <a:solidFill>
                            <a:srgbClr val="000000"/>
                          </a:solidFill>
                          <a:effectLst/>
                          <a:latin typeface="Arial" panose="020B0604020202020204" pitchFamily="34" charset="0"/>
                          <a:cs typeface="Arial" panose="020B0604020202020204" pitchFamily="34" charset="0"/>
                        </a:rPr>
                        <a:t>1</a:t>
                      </a:r>
                    </a:p>
                  </a:txBody>
                  <a:tcPr marL="4689" marR="4689" marT="468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2</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3</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4</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5</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6</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7</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8</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9</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10</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fontAlgn="ctr"/>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11</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12</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13</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14</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15</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50" b="0" i="0" u="none" strike="noStrike">
                          <a:solidFill>
                            <a:srgbClr val="000000"/>
                          </a:solidFill>
                          <a:effectLst/>
                          <a:latin typeface="Arial" panose="020B0604020202020204" pitchFamily="34" charset="0"/>
                          <a:cs typeface="Arial" panose="020B0604020202020204" pitchFamily="34" charset="0"/>
                        </a:rPr>
                        <a:t>16</a:t>
                      </a:r>
                    </a:p>
                  </a:txBody>
                  <a:tcPr marL="4689" marR="4689" marT="4689"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20958726"/>
                  </a:ext>
                </a:extLst>
              </a:tr>
              <a:tr h="145053">
                <a:tc gridSpan="2">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Площадные объекты</a:t>
                      </a:r>
                      <a:r>
                        <a:rPr lang="ru-RU" sz="750" b="0" i="0" u="none" strike="noStrike" baseline="30000">
                          <a:solidFill>
                            <a:srgbClr val="000000"/>
                          </a:solidFill>
                          <a:effectLst/>
                          <a:latin typeface="Arial" panose="020B0604020202020204" pitchFamily="34" charset="0"/>
                          <a:cs typeface="Arial" panose="020B0604020202020204" pitchFamily="34" charset="0"/>
                        </a:rPr>
                        <a:t>25</a:t>
                      </a:r>
                      <a:r>
                        <a:rPr lang="ru-RU" sz="750" b="0" i="0" u="none" strike="noStrike">
                          <a:solidFill>
                            <a:srgbClr val="000000"/>
                          </a:solidFill>
                          <a:effectLst/>
                          <a:latin typeface="Arial" panose="020B0604020202020204" pitchFamily="34" charset="0"/>
                          <a:cs typeface="Arial" panose="020B0604020202020204" pitchFamily="34" charset="0"/>
                        </a:rPr>
                        <a:t>, всего</a:t>
                      </a:r>
                    </a:p>
                  </a:txBody>
                  <a:tcPr marL="4689" marR="4689" marT="468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1000</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1"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ctr"/>
                      <a:r>
                        <a:rPr lang="ru-RU" sz="750" b="1"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ru-RU" sz="750" b="1"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1"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1"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1"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1"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1"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1"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86022721"/>
                  </a:ext>
                </a:extLst>
              </a:tr>
              <a:tr h="282853">
                <a:tc gridSpan="2">
                  <a:txBody>
                    <a:bodyPr/>
                    <a:lstStyle/>
                    <a:p>
                      <a:pPr algn="l" fontAlgn="t"/>
                      <a:r>
                        <a:rPr lang="ru-RU" sz="75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750" b="0" i="0" u="none" strike="noStrike" dirty="0">
                          <a:solidFill>
                            <a:srgbClr val="000000"/>
                          </a:solidFill>
                          <a:effectLst/>
                          <a:latin typeface="Arial" panose="020B0604020202020204" pitchFamily="34" charset="0"/>
                          <a:cs typeface="Arial" panose="020B0604020202020204" pitchFamily="34" charset="0"/>
                        </a:rPr>
                      </a:br>
                      <a:endParaRPr lang="ru-RU" sz="750" b="0" i="0" u="none" strike="noStrike" dirty="0">
                        <a:solidFill>
                          <a:srgbClr val="000000"/>
                        </a:solidFill>
                        <a:effectLst/>
                        <a:latin typeface="Arial" panose="020B0604020202020204" pitchFamily="34" charset="0"/>
                        <a:cs typeface="Arial" panose="020B0604020202020204" pitchFamily="34" charset="0"/>
                      </a:endParaRPr>
                    </a:p>
                  </a:txBody>
                  <a:tcPr marL="84401" marR="4689" marT="4689"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1001</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555519848"/>
                  </a:ext>
                </a:extLst>
              </a:tr>
              <a:tr h="130547">
                <a:tc gridSpan="2">
                  <a:txBody>
                    <a:bodyPr/>
                    <a:lstStyle/>
                    <a:p>
                      <a:pPr algn="l" fontAlgn="t"/>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84401" marR="4689" marT="4689"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32726887"/>
                  </a:ext>
                </a:extLst>
              </a:tr>
              <a:tr h="145053">
                <a:tc gridSpan="2">
                  <a:txBody>
                    <a:bodyPr/>
                    <a:lstStyle/>
                    <a:p>
                      <a:pPr algn="l" fontAlgn="b"/>
                      <a:r>
                        <a:rPr lang="ru-RU" sz="750" b="0" i="0" u="none" strike="noStrike">
                          <a:solidFill>
                            <a:srgbClr val="000000"/>
                          </a:solidFill>
                          <a:effectLst/>
                          <a:latin typeface="Arial" panose="020B0604020202020204" pitchFamily="34" charset="0"/>
                          <a:cs typeface="Arial" panose="020B0604020202020204" pitchFamily="34" charset="0"/>
                        </a:rPr>
                        <a:t>Линейные объекты</a:t>
                      </a:r>
                      <a:r>
                        <a:rPr lang="ru-RU" sz="750" b="0" i="0" u="none" strike="noStrike" baseline="30000">
                          <a:solidFill>
                            <a:srgbClr val="000000"/>
                          </a:solidFill>
                          <a:effectLst/>
                          <a:latin typeface="Arial" panose="020B0604020202020204" pitchFamily="34" charset="0"/>
                          <a:cs typeface="Arial" panose="020B0604020202020204" pitchFamily="34" charset="0"/>
                        </a:rPr>
                        <a:t>26</a:t>
                      </a:r>
                      <a:r>
                        <a:rPr lang="ru-RU" sz="750" b="0" i="0" u="none" strike="noStrike">
                          <a:solidFill>
                            <a:srgbClr val="000000"/>
                          </a:solidFill>
                          <a:effectLst/>
                          <a:latin typeface="Arial" panose="020B0604020202020204" pitchFamily="34" charset="0"/>
                          <a:cs typeface="Arial" panose="020B0604020202020204" pitchFamily="34" charset="0"/>
                        </a:rPr>
                        <a:t>, всего</a:t>
                      </a:r>
                    </a:p>
                  </a:txBody>
                  <a:tcPr marL="4689" marR="4689" marT="468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2000</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42740720"/>
                  </a:ext>
                </a:extLst>
              </a:tr>
              <a:tr h="282853">
                <a:tc gridSpan="2">
                  <a:txBody>
                    <a:bodyPr/>
                    <a:lstStyle/>
                    <a:p>
                      <a:pPr algn="l" fontAlgn="t"/>
                      <a:r>
                        <a:rPr lang="ru-RU" sz="75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750" b="0" i="0" u="none" strike="noStrike" dirty="0">
                          <a:solidFill>
                            <a:srgbClr val="000000"/>
                          </a:solidFill>
                          <a:effectLst/>
                          <a:latin typeface="Arial" panose="020B0604020202020204" pitchFamily="34" charset="0"/>
                          <a:cs typeface="Arial" panose="020B0604020202020204" pitchFamily="34" charset="0"/>
                        </a:rPr>
                      </a:br>
                      <a:endParaRPr lang="ru-RU" sz="750" b="0" i="0" u="none" strike="noStrike" dirty="0">
                        <a:solidFill>
                          <a:srgbClr val="000000"/>
                        </a:solidFill>
                        <a:effectLst/>
                        <a:latin typeface="Arial" panose="020B0604020202020204" pitchFamily="34" charset="0"/>
                        <a:cs typeface="Arial" panose="020B0604020202020204" pitchFamily="34" charset="0"/>
                      </a:endParaRPr>
                    </a:p>
                  </a:txBody>
                  <a:tcPr marL="84401" marR="4689" marT="4689"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2001</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19986225"/>
                  </a:ext>
                </a:extLst>
              </a:tr>
              <a:tr h="130547">
                <a:tc gridSpan="2">
                  <a:txBody>
                    <a:bodyPr/>
                    <a:lstStyle/>
                    <a:p>
                      <a:pPr algn="l" fontAlgn="t"/>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84401" marR="4689" marT="4689"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48948047"/>
                  </a:ext>
                </a:extLst>
              </a:tr>
              <a:tr h="268347">
                <a:tc gridSpan="2">
                  <a:txBody>
                    <a:bodyPr/>
                    <a:lstStyle/>
                    <a:p>
                      <a:pPr algn="l" fontAlgn="b"/>
                      <a:r>
                        <a:rPr lang="ru-RU" sz="750" b="0" i="0" u="none" strike="noStrike" dirty="0">
                          <a:solidFill>
                            <a:srgbClr val="000000"/>
                          </a:solidFill>
                          <a:effectLst/>
                          <a:latin typeface="Arial" panose="020B0604020202020204" pitchFamily="34" charset="0"/>
                          <a:cs typeface="Arial" panose="020B0604020202020204" pitchFamily="34" charset="0"/>
                        </a:rPr>
                        <a:t>Резервуары, емкости, иные аналогичные объекты, всего</a:t>
                      </a:r>
                    </a:p>
                  </a:txBody>
                  <a:tcPr marL="4689" marR="4689" marT="468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3000</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24129271"/>
                  </a:ext>
                </a:extLst>
              </a:tr>
              <a:tr h="297359">
                <a:tc gridSpan="2">
                  <a:txBody>
                    <a:bodyPr/>
                    <a:lstStyle/>
                    <a:p>
                      <a:pPr algn="l" fontAlgn="t"/>
                      <a:r>
                        <a:rPr lang="ru-RU" sz="75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750" b="0" i="0" u="none" strike="noStrike" dirty="0">
                          <a:solidFill>
                            <a:srgbClr val="000000"/>
                          </a:solidFill>
                          <a:effectLst/>
                          <a:latin typeface="Arial" panose="020B0604020202020204" pitchFamily="34" charset="0"/>
                          <a:cs typeface="Arial" panose="020B0604020202020204" pitchFamily="34" charset="0"/>
                        </a:rPr>
                      </a:br>
                      <a:endParaRPr lang="ru-RU" sz="750" b="0" i="0" u="none" strike="noStrike" dirty="0">
                        <a:solidFill>
                          <a:srgbClr val="000000"/>
                        </a:solidFill>
                        <a:effectLst/>
                        <a:latin typeface="Arial" panose="020B0604020202020204" pitchFamily="34" charset="0"/>
                        <a:cs typeface="Arial" panose="020B0604020202020204" pitchFamily="34" charset="0"/>
                      </a:endParaRPr>
                    </a:p>
                  </a:txBody>
                  <a:tcPr marL="84401" marR="4689" marT="4689"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3001</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68711686"/>
                  </a:ext>
                </a:extLst>
              </a:tr>
              <a:tr h="130547">
                <a:tc gridSpan="2">
                  <a:txBody>
                    <a:bodyPr/>
                    <a:lstStyle/>
                    <a:p>
                      <a:pPr algn="l"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84401" marR="4689" marT="468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75816453"/>
                  </a:ext>
                </a:extLst>
              </a:tr>
              <a:tr h="275601">
                <a:tc gridSpan="2">
                  <a:txBody>
                    <a:bodyPr/>
                    <a:lstStyle/>
                    <a:p>
                      <a:pPr algn="l" fontAlgn="b"/>
                      <a:r>
                        <a:rPr lang="ru-RU" sz="750" b="0" i="0" u="none" strike="noStrike" dirty="0">
                          <a:solidFill>
                            <a:srgbClr val="000000"/>
                          </a:solidFill>
                          <a:effectLst/>
                          <a:latin typeface="Arial" panose="020B0604020202020204" pitchFamily="34" charset="0"/>
                          <a:cs typeface="Arial" panose="020B0604020202020204" pitchFamily="34" charset="0"/>
                        </a:rPr>
                        <a:t>Скважины, иные аналогичные объекты, всего</a:t>
                      </a:r>
                    </a:p>
                  </a:txBody>
                  <a:tcPr marL="4689" marR="4689" marT="468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4000</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653751069"/>
                  </a:ext>
                </a:extLst>
              </a:tr>
              <a:tr h="275601">
                <a:tc gridSpan="2">
                  <a:txBody>
                    <a:bodyPr/>
                    <a:lstStyle/>
                    <a:p>
                      <a:pPr algn="l" fontAlgn="t"/>
                      <a:r>
                        <a:rPr lang="ru-RU" sz="75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750" b="0" i="0" u="none" strike="noStrike" dirty="0">
                          <a:solidFill>
                            <a:srgbClr val="000000"/>
                          </a:solidFill>
                          <a:effectLst/>
                          <a:latin typeface="Arial" panose="020B0604020202020204" pitchFamily="34" charset="0"/>
                          <a:cs typeface="Arial" panose="020B0604020202020204" pitchFamily="34" charset="0"/>
                        </a:rPr>
                      </a:br>
                      <a:endParaRPr lang="ru-RU" sz="750" b="0" i="0" u="none" strike="noStrike" dirty="0">
                        <a:solidFill>
                          <a:srgbClr val="000000"/>
                        </a:solidFill>
                        <a:effectLst/>
                        <a:latin typeface="Arial" panose="020B0604020202020204" pitchFamily="34" charset="0"/>
                        <a:cs typeface="Arial" panose="020B0604020202020204" pitchFamily="34" charset="0"/>
                      </a:endParaRPr>
                    </a:p>
                  </a:txBody>
                  <a:tcPr marL="84401" marR="4689" marT="4689"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4001</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01596293"/>
                  </a:ext>
                </a:extLst>
              </a:tr>
              <a:tr h="130547">
                <a:tc gridSpan="2">
                  <a:txBody>
                    <a:bodyPr/>
                    <a:lstStyle/>
                    <a:p>
                      <a:pPr algn="l" fontAlgn="t"/>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84401" marR="4689" marT="4689"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l" fontAlgn="ctr"/>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ru-RU" sz="750" b="0" i="0" u="none" strike="noStrike" dirty="0">
                        <a:solidFill>
                          <a:srgbClr val="000000"/>
                        </a:solidFill>
                        <a:effectLst/>
                        <a:latin typeface="Arial" panose="020B0604020202020204" pitchFamily="34" charset="0"/>
                        <a:cs typeface="Arial" panose="020B0604020202020204" pitchFamily="34" charset="0"/>
                      </a:endParaRP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02823045"/>
                  </a:ext>
                </a:extLst>
              </a:tr>
              <a:tr h="268347">
                <a:tc gridSpan="2">
                  <a:txBody>
                    <a:bodyPr/>
                    <a:lstStyle/>
                    <a:p>
                      <a:pPr algn="l" fontAlgn="b"/>
                      <a:r>
                        <a:rPr lang="ru-RU" sz="750" b="0" i="0" u="none" strike="noStrike" dirty="0">
                          <a:solidFill>
                            <a:srgbClr val="000000"/>
                          </a:solidFill>
                          <a:effectLst/>
                          <a:latin typeface="Arial" panose="020B0604020202020204" pitchFamily="34" charset="0"/>
                          <a:cs typeface="Arial" panose="020B0604020202020204" pitchFamily="34" charset="0"/>
                        </a:rPr>
                        <a:t>Иные объекты, включая точечные, всего </a:t>
                      </a:r>
                    </a:p>
                  </a:txBody>
                  <a:tcPr marL="4689" marR="4689" marT="468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х</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х</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х</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х</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х</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5000</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03094939"/>
                  </a:ext>
                </a:extLst>
              </a:tr>
              <a:tr h="297359">
                <a:tc gridSpan="2">
                  <a:txBody>
                    <a:bodyPr/>
                    <a:lstStyle/>
                    <a:p>
                      <a:pPr algn="l" fontAlgn="t"/>
                      <a:r>
                        <a:rPr lang="ru-RU" sz="75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750" b="0" i="0" u="none" strike="noStrike" dirty="0">
                          <a:solidFill>
                            <a:srgbClr val="000000"/>
                          </a:solidFill>
                          <a:effectLst/>
                          <a:latin typeface="Arial" panose="020B0604020202020204" pitchFamily="34" charset="0"/>
                          <a:cs typeface="Arial" panose="020B0604020202020204" pitchFamily="34" charset="0"/>
                        </a:rPr>
                      </a:br>
                      <a:endParaRPr lang="ru-RU" sz="750" b="0" i="0" u="none" strike="noStrike" dirty="0">
                        <a:solidFill>
                          <a:srgbClr val="000000"/>
                        </a:solidFill>
                        <a:effectLst/>
                        <a:latin typeface="Arial" panose="020B0604020202020204" pitchFamily="34" charset="0"/>
                        <a:cs typeface="Arial" panose="020B0604020202020204" pitchFamily="34" charset="0"/>
                      </a:endParaRPr>
                    </a:p>
                  </a:txBody>
                  <a:tcPr marL="84401" marR="4689" marT="4689"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5001</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dirty="0">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28419473"/>
                  </a:ext>
                </a:extLst>
              </a:tr>
              <a:tr h="130547">
                <a:tc gridSpan="2">
                  <a:txBody>
                    <a:bodyPr/>
                    <a:lstStyle/>
                    <a:p>
                      <a:pPr algn="l" fontAlgn="t"/>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84401" marR="4689" marT="4689"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fontAlgn="ctr"/>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58835567"/>
                  </a:ext>
                </a:extLst>
              </a:tr>
              <a:tr h="152306">
                <a:tc gridSpan="9">
                  <a:txBody>
                    <a:bodyPr/>
                    <a:lstStyle/>
                    <a:p>
                      <a:pPr algn="r" fontAlgn="b"/>
                      <a:r>
                        <a:rPr lang="ru-RU" sz="750" b="1" i="0" u="none" strike="noStrike" dirty="0">
                          <a:solidFill>
                            <a:srgbClr val="000000"/>
                          </a:solidFill>
                          <a:effectLst/>
                          <a:latin typeface="Arial" panose="020B0604020202020204" pitchFamily="34" charset="0"/>
                          <a:cs typeface="Arial" panose="020B0604020202020204" pitchFamily="34" charset="0"/>
                        </a:rPr>
                        <a:t>Итого</a:t>
                      </a:r>
                    </a:p>
                  </a:txBody>
                  <a:tcPr marL="4689" marR="4689" marT="4689"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b"/>
                      <a:r>
                        <a:rPr lang="ru-RU" sz="750" b="1" i="0" u="none" strike="noStrike">
                          <a:solidFill>
                            <a:srgbClr val="000000"/>
                          </a:solidFill>
                          <a:effectLst/>
                          <a:latin typeface="Arial" panose="020B0604020202020204" pitchFamily="34" charset="0"/>
                          <a:cs typeface="Arial" panose="020B0604020202020204" pitchFamily="34" charset="0"/>
                        </a:rPr>
                        <a:t>9000</a:t>
                      </a:r>
                    </a:p>
                  </a:txBody>
                  <a:tcPr marL="4689" marR="4689" marT="468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fontAlgn="b"/>
                      <a:endParaRPr lang="ru-RU" sz="750" b="0" i="0" u="none" strike="noStrike" dirty="0">
                        <a:solidFill>
                          <a:srgbClr val="000000"/>
                        </a:solidFill>
                        <a:effectLst/>
                        <a:latin typeface="Arial" panose="020B0604020202020204" pitchFamily="34" charset="0"/>
                        <a:cs typeface="Arial" panose="020B0604020202020204" pitchFamily="34" charset="0"/>
                      </a:endParaRP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50" b="0" i="0" u="none" strike="noStrike">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50" b="0" i="0" u="none" strike="noStrike" dirty="0">
                          <a:solidFill>
                            <a:srgbClr val="000000"/>
                          </a:solidFill>
                          <a:effectLst/>
                          <a:latin typeface="Arial" panose="020B0604020202020204" pitchFamily="34" charset="0"/>
                          <a:cs typeface="Arial" panose="020B0604020202020204" pitchFamily="34" charset="0"/>
                        </a:rPr>
                        <a:t> </a:t>
                      </a:r>
                    </a:p>
                  </a:txBody>
                  <a:tcPr marL="4689" marR="4689" marT="468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20699917"/>
                  </a:ext>
                </a:extLst>
              </a:tr>
            </a:tbl>
          </a:graphicData>
        </a:graphic>
      </p:graphicFrame>
    </p:spTree>
    <p:extLst>
      <p:ext uri="{BB962C8B-B14F-4D97-AF65-F5344CB8AC3E}">
        <p14:creationId xmlns:p14="http://schemas.microsoft.com/office/powerpoint/2010/main" val="37234715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829550125"/>
              </p:ext>
            </p:extLst>
          </p:nvPr>
        </p:nvGraphicFramePr>
        <p:xfrm>
          <a:off x="251519" y="188640"/>
          <a:ext cx="8280920" cy="6562339"/>
        </p:xfrm>
        <a:graphic>
          <a:graphicData uri="http://schemas.openxmlformats.org/drawingml/2006/table">
            <a:tbl>
              <a:tblPr/>
              <a:tblGrid>
                <a:gridCol w="2808313">
                  <a:extLst>
                    <a:ext uri="{9D8B030D-6E8A-4147-A177-3AD203B41FA5}">
                      <a16:colId xmlns:a16="http://schemas.microsoft.com/office/drawing/2014/main" xmlns="" val="1686586667"/>
                    </a:ext>
                  </a:extLst>
                </a:gridCol>
                <a:gridCol w="792088">
                  <a:extLst>
                    <a:ext uri="{9D8B030D-6E8A-4147-A177-3AD203B41FA5}">
                      <a16:colId xmlns:a16="http://schemas.microsoft.com/office/drawing/2014/main" xmlns="" val="4180950579"/>
                    </a:ext>
                  </a:extLst>
                </a:gridCol>
                <a:gridCol w="1302172">
                  <a:extLst>
                    <a:ext uri="{9D8B030D-6E8A-4147-A177-3AD203B41FA5}">
                      <a16:colId xmlns:a16="http://schemas.microsoft.com/office/drawing/2014/main" xmlns="" val="3400017021"/>
                    </a:ext>
                  </a:extLst>
                </a:gridCol>
                <a:gridCol w="768374">
                  <a:extLst>
                    <a:ext uri="{9D8B030D-6E8A-4147-A177-3AD203B41FA5}">
                      <a16:colId xmlns:a16="http://schemas.microsoft.com/office/drawing/2014/main" xmlns="" val="568247105"/>
                    </a:ext>
                  </a:extLst>
                </a:gridCol>
                <a:gridCol w="839367">
                  <a:extLst>
                    <a:ext uri="{9D8B030D-6E8A-4147-A177-3AD203B41FA5}">
                      <a16:colId xmlns:a16="http://schemas.microsoft.com/office/drawing/2014/main" xmlns="" val="2489300628"/>
                    </a:ext>
                  </a:extLst>
                </a:gridCol>
                <a:gridCol w="1152565">
                  <a:extLst>
                    <a:ext uri="{9D8B030D-6E8A-4147-A177-3AD203B41FA5}">
                      <a16:colId xmlns:a16="http://schemas.microsoft.com/office/drawing/2014/main" xmlns="" val="2628540189"/>
                    </a:ext>
                  </a:extLst>
                </a:gridCol>
                <a:gridCol w="618041">
                  <a:extLst>
                    <a:ext uri="{9D8B030D-6E8A-4147-A177-3AD203B41FA5}">
                      <a16:colId xmlns:a16="http://schemas.microsoft.com/office/drawing/2014/main" xmlns="" val="2808917840"/>
                    </a:ext>
                  </a:extLst>
                </a:gridCol>
              </a:tblGrid>
              <a:tr h="416769">
                <a:tc rowSpan="2">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Наименование объекта </a:t>
                      </a:r>
                    </a:p>
                  </a:txBody>
                  <a:tcPr marL="7969" marR="7969" marT="796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Адрес</a:t>
                      </a:r>
                    </a:p>
                  </a:txBody>
                  <a:tcPr marL="7969" marR="7969" marT="7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Кадастровый номер</a:t>
                      </a:r>
                    </a:p>
                  </a:txBody>
                  <a:tcPr marL="7969" marR="7969" marT="7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Код по ОКТМО</a:t>
                      </a:r>
                    </a:p>
                  </a:txBody>
                  <a:tcPr marL="7969" marR="7969" marT="7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Год постройки</a:t>
                      </a:r>
                    </a:p>
                  </a:txBody>
                  <a:tcPr marL="7969" marR="7969" marT="7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Единица измерения</a:t>
                      </a:r>
                    </a:p>
                  </a:txBody>
                  <a:tcPr marL="7969" marR="7969" marT="7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407504291"/>
                  </a:ext>
                </a:extLst>
              </a:tr>
              <a:tr h="537415">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наименование</a:t>
                      </a:r>
                    </a:p>
                  </a:txBody>
                  <a:tcPr marL="7969" marR="7969" marT="7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код </a:t>
                      </a:r>
                      <a:br>
                        <a:rPr lang="ru-RU" sz="1200" b="0" i="0" u="none" strike="noStrike">
                          <a:solidFill>
                            <a:srgbClr val="000000"/>
                          </a:solidFill>
                          <a:effectLst/>
                          <a:latin typeface="Arial" panose="020B0604020202020204" pitchFamily="34" charset="0"/>
                          <a:cs typeface="Arial" panose="020B0604020202020204" pitchFamily="34" charset="0"/>
                        </a:rPr>
                      </a:br>
                      <a:r>
                        <a:rPr lang="ru-RU" sz="1200" b="0" i="0" u="none" strike="noStrike">
                          <a:solidFill>
                            <a:srgbClr val="000000"/>
                          </a:solidFill>
                          <a:effectLst/>
                          <a:latin typeface="Arial" panose="020B0604020202020204" pitchFamily="34" charset="0"/>
                          <a:cs typeface="Arial" panose="020B0604020202020204" pitchFamily="34" charset="0"/>
                        </a:rPr>
                        <a:t>по ОКЕИ</a:t>
                      </a:r>
                    </a:p>
                  </a:txBody>
                  <a:tcPr marL="7969" marR="7969" marT="7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31985923"/>
                  </a:ext>
                </a:extLst>
              </a:tr>
              <a:tr h="208385">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1</a:t>
                      </a:r>
                    </a:p>
                  </a:txBody>
                  <a:tcPr marL="7969" marR="7969" marT="7969"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2</a:t>
                      </a:r>
                    </a:p>
                  </a:txBody>
                  <a:tcPr marL="7969" marR="7969" marT="7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3</a:t>
                      </a:r>
                    </a:p>
                  </a:txBody>
                  <a:tcPr marL="7969" marR="7969" marT="7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4</a:t>
                      </a:r>
                    </a:p>
                  </a:txBody>
                  <a:tcPr marL="7969" marR="7969" marT="7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5</a:t>
                      </a:r>
                    </a:p>
                  </a:txBody>
                  <a:tcPr marL="7969" marR="7969" marT="7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6</a:t>
                      </a:r>
                    </a:p>
                  </a:txBody>
                  <a:tcPr marL="7969" marR="7969" marT="7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7</a:t>
                      </a:r>
                    </a:p>
                  </a:txBody>
                  <a:tcPr marL="7969" marR="7969" marT="7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61722143"/>
                  </a:ext>
                </a:extLst>
              </a:tr>
              <a:tr h="219353">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Площадные объекты</a:t>
                      </a:r>
                      <a:r>
                        <a:rPr lang="ru-RU" sz="1200" b="0" i="0" u="none" strike="noStrike" baseline="30000">
                          <a:solidFill>
                            <a:srgbClr val="000000"/>
                          </a:solidFill>
                          <a:effectLst/>
                          <a:latin typeface="Arial" panose="020B0604020202020204" pitchFamily="34" charset="0"/>
                          <a:cs typeface="Arial" panose="020B0604020202020204" pitchFamily="34" charset="0"/>
                        </a:rPr>
                        <a:t>25</a:t>
                      </a:r>
                      <a:r>
                        <a:rPr lang="ru-RU" sz="1200" b="0" i="0" u="none" strike="noStrike">
                          <a:solidFill>
                            <a:srgbClr val="000000"/>
                          </a:solidFill>
                          <a:effectLst/>
                          <a:latin typeface="Arial" panose="020B0604020202020204" pitchFamily="34" charset="0"/>
                          <a:cs typeface="Arial" panose="020B0604020202020204" pitchFamily="34" charset="0"/>
                        </a:rPr>
                        <a:t>, всего</a:t>
                      </a:r>
                    </a:p>
                  </a:txBody>
                  <a:tcPr marL="7969" marR="7969" marT="796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х</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62397700"/>
                  </a:ext>
                </a:extLst>
              </a:tr>
              <a:tr h="427738">
                <a:tc>
                  <a:txBody>
                    <a:bodyPr/>
                    <a:lstStyle/>
                    <a:p>
                      <a:pPr algn="l" fontAlgn="t"/>
                      <a:r>
                        <a:rPr lang="ru-RU" sz="1200" b="0" i="0" u="none" strike="noStrike">
                          <a:solidFill>
                            <a:srgbClr val="000000"/>
                          </a:solidFill>
                          <a:effectLst/>
                          <a:latin typeface="Arial" panose="020B0604020202020204" pitchFamily="34" charset="0"/>
                          <a:cs typeface="Arial" panose="020B0604020202020204" pitchFamily="34" charset="0"/>
                        </a:rPr>
                        <a:t>в том числе:</a:t>
                      </a:r>
                      <a:br>
                        <a:rPr lang="ru-RU" sz="1200" b="0" i="0" u="none" strike="noStrike">
                          <a:solidFill>
                            <a:srgbClr val="000000"/>
                          </a:solidFill>
                          <a:effectLst/>
                          <a:latin typeface="Arial" panose="020B0604020202020204" pitchFamily="34" charset="0"/>
                          <a:cs typeface="Arial" panose="020B0604020202020204" pitchFamily="34" charset="0"/>
                        </a:rPr>
                      </a:b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143451" marR="7969" marT="7969"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7969" marR="7969" marT="79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dirty="0" err="1" smtClean="0">
                          <a:solidFill>
                            <a:srgbClr val="002060"/>
                          </a:solidFill>
                          <a:effectLst/>
                          <a:latin typeface="Arial" panose="020B0604020202020204" pitchFamily="34" charset="0"/>
                          <a:cs typeface="Arial" panose="020B0604020202020204" pitchFamily="34" charset="0"/>
                        </a:rPr>
                        <a:t>кв.м</a:t>
                      </a:r>
                      <a:r>
                        <a:rPr lang="ru-RU" sz="2000" b="1" i="0" u="none" strike="noStrike" dirty="0">
                          <a:solidFill>
                            <a:srgbClr val="002060"/>
                          </a:solidFill>
                          <a:effectLst/>
                          <a:latin typeface="Arial" panose="020B0604020202020204" pitchFamily="34" charset="0"/>
                          <a:cs typeface="Arial" panose="020B0604020202020204" pitchFamily="34" charset="0"/>
                        </a:rPr>
                        <a:t> </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dirty="0">
                          <a:solidFill>
                            <a:srgbClr val="002060"/>
                          </a:solidFill>
                          <a:effectLst/>
                          <a:latin typeface="Arial" panose="020B0604020202020204" pitchFamily="34" charset="0"/>
                          <a:cs typeface="Arial" panose="020B0604020202020204" pitchFamily="34" charset="0"/>
                        </a:rPr>
                        <a:t> </a:t>
                      </a:r>
                      <a:r>
                        <a:rPr lang="ru-RU" sz="2000" b="1" i="0" u="none" strike="noStrike" dirty="0" smtClean="0">
                          <a:solidFill>
                            <a:srgbClr val="002060"/>
                          </a:solidFill>
                          <a:effectLst/>
                          <a:latin typeface="Arial" panose="020B0604020202020204" pitchFamily="34" charset="0"/>
                          <a:cs typeface="Arial" panose="020B0604020202020204" pitchFamily="34" charset="0"/>
                        </a:rPr>
                        <a:t>055</a:t>
                      </a:r>
                      <a:endParaRPr lang="ru-RU" sz="2000" b="1" i="0" u="none" strike="noStrike" dirty="0">
                        <a:solidFill>
                          <a:srgbClr val="002060"/>
                        </a:solidFill>
                        <a:effectLst/>
                        <a:latin typeface="Arial" panose="020B0604020202020204" pitchFamily="34" charset="0"/>
                        <a:cs typeface="Arial" panose="020B0604020202020204" pitchFamily="34" charset="0"/>
                      </a:endParaRP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06063871"/>
                  </a:ext>
                </a:extLst>
              </a:tr>
              <a:tr h="197418">
                <a:tc>
                  <a:txBody>
                    <a:bodyPr/>
                    <a:lstStyle/>
                    <a:p>
                      <a:pPr algn="l" fontAlgn="t"/>
                      <a:r>
                        <a:rPr lang="ru-RU" sz="1200" b="0" i="0" u="none" strike="noStrike">
                          <a:solidFill>
                            <a:srgbClr val="000000"/>
                          </a:solidFill>
                          <a:effectLst/>
                          <a:latin typeface="Arial" panose="020B0604020202020204" pitchFamily="34" charset="0"/>
                          <a:cs typeface="Arial" panose="020B0604020202020204" pitchFamily="34" charset="0"/>
                        </a:rPr>
                        <a:t> </a:t>
                      </a:r>
                    </a:p>
                  </a:txBody>
                  <a:tcPr marL="143451" marR="7969" marT="7969"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7969" marR="7969" marT="79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dirty="0">
                          <a:solidFill>
                            <a:srgbClr val="002060"/>
                          </a:solidFill>
                          <a:effectLst/>
                          <a:latin typeface="Arial" panose="020B0604020202020204" pitchFamily="34" charset="0"/>
                          <a:cs typeface="Arial" panose="020B0604020202020204" pitchFamily="34" charset="0"/>
                        </a:rPr>
                        <a:t> </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a:solidFill>
                            <a:srgbClr val="002060"/>
                          </a:solidFill>
                          <a:effectLst/>
                          <a:latin typeface="Arial" panose="020B0604020202020204" pitchFamily="34" charset="0"/>
                          <a:cs typeface="Arial" panose="020B0604020202020204" pitchFamily="34" charset="0"/>
                        </a:rPr>
                        <a:t> </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82303208"/>
                  </a:ext>
                </a:extLst>
              </a:tr>
              <a:tr h="219353">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Линейные объекты</a:t>
                      </a:r>
                      <a:r>
                        <a:rPr lang="ru-RU" sz="1200" b="0" i="0" u="none" strike="noStrike" baseline="30000">
                          <a:solidFill>
                            <a:srgbClr val="000000"/>
                          </a:solidFill>
                          <a:effectLst/>
                          <a:latin typeface="Arial" panose="020B0604020202020204" pitchFamily="34" charset="0"/>
                          <a:cs typeface="Arial" panose="020B0604020202020204" pitchFamily="34" charset="0"/>
                        </a:rPr>
                        <a:t>26</a:t>
                      </a:r>
                      <a:r>
                        <a:rPr lang="ru-RU" sz="1200" b="0" i="0" u="none" strike="noStrike">
                          <a:solidFill>
                            <a:srgbClr val="000000"/>
                          </a:solidFill>
                          <a:effectLst/>
                          <a:latin typeface="Arial" panose="020B0604020202020204" pitchFamily="34" charset="0"/>
                          <a:cs typeface="Arial" panose="020B0604020202020204" pitchFamily="34" charset="0"/>
                        </a:rPr>
                        <a:t>, всего</a:t>
                      </a:r>
                    </a:p>
                  </a:txBody>
                  <a:tcPr marL="7969" marR="7969" marT="796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х</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dirty="0">
                          <a:solidFill>
                            <a:srgbClr val="002060"/>
                          </a:solidFill>
                          <a:effectLst/>
                          <a:latin typeface="Arial" panose="020B0604020202020204" pitchFamily="34" charset="0"/>
                          <a:cs typeface="Arial" panose="020B0604020202020204" pitchFamily="34" charset="0"/>
                        </a:rPr>
                        <a:t>х</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a:solidFill>
                            <a:srgbClr val="002060"/>
                          </a:solidFill>
                          <a:effectLst/>
                          <a:latin typeface="Arial" panose="020B0604020202020204" pitchFamily="34" charset="0"/>
                          <a:cs typeface="Arial" panose="020B0604020202020204" pitchFamily="34" charset="0"/>
                        </a:rPr>
                        <a:t>х</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22701920"/>
                  </a:ext>
                </a:extLst>
              </a:tr>
              <a:tr h="427738">
                <a:tc>
                  <a:txBody>
                    <a:bodyPr/>
                    <a:lstStyle/>
                    <a:p>
                      <a:pPr algn="l" fontAlgn="t"/>
                      <a:r>
                        <a:rPr lang="ru-RU" sz="1200" b="0" i="0" u="none" strike="noStrike">
                          <a:solidFill>
                            <a:srgbClr val="000000"/>
                          </a:solidFill>
                          <a:effectLst/>
                          <a:latin typeface="Arial" panose="020B0604020202020204" pitchFamily="34" charset="0"/>
                          <a:cs typeface="Arial" panose="020B0604020202020204" pitchFamily="34" charset="0"/>
                        </a:rPr>
                        <a:t>в том числе:</a:t>
                      </a:r>
                      <a:br>
                        <a:rPr lang="ru-RU" sz="1200" b="0" i="0" u="none" strike="noStrike">
                          <a:solidFill>
                            <a:srgbClr val="000000"/>
                          </a:solidFill>
                          <a:effectLst/>
                          <a:latin typeface="Arial" panose="020B0604020202020204" pitchFamily="34" charset="0"/>
                          <a:cs typeface="Arial" panose="020B0604020202020204" pitchFamily="34" charset="0"/>
                        </a:rPr>
                      </a:b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143451" marR="7969" marT="7969"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7969" marR="7969" marT="79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dirty="0" smtClean="0">
                          <a:solidFill>
                            <a:srgbClr val="002060"/>
                          </a:solidFill>
                          <a:effectLst/>
                          <a:latin typeface="Arial" panose="020B0604020202020204" pitchFamily="34" charset="0"/>
                          <a:cs typeface="Arial" panose="020B0604020202020204" pitchFamily="34" charset="0"/>
                        </a:rPr>
                        <a:t>м</a:t>
                      </a:r>
                      <a:r>
                        <a:rPr lang="ru-RU" sz="2000" b="1" i="0" u="none" strike="noStrike" dirty="0">
                          <a:solidFill>
                            <a:srgbClr val="002060"/>
                          </a:solidFill>
                          <a:effectLst/>
                          <a:latin typeface="Arial" panose="020B0604020202020204" pitchFamily="34" charset="0"/>
                          <a:cs typeface="Arial" panose="020B0604020202020204" pitchFamily="34" charset="0"/>
                        </a:rPr>
                        <a:t> </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dirty="0" smtClean="0">
                          <a:solidFill>
                            <a:srgbClr val="002060"/>
                          </a:solidFill>
                          <a:effectLst/>
                          <a:latin typeface="Arial" panose="020B0604020202020204" pitchFamily="34" charset="0"/>
                          <a:cs typeface="Arial" panose="020B0604020202020204" pitchFamily="34" charset="0"/>
                        </a:rPr>
                        <a:t>006</a:t>
                      </a:r>
                      <a:r>
                        <a:rPr lang="ru-RU" sz="2000" b="1" i="0" u="none" strike="noStrike" dirty="0">
                          <a:solidFill>
                            <a:srgbClr val="002060"/>
                          </a:solidFill>
                          <a:effectLst/>
                          <a:latin typeface="Arial" panose="020B0604020202020204" pitchFamily="34" charset="0"/>
                          <a:cs typeface="Arial" panose="020B0604020202020204" pitchFamily="34" charset="0"/>
                        </a:rPr>
                        <a:t> </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02881130"/>
                  </a:ext>
                </a:extLst>
              </a:tr>
              <a:tr h="197418">
                <a:tc>
                  <a:txBody>
                    <a:bodyPr/>
                    <a:lstStyle/>
                    <a:p>
                      <a:pPr algn="l" fontAlgn="t"/>
                      <a:r>
                        <a:rPr lang="ru-RU" sz="1200" b="0" i="0" u="none" strike="noStrike">
                          <a:solidFill>
                            <a:srgbClr val="000000"/>
                          </a:solidFill>
                          <a:effectLst/>
                          <a:latin typeface="Arial" panose="020B0604020202020204" pitchFamily="34" charset="0"/>
                          <a:cs typeface="Arial" panose="020B0604020202020204" pitchFamily="34" charset="0"/>
                        </a:rPr>
                        <a:t> </a:t>
                      </a:r>
                    </a:p>
                  </a:txBody>
                  <a:tcPr marL="143451" marR="7969" marT="7969"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7969" marR="7969" marT="79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dirty="0">
                          <a:solidFill>
                            <a:srgbClr val="002060"/>
                          </a:solidFill>
                          <a:effectLst/>
                          <a:latin typeface="Arial" panose="020B0604020202020204" pitchFamily="34" charset="0"/>
                          <a:cs typeface="Arial" panose="020B0604020202020204" pitchFamily="34" charset="0"/>
                        </a:rPr>
                        <a:t> </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a:solidFill>
                            <a:srgbClr val="002060"/>
                          </a:solidFill>
                          <a:effectLst/>
                          <a:latin typeface="Arial" panose="020B0604020202020204" pitchFamily="34" charset="0"/>
                          <a:cs typeface="Arial" panose="020B0604020202020204" pitchFamily="34" charset="0"/>
                        </a:rPr>
                        <a:t> </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33875067"/>
                  </a:ext>
                </a:extLst>
              </a:tr>
              <a:tr h="405801">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Резервуары, емкости, иные аналогичные объекты, всего</a:t>
                      </a:r>
                    </a:p>
                  </a:txBody>
                  <a:tcPr marL="7969" marR="7969" marT="796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х</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dirty="0">
                          <a:solidFill>
                            <a:srgbClr val="002060"/>
                          </a:solidFill>
                          <a:effectLst/>
                          <a:latin typeface="Arial" panose="020B0604020202020204" pitchFamily="34" charset="0"/>
                          <a:cs typeface="Arial" panose="020B0604020202020204" pitchFamily="34" charset="0"/>
                        </a:rPr>
                        <a:t>х</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a:solidFill>
                            <a:srgbClr val="002060"/>
                          </a:solidFill>
                          <a:effectLst/>
                          <a:latin typeface="Arial" panose="020B0604020202020204" pitchFamily="34" charset="0"/>
                          <a:cs typeface="Arial" panose="020B0604020202020204" pitchFamily="34" charset="0"/>
                        </a:rPr>
                        <a:t>х</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14433677"/>
                  </a:ext>
                </a:extLst>
              </a:tr>
              <a:tr h="449672">
                <a:tc>
                  <a:txBody>
                    <a:bodyPr/>
                    <a:lstStyle/>
                    <a:p>
                      <a:pPr algn="l" fontAlgn="t"/>
                      <a:r>
                        <a:rPr lang="ru-RU" sz="1200" b="0" i="0" u="none" strike="noStrike">
                          <a:solidFill>
                            <a:srgbClr val="000000"/>
                          </a:solidFill>
                          <a:effectLst/>
                          <a:latin typeface="Arial" panose="020B0604020202020204" pitchFamily="34" charset="0"/>
                          <a:cs typeface="Arial" panose="020B0604020202020204" pitchFamily="34" charset="0"/>
                        </a:rPr>
                        <a:t>в том числе:</a:t>
                      </a:r>
                      <a:br>
                        <a:rPr lang="ru-RU" sz="1200" b="0" i="0" u="none" strike="noStrike">
                          <a:solidFill>
                            <a:srgbClr val="000000"/>
                          </a:solidFill>
                          <a:effectLst/>
                          <a:latin typeface="Arial" panose="020B0604020202020204" pitchFamily="34" charset="0"/>
                          <a:cs typeface="Arial" panose="020B0604020202020204" pitchFamily="34" charset="0"/>
                        </a:rPr>
                      </a:b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143451" marR="7969" marT="7969"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7969" marR="7969" marT="79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dirty="0" err="1" smtClean="0">
                          <a:solidFill>
                            <a:srgbClr val="002060"/>
                          </a:solidFill>
                          <a:effectLst/>
                          <a:latin typeface="Arial" panose="020B0604020202020204" pitchFamily="34" charset="0"/>
                          <a:cs typeface="Arial" panose="020B0604020202020204" pitchFamily="34" charset="0"/>
                        </a:rPr>
                        <a:t>куб.м</a:t>
                      </a:r>
                      <a:r>
                        <a:rPr lang="ru-RU" sz="2000" b="1" i="0" u="none" strike="noStrike" dirty="0">
                          <a:solidFill>
                            <a:srgbClr val="002060"/>
                          </a:solidFill>
                          <a:effectLst/>
                          <a:latin typeface="Arial" panose="020B0604020202020204" pitchFamily="34" charset="0"/>
                          <a:cs typeface="Arial" panose="020B0604020202020204" pitchFamily="34" charset="0"/>
                        </a:rPr>
                        <a:t> </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dirty="0" smtClean="0">
                          <a:solidFill>
                            <a:srgbClr val="002060"/>
                          </a:solidFill>
                          <a:effectLst/>
                          <a:latin typeface="Arial" panose="020B0604020202020204" pitchFamily="34" charset="0"/>
                          <a:cs typeface="Arial" panose="020B0604020202020204" pitchFamily="34" charset="0"/>
                        </a:rPr>
                        <a:t>113</a:t>
                      </a:r>
                      <a:r>
                        <a:rPr lang="ru-RU" sz="2000" b="1" i="0" u="none" strike="noStrike" dirty="0">
                          <a:solidFill>
                            <a:srgbClr val="002060"/>
                          </a:solidFill>
                          <a:effectLst/>
                          <a:latin typeface="Arial" panose="020B0604020202020204" pitchFamily="34" charset="0"/>
                          <a:cs typeface="Arial" panose="020B0604020202020204" pitchFamily="34" charset="0"/>
                        </a:rPr>
                        <a:t> </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4383408"/>
                  </a:ext>
                </a:extLst>
              </a:tr>
              <a:tr h="197418">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143451" marR="7969" marT="796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7969" marR="7969" marT="79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dirty="0">
                          <a:solidFill>
                            <a:srgbClr val="002060"/>
                          </a:solidFill>
                          <a:effectLst/>
                          <a:latin typeface="Arial" panose="020B0604020202020204" pitchFamily="34" charset="0"/>
                          <a:cs typeface="Arial" panose="020B0604020202020204" pitchFamily="34" charset="0"/>
                        </a:rPr>
                        <a:t> </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a:solidFill>
                            <a:srgbClr val="002060"/>
                          </a:solidFill>
                          <a:effectLst/>
                          <a:latin typeface="Arial" panose="020B0604020202020204" pitchFamily="34" charset="0"/>
                          <a:cs typeface="Arial" panose="020B0604020202020204" pitchFamily="34" charset="0"/>
                        </a:rPr>
                        <a:t> </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12506936"/>
                  </a:ext>
                </a:extLst>
              </a:tr>
              <a:tr h="416769">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Скважины, иные аналогичные объекты, всего</a:t>
                      </a:r>
                    </a:p>
                  </a:txBody>
                  <a:tcPr marL="7969" marR="7969" marT="796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х</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dirty="0">
                          <a:solidFill>
                            <a:srgbClr val="002060"/>
                          </a:solidFill>
                          <a:effectLst/>
                          <a:latin typeface="Arial" panose="020B0604020202020204" pitchFamily="34" charset="0"/>
                          <a:cs typeface="Arial" panose="020B0604020202020204" pitchFamily="34" charset="0"/>
                        </a:rPr>
                        <a:t>х</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a:solidFill>
                            <a:srgbClr val="002060"/>
                          </a:solidFill>
                          <a:effectLst/>
                          <a:latin typeface="Arial" panose="020B0604020202020204" pitchFamily="34" charset="0"/>
                          <a:cs typeface="Arial" panose="020B0604020202020204" pitchFamily="34" charset="0"/>
                        </a:rPr>
                        <a:t>х</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69663854"/>
                  </a:ext>
                </a:extLst>
              </a:tr>
              <a:tr h="416769">
                <a:tc>
                  <a:txBody>
                    <a:bodyPr/>
                    <a:lstStyle/>
                    <a:p>
                      <a:pPr algn="l" fontAlgn="t"/>
                      <a:r>
                        <a:rPr lang="ru-RU" sz="1200" b="0" i="0" u="none" strike="noStrike">
                          <a:solidFill>
                            <a:srgbClr val="000000"/>
                          </a:solidFill>
                          <a:effectLst/>
                          <a:latin typeface="Arial" panose="020B0604020202020204" pitchFamily="34" charset="0"/>
                          <a:cs typeface="Arial" panose="020B0604020202020204" pitchFamily="34" charset="0"/>
                        </a:rPr>
                        <a:t>в том числе:</a:t>
                      </a:r>
                      <a:br>
                        <a:rPr lang="ru-RU" sz="1200" b="0" i="0" u="none" strike="noStrike">
                          <a:solidFill>
                            <a:srgbClr val="000000"/>
                          </a:solidFill>
                          <a:effectLst/>
                          <a:latin typeface="Arial" panose="020B0604020202020204" pitchFamily="34" charset="0"/>
                          <a:cs typeface="Arial" panose="020B0604020202020204" pitchFamily="34" charset="0"/>
                        </a:rPr>
                      </a:b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143451" marR="7969" marT="7969"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7969" marR="7969" marT="79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dirty="0">
                          <a:solidFill>
                            <a:srgbClr val="002060"/>
                          </a:solidFill>
                          <a:effectLst/>
                          <a:latin typeface="Arial" panose="020B0604020202020204" pitchFamily="34" charset="0"/>
                          <a:cs typeface="Arial" panose="020B0604020202020204" pitchFamily="34" charset="0"/>
                        </a:rPr>
                        <a:t> </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a:solidFill>
                            <a:srgbClr val="002060"/>
                          </a:solidFill>
                          <a:effectLst/>
                          <a:latin typeface="Arial" panose="020B0604020202020204" pitchFamily="34" charset="0"/>
                          <a:cs typeface="Arial" panose="020B0604020202020204" pitchFamily="34" charset="0"/>
                        </a:rPr>
                        <a:t> </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22394001"/>
                  </a:ext>
                </a:extLst>
              </a:tr>
              <a:tr h="197418">
                <a:tc>
                  <a:txBody>
                    <a:bodyPr/>
                    <a:lstStyle/>
                    <a:p>
                      <a:pPr algn="l" fontAlgn="t"/>
                      <a:r>
                        <a:rPr lang="ru-RU" sz="1200" b="0" i="0" u="none" strike="noStrike">
                          <a:solidFill>
                            <a:srgbClr val="000000"/>
                          </a:solidFill>
                          <a:effectLst/>
                          <a:latin typeface="Arial" panose="020B0604020202020204" pitchFamily="34" charset="0"/>
                          <a:cs typeface="Arial" panose="020B0604020202020204" pitchFamily="34" charset="0"/>
                        </a:rPr>
                        <a:t> </a:t>
                      </a:r>
                    </a:p>
                  </a:txBody>
                  <a:tcPr marL="143451" marR="7969" marT="7969"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7969" marR="7969" marT="79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dirty="0">
                          <a:solidFill>
                            <a:srgbClr val="002060"/>
                          </a:solidFill>
                          <a:effectLst/>
                          <a:latin typeface="Arial" panose="020B0604020202020204" pitchFamily="34" charset="0"/>
                          <a:cs typeface="Arial" panose="020B0604020202020204" pitchFamily="34" charset="0"/>
                        </a:rPr>
                        <a:t> </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a:solidFill>
                            <a:srgbClr val="002060"/>
                          </a:solidFill>
                          <a:effectLst/>
                          <a:latin typeface="Arial" panose="020B0604020202020204" pitchFamily="34" charset="0"/>
                          <a:cs typeface="Arial" panose="020B0604020202020204" pitchFamily="34" charset="0"/>
                        </a:rPr>
                        <a:t> </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95671917"/>
                  </a:ext>
                </a:extLst>
              </a:tr>
              <a:tr h="405801">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Иные объекты, включая точечные, всего </a:t>
                      </a:r>
                    </a:p>
                  </a:txBody>
                  <a:tcPr marL="7969" marR="7969" marT="796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х</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dirty="0">
                          <a:solidFill>
                            <a:srgbClr val="002060"/>
                          </a:solidFill>
                          <a:effectLst/>
                          <a:latin typeface="Arial" panose="020B0604020202020204" pitchFamily="34" charset="0"/>
                          <a:cs typeface="Arial" panose="020B0604020202020204" pitchFamily="34" charset="0"/>
                        </a:rPr>
                        <a:t>х</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dirty="0">
                          <a:solidFill>
                            <a:srgbClr val="002060"/>
                          </a:solidFill>
                          <a:effectLst/>
                          <a:latin typeface="Arial" panose="020B0604020202020204" pitchFamily="34" charset="0"/>
                          <a:cs typeface="Arial" panose="020B0604020202020204" pitchFamily="34" charset="0"/>
                        </a:rPr>
                        <a:t>х</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32429344"/>
                  </a:ext>
                </a:extLst>
              </a:tr>
              <a:tr h="449672">
                <a:tc>
                  <a:txBody>
                    <a:bodyPr/>
                    <a:lstStyle/>
                    <a:p>
                      <a:pPr algn="l" fontAlgn="t"/>
                      <a:r>
                        <a:rPr lang="ru-RU" sz="1200" b="0" i="0" u="none" strike="noStrike">
                          <a:solidFill>
                            <a:srgbClr val="000000"/>
                          </a:solidFill>
                          <a:effectLst/>
                          <a:latin typeface="Arial" panose="020B0604020202020204" pitchFamily="34" charset="0"/>
                          <a:cs typeface="Arial" panose="020B0604020202020204" pitchFamily="34" charset="0"/>
                        </a:rPr>
                        <a:t>в том числе:</a:t>
                      </a:r>
                      <a:br>
                        <a:rPr lang="ru-RU" sz="1200" b="0" i="0" u="none" strike="noStrike">
                          <a:solidFill>
                            <a:srgbClr val="000000"/>
                          </a:solidFill>
                          <a:effectLst/>
                          <a:latin typeface="Arial" panose="020B0604020202020204" pitchFamily="34" charset="0"/>
                          <a:cs typeface="Arial" panose="020B0604020202020204" pitchFamily="34" charset="0"/>
                        </a:rPr>
                      </a:b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143451" marR="7969" marT="7969"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dirty="0">
                          <a:solidFill>
                            <a:srgbClr val="002060"/>
                          </a:solidFill>
                          <a:effectLst/>
                          <a:latin typeface="Arial" panose="020B0604020202020204" pitchFamily="34" charset="0"/>
                          <a:cs typeface="Arial" panose="020B0604020202020204" pitchFamily="34" charset="0"/>
                        </a:rPr>
                        <a:t> </a:t>
                      </a:r>
                      <a:r>
                        <a:rPr lang="ru-RU" sz="2000" b="1" i="0" u="none" strike="noStrike" dirty="0" err="1" smtClean="0">
                          <a:solidFill>
                            <a:srgbClr val="002060"/>
                          </a:solidFill>
                          <a:effectLst/>
                          <a:latin typeface="Arial" panose="020B0604020202020204" pitchFamily="34" charset="0"/>
                          <a:cs typeface="Arial" panose="020B0604020202020204" pitchFamily="34" charset="0"/>
                        </a:rPr>
                        <a:t>шт</a:t>
                      </a:r>
                      <a:endParaRPr lang="ru-RU" sz="2000" b="1" i="0" u="none" strike="noStrike" dirty="0">
                        <a:solidFill>
                          <a:srgbClr val="002060"/>
                        </a:solidFill>
                        <a:effectLst/>
                        <a:latin typeface="Arial" panose="020B0604020202020204" pitchFamily="34" charset="0"/>
                        <a:cs typeface="Arial" panose="020B0604020202020204" pitchFamily="34" charset="0"/>
                      </a:endParaRP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1" i="0" u="none" strike="noStrike" dirty="0">
                          <a:solidFill>
                            <a:srgbClr val="002060"/>
                          </a:solidFill>
                          <a:effectLst/>
                          <a:latin typeface="Arial" panose="020B0604020202020204" pitchFamily="34" charset="0"/>
                          <a:cs typeface="Arial" panose="020B0604020202020204" pitchFamily="34" charset="0"/>
                        </a:rPr>
                        <a:t> </a:t>
                      </a:r>
                      <a:r>
                        <a:rPr lang="ru-RU" sz="2000" b="1" i="0" u="none" strike="noStrike" dirty="0" smtClean="0">
                          <a:solidFill>
                            <a:srgbClr val="002060"/>
                          </a:solidFill>
                          <a:effectLst/>
                          <a:latin typeface="Arial" panose="020B0604020202020204" pitchFamily="34" charset="0"/>
                          <a:cs typeface="Arial" panose="020B0604020202020204" pitchFamily="34" charset="0"/>
                        </a:rPr>
                        <a:t>796</a:t>
                      </a:r>
                      <a:endParaRPr lang="ru-RU" sz="2000" b="1" i="0" u="none" strike="noStrike" dirty="0">
                        <a:solidFill>
                          <a:srgbClr val="002060"/>
                        </a:solidFill>
                        <a:effectLst/>
                        <a:latin typeface="Arial" panose="020B0604020202020204" pitchFamily="34" charset="0"/>
                        <a:cs typeface="Arial" panose="020B0604020202020204" pitchFamily="34" charset="0"/>
                      </a:endParaRP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82358502"/>
                  </a:ext>
                </a:extLst>
              </a:tr>
              <a:tr h="197418">
                <a:tc>
                  <a:txBody>
                    <a:bodyPr/>
                    <a:lstStyle/>
                    <a:p>
                      <a:pPr algn="l" fontAlgn="t"/>
                      <a:r>
                        <a:rPr lang="ru-RU" sz="1200" b="0" i="0" u="none" strike="noStrike">
                          <a:solidFill>
                            <a:srgbClr val="000000"/>
                          </a:solidFill>
                          <a:effectLst/>
                          <a:latin typeface="Arial" panose="020B0604020202020204" pitchFamily="34" charset="0"/>
                          <a:cs typeface="Arial" panose="020B0604020202020204" pitchFamily="34" charset="0"/>
                        </a:rPr>
                        <a:t> </a:t>
                      </a:r>
                    </a:p>
                  </a:txBody>
                  <a:tcPr marL="143451" marR="7969" marT="7969"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7969" marR="7969" marT="79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7969" marR="7969" marT="79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7969" marR="7969" marT="7969"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617783290"/>
                  </a:ext>
                </a:extLst>
              </a:tr>
            </a:tbl>
          </a:graphicData>
        </a:graphic>
      </p:graphicFrame>
      <p:sp>
        <p:nvSpPr>
          <p:cNvPr id="5" name="Выноска со стрелкой вправо 4"/>
          <p:cNvSpPr/>
          <p:nvPr/>
        </p:nvSpPr>
        <p:spPr>
          <a:xfrm>
            <a:off x="3563888" y="2924944"/>
            <a:ext cx="2664296" cy="2520280"/>
          </a:xfrm>
          <a:prstGeom prst="rightArrowCallou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FF0000"/>
                </a:solidFill>
              </a:rPr>
              <a:t>Должно быть единообразие</a:t>
            </a:r>
            <a:endParaRPr lang="ru-RU" b="1" dirty="0">
              <a:solidFill>
                <a:srgbClr val="FF0000"/>
              </a:solidFill>
            </a:endParaRPr>
          </a:p>
        </p:txBody>
      </p:sp>
    </p:spTree>
    <p:extLst>
      <p:ext uri="{BB962C8B-B14F-4D97-AF65-F5344CB8AC3E}">
        <p14:creationId xmlns:p14="http://schemas.microsoft.com/office/powerpoint/2010/main" val="41022193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nvPr>
        </p:nvGraphicFramePr>
        <p:xfrm>
          <a:off x="107504" y="404664"/>
          <a:ext cx="8928992" cy="4210793"/>
        </p:xfrm>
        <a:graphic>
          <a:graphicData uri="http://schemas.openxmlformats.org/drawingml/2006/table">
            <a:tbl>
              <a:tblPr/>
              <a:tblGrid>
                <a:gridCol w="909610">
                  <a:extLst>
                    <a:ext uri="{9D8B030D-6E8A-4147-A177-3AD203B41FA5}">
                      <a16:colId xmlns:a16="http://schemas.microsoft.com/office/drawing/2014/main" xmlns="" val="3613448101"/>
                    </a:ext>
                  </a:extLst>
                </a:gridCol>
                <a:gridCol w="1243748">
                  <a:extLst>
                    <a:ext uri="{9D8B030D-6E8A-4147-A177-3AD203B41FA5}">
                      <a16:colId xmlns:a16="http://schemas.microsoft.com/office/drawing/2014/main" xmlns="" val="481872390"/>
                    </a:ext>
                  </a:extLst>
                </a:gridCol>
                <a:gridCol w="1429383">
                  <a:extLst>
                    <a:ext uri="{9D8B030D-6E8A-4147-A177-3AD203B41FA5}">
                      <a16:colId xmlns:a16="http://schemas.microsoft.com/office/drawing/2014/main" xmlns="" val="3142780045"/>
                    </a:ext>
                  </a:extLst>
                </a:gridCol>
                <a:gridCol w="1095239">
                  <a:extLst>
                    <a:ext uri="{9D8B030D-6E8A-4147-A177-3AD203B41FA5}">
                      <a16:colId xmlns:a16="http://schemas.microsoft.com/office/drawing/2014/main" xmlns="" val="4138676102"/>
                    </a:ext>
                  </a:extLst>
                </a:gridCol>
                <a:gridCol w="1447944">
                  <a:extLst>
                    <a:ext uri="{9D8B030D-6E8A-4147-A177-3AD203B41FA5}">
                      <a16:colId xmlns:a16="http://schemas.microsoft.com/office/drawing/2014/main" xmlns="" val="3821666628"/>
                    </a:ext>
                  </a:extLst>
                </a:gridCol>
                <a:gridCol w="1447944">
                  <a:extLst>
                    <a:ext uri="{9D8B030D-6E8A-4147-A177-3AD203B41FA5}">
                      <a16:colId xmlns:a16="http://schemas.microsoft.com/office/drawing/2014/main" xmlns="" val="3037059044"/>
                    </a:ext>
                  </a:extLst>
                </a:gridCol>
                <a:gridCol w="1355124">
                  <a:extLst>
                    <a:ext uri="{9D8B030D-6E8A-4147-A177-3AD203B41FA5}">
                      <a16:colId xmlns:a16="http://schemas.microsoft.com/office/drawing/2014/main" xmlns="" val="2372934021"/>
                    </a:ext>
                  </a:extLst>
                </a:gridCol>
              </a:tblGrid>
              <a:tr h="413066">
                <a:tc rowSpan="3">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Всего</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Используется </a:t>
                      </a:r>
                      <a:r>
                        <a:rPr lang="ru-RU" sz="1400" b="0" i="0" u="none" strike="noStrike" dirty="0" smtClean="0">
                          <a:solidFill>
                            <a:srgbClr val="000000"/>
                          </a:solidFill>
                          <a:effectLst/>
                          <a:latin typeface="Arial" panose="020B0604020202020204" pitchFamily="34" charset="0"/>
                          <a:cs typeface="Arial" panose="020B0604020202020204" pitchFamily="34" charset="0"/>
                        </a:rPr>
                        <a:t> учреждением</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4">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Передано во временное пользование сторонним организациям (индивидуальным предпринимателям)</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159176525"/>
                  </a:ext>
                </a:extLst>
              </a:tr>
              <a:tr h="207326">
                <a:tc vMerge="1">
                  <a:txBody>
                    <a:bodyPr/>
                    <a:lstStyle/>
                    <a:p>
                      <a:endParaRPr lang="ru-RU"/>
                    </a:p>
                  </a:txBody>
                  <a:tcPr/>
                </a:tc>
                <a:tc gridSpan="2">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из них:</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всего</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в том числе</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4238867523"/>
                  </a:ext>
                </a:extLst>
              </a:tr>
              <a:tr h="824546">
                <a:tc vMerge="1">
                  <a:txBody>
                    <a:bodyPr/>
                    <a:lstStyle/>
                    <a:p>
                      <a:endParaRPr lang="ru-RU"/>
                    </a:p>
                  </a:txBody>
                  <a:tcPr/>
                </a:tc>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для оказания услуг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для иных целей</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на основании договоров аренды</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 на основании договоров безвозмездного пользования</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без оформления права пользования</a:t>
                      </a:r>
                    </a:p>
                  </a:txBody>
                  <a:tcPr marL="1586" marR="1586" marT="158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14140653"/>
                  </a:ext>
                </a:extLst>
              </a:tr>
              <a:tr h="207326">
                <a:tc>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9</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10</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11</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12</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13</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14</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15</a:t>
                      </a:r>
                    </a:p>
                  </a:txBody>
                  <a:tcPr marL="1586" marR="1586" marT="158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91036174"/>
                  </a:ext>
                </a:extLst>
              </a:tr>
              <a:tr h="207326">
                <a:tc>
                  <a:txBody>
                    <a:bodyPr/>
                    <a:lstStyle/>
                    <a:p>
                      <a:pPr algn="l" fontAlgn="ctr"/>
                      <a:r>
                        <a:rPr lang="ru-RU" sz="14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4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4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4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4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4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4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27736965"/>
                  </a:ext>
                </a:extLst>
              </a:tr>
              <a:tr h="207326">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7135337"/>
                  </a:ext>
                </a:extLst>
              </a:tr>
              <a:tr h="207326">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15758154"/>
                  </a:ext>
                </a:extLst>
              </a:tr>
              <a:tr h="207326">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931995783"/>
                  </a:ext>
                </a:extLst>
              </a:tr>
              <a:tr h="194003">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99104025"/>
                  </a:ext>
                </a:extLst>
              </a:tr>
              <a:tr h="117738">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97553534"/>
                  </a:ext>
                </a:extLst>
              </a:tr>
              <a:tr h="117738">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58365589"/>
                  </a:ext>
                </a:extLst>
              </a:tr>
              <a:tr h="168699">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37001526"/>
                  </a:ext>
                </a:extLst>
              </a:tr>
              <a:tr h="117738">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50777513"/>
                  </a:ext>
                </a:extLst>
              </a:tr>
              <a:tr h="117738">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634344507"/>
                  </a:ext>
                </a:extLst>
              </a:tr>
              <a:tr h="168699">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736045914"/>
                  </a:ext>
                </a:extLst>
              </a:tr>
              <a:tr h="117738">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65518945"/>
                  </a:ext>
                </a:extLst>
              </a:tr>
              <a:tr h="117738">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65594457"/>
                  </a:ext>
                </a:extLst>
              </a:tr>
              <a:tr h="164480">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78935303"/>
                  </a:ext>
                </a:extLst>
              </a:tr>
              <a:tr h="117738">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48396531"/>
                  </a:ext>
                </a:extLst>
              </a:tr>
              <a:tr h="117738">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5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5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15360689"/>
                  </a:ext>
                </a:extLst>
              </a:tr>
            </a:tbl>
          </a:graphicData>
        </a:graphic>
      </p:graphicFrame>
      <p:sp>
        <p:nvSpPr>
          <p:cNvPr id="2" name="Выноска со стрелкой вверх 1"/>
          <p:cNvSpPr/>
          <p:nvPr/>
        </p:nvSpPr>
        <p:spPr>
          <a:xfrm>
            <a:off x="4427984" y="4941168"/>
            <a:ext cx="4248472" cy="1512168"/>
          </a:xfrm>
          <a:prstGeom prst="upArrowCallout">
            <a:avLst/>
          </a:prstGeom>
          <a:solidFill>
            <a:schemeClr val="accent1">
              <a:lumMod val="40000"/>
              <a:lumOff val="6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srgbClr val="FF0000"/>
                </a:solidFill>
                <a:effectLst/>
                <a:uLnTx/>
                <a:uFillTx/>
                <a:latin typeface="Calibri" panose="020F0502020204030204"/>
                <a:ea typeface="+mn-ea"/>
                <a:cs typeface="+mn-cs"/>
              </a:rPr>
              <a:t>Должно соответствовать информации в картах учета в РФИ</a:t>
            </a:r>
            <a:endPar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193626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691938937"/>
              </p:ext>
            </p:extLst>
          </p:nvPr>
        </p:nvGraphicFramePr>
        <p:xfrm>
          <a:off x="35496" y="332656"/>
          <a:ext cx="9108505" cy="5835912"/>
        </p:xfrm>
        <a:graphic>
          <a:graphicData uri="http://schemas.openxmlformats.org/drawingml/2006/table">
            <a:tbl>
              <a:tblPr/>
              <a:tblGrid>
                <a:gridCol w="1440081">
                  <a:extLst>
                    <a:ext uri="{9D8B030D-6E8A-4147-A177-3AD203B41FA5}">
                      <a16:colId xmlns:a16="http://schemas.microsoft.com/office/drawing/2014/main" xmlns="" val="3627003441"/>
                    </a:ext>
                  </a:extLst>
                </a:gridCol>
                <a:gridCol w="2070115">
                  <a:extLst>
                    <a:ext uri="{9D8B030D-6E8A-4147-A177-3AD203B41FA5}">
                      <a16:colId xmlns:a16="http://schemas.microsoft.com/office/drawing/2014/main" xmlns="" val="4284550682"/>
                    </a:ext>
                  </a:extLst>
                </a:gridCol>
                <a:gridCol w="846049">
                  <a:extLst>
                    <a:ext uri="{9D8B030D-6E8A-4147-A177-3AD203B41FA5}">
                      <a16:colId xmlns:a16="http://schemas.microsoft.com/office/drawing/2014/main" xmlns="" val="4275717086"/>
                    </a:ext>
                  </a:extLst>
                </a:gridCol>
                <a:gridCol w="1440081">
                  <a:extLst>
                    <a:ext uri="{9D8B030D-6E8A-4147-A177-3AD203B41FA5}">
                      <a16:colId xmlns:a16="http://schemas.microsoft.com/office/drawing/2014/main" xmlns="" val="1372988348"/>
                    </a:ext>
                  </a:extLst>
                </a:gridCol>
                <a:gridCol w="1206069">
                  <a:extLst>
                    <a:ext uri="{9D8B030D-6E8A-4147-A177-3AD203B41FA5}">
                      <a16:colId xmlns:a16="http://schemas.microsoft.com/office/drawing/2014/main" xmlns="" val="2969503448"/>
                    </a:ext>
                  </a:extLst>
                </a:gridCol>
                <a:gridCol w="954052">
                  <a:extLst>
                    <a:ext uri="{9D8B030D-6E8A-4147-A177-3AD203B41FA5}">
                      <a16:colId xmlns:a16="http://schemas.microsoft.com/office/drawing/2014/main" xmlns="" val="2098494582"/>
                    </a:ext>
                  </a:extLst>
                </a:gridCol>
                <a:gridCol w="1152058">
                  <a:extLst>
                    <a:ext uri="{9D8B030D-6E8A-4147-A177-3AD203B41FA5}">
                      <a16:colId xmlns:a16="http://schemas.microsoft.com/office/drawing/2014/main" xmlns="" val="3950796804"/>
                    </a:ext>
                  </a:extLst>
                </a:gridCol>
              </a:tblGrid>
              <a:tr h="258418">
                <a:tc rowSpan="4" gridSpan="2">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Наименование объекта</a:t>
                      </a:r>
                    </a:p>
                  </a:txBody>
                  <a:tcPr marL="1586" marR="1586" marT="158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hMerge="1">
                  <a:txBody>
                    <a:bodyPr/>
                    <a:lstStyle/>
                    <a:p>
                      <a:endParaRPr lang="ru-RU"/>
                    </a:p>
                  </a:txBody>
                  <a:tcPr/>
                </a:tc>
                <a:tc rowSpan="4">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Код строки</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Не используется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424207671"/>
                  </a:ext>
                </a:extLst>
              </a:tr>
              <a:tr h="162241">
                <a:tc gridSpan="2" vMerge="1">
                  <a:txBody>
                    <a:bodyPr/>
                    <a:lstStyle/>
                    <a:p>
                      <a:endParaRPr lang="ru-RU"/>
                    </a:p>
                  </a:txBody>
                  <a:tcPr/>
                </a:tc>
                <a:tc hMerge="1" vMerge="1">
                  <a:txBody>
                    <a:bodyPr/>
                    <a:lstStyle/>
                    <a:p>
                      <a:endParaRPr lang="ru-RU"/>
                    </a:p>
                  </a:txBody>
                  <a:tcPr/>
                </a:tc>
                <a:tc vMerge="1">
                  <a:txBody>
                    <a:bodyPr/>
                    <a:lstStyle/>
                    <a:p>
                      <a:endParaRPr lang="ru-RU"/>
                    </a:p>
                  </a:txBody>
                  <a:tcPr/>
                </a:tc>
                <a:tc rowSpan="3">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всего</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из них</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334554957"/>
                  </a:ext>
                </a:extLst>
              </a:tr>
              <a:tr h="170817">
                <a:tc gridSpan="2" vMerge="1">
                  <a:txBody>
                    <a:bodyPr/>
                    <a:lstStyle/>
                    <a:p>
                      <a:endParaRPr lang="ru-RU"/>
                    </a:p>
                  </a:txBody>
                  <a:tcPr/>
                </a:tc>
                <a:tc hMerge="1" vMerge="1">
                  <a:txBody>
                    <a:bodyPr/>
                    <a:lstStyle/>
                    <a:p>
                      <a:endParaRPr lang="ru-RU"/>
                    </a:p>
                  </a:txBody>
                  <a:tcPr/>
                </a:tc>
                <a:tc vMerge="1">
                  <a:txBody>
                    <a:bodyPr/>
                    <a:lstStyle/>
                    <a:p>
                      <a:endParaRPr lang="ru-RU"/>
                    </a:p>
                  </a:txBody>
                  <a:tcPr/>
                </a:tc>
                <a:tc vMerge="1">
                  <a:txBody>
                    <a:bodyPr/>
                    <a:lstStyle/>
                    <a:p>
                      <a:endParaRPr lang="ru-RU"/>
                    </a:p>
                  </a:txBody>
                  <a:tcPr/>
                </a:tc>
                <a:tc rowSpan="2" gridSpan="2">
                  <a:txBody>
                    <a:bodyPr/>
                    <a:lstStyle/>
                    <a:p>
                      <a:pPr algn="ctr" fontAlgn="ctr"/>
                      <a:r>
                        <a:rPr lang="ru-RU" sz="1400" b="1" i="0" u="none" strike="noStrike" dirty="0">
                          <a:solidFill>
                            <a:srgbClr val="000000"/>
                          </a:solidFill>
                          <a:effectLst/>
                          <a:latin typeface="Arial" panose="020B0604020202020204" pitchFamily="34" charset="0"/>
                          <a:cs typeface="Arial" panose="020B0604020202020204" pitchFamily="34" charset="0"/>
                        </a:rPr>
                        <a:t>проводится капитальный ремонт и/или реконструкция</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2" hMerge="1">
                  <a:txBody>
                    <a:bodyPr/>
                    <a:lstStyle/>
                    <a:p>
                      <a:endParaRPr lang="ru-RU"/>
                    </a:p>
                  </a:txBody>
                  <a:tcPr/>
                </a:tc>
                <a:tc rowSpan="2">
                  <a:txBody>
                    <a:bodyPr/>
                    <a:lstStyle/>
                    <a:p>
                      <a:pPr algn="ctr" fontAlgn="ctr"/>
                      <a:r>
                        <a:rPr lang="ru-RU" sz="1400" b="1" i="0" u="none" strike="noStrike" dirty="0">
                          <a:solidFill>
                            <a:srgbClr val="000000"/>
                          </a:solidFill>
                          <a:effectLst/>
                          <a:latin typeface="Arial" panose="020B0604020202020204" pitchFamily="34" charset="0"/>
                          <a:cs typeface="Arial" panose="020B0604020202020204" pitchFamily="34" charset="0"/>
                        </a:rPr>
                        <a:t> в связи с аварийным состоянием</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3568265127"/>
                  </a:ext>
                </a:extLst>
              </a:tr>
              <a:tr h="311153">
                <a:tc gridSpan="2" vMerge="1">
                  <a:txBody>
                    <a:bodyPr/>
                    <a:lstStyle/>
                    <a:p>
                      <a:endParaRPr lang="ru-RU"/>
                    </a:p>
                  </a:txBody>
                  <a:tcPr/>
                </a:tc>
                <a:tc hMerge="1" vMerge="1">
                  <a:txBody>
                    <a:bodyPr/>
                    <a:lstStyle/>
                    <a:p>
                      <a:endParaRPr lang="ru-RU"/>
                    </a:p>
                  </a:txBody>
                  <a:tcPr/>
                </a:tc>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2991622281"/>
                  </a:ext>
                </a:extLst>
              </a:tr>
              <a:tr h="162241">
                <a:tc gridSpan="2">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1</a:t>
                      </a:r>
                    </a:p>
                  </a:txBody>
                  <a:tcPr marL="1586" marR="1586" marT="1586"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2</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16</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17</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18</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62340976"/>
                  </a:ext>
                </a:extLst>
              </a:tr>
              <a:tr h="122275">
                <a:tc gridSpan="2">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Площадные объекты, всего</a:t>
                      </a:r>
                    </a:p>
                  </a:txBody>
                  <a:tcPr marL="1586" marR="1586" marT="158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1000</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4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4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4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27751715"/>
                  </a:ext>
                </a:extLst>
              </a:tr>
              <a:tr h="242173">
                <a:tc gridSpan="2">
                  <a:txBody>
                    <a:bodyPr/>
                    <a:lstStyle/>
                    <a:p>
                      <a:pPr algn="l" fontAlgn="t"/>
                      <a:r>
                        <a:rPr lang="ru-RU" sz="14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1400" b="0" i="0" u="none" strike="noStrike" dirty="0">
                          <a:solidFill>
                            <a:srgbClr val="000000"/>
                          </a:solidFill>
                          <a:effectLst/>
                          <a:latin typeface="Arial" panose="020B0604020202020204" pitchFamily="34" charset="0"/>
                          <a:cs typeface="Arial" panose="020B0604020202020204" pitchFamily="34" charset="0"/>
                        </a:rPr>
                      </a:b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38054" marR="1586" marT="1586"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1001</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4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4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4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88304327"/>
                  </a:ext>
                </a:extLst>
              </a:tr>
              <a:tr h="122275">
                <a:tc>
                  <a:txBody>
                    <a:bodyPr/>
                    <a:lstStyle/>
                    <a:p>
                      <a:pPr algn="l" fontAlgn="t"/>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38054" marR="1586" marT="1586"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38054" marR="1586" marT="1586"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4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4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4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69425536"/>
                  </a:ext>
                </a:extLst>
              </a:tr>
              <a:tr h="122275">
                <a:tc gridSpan="2">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Линейные объекты, всего</a:t>
                      </a:r>
                    </a:p>
                  </a:txBody>
                  <a:tcPr marL="1586" marR="1586" marT="158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2000</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4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4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4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94633322"/>
                  </a:ext>
                </a:extLst>
              </a:tr>
              <a:tr h="242173">
                <a:tc gridSpan="2">
                  <a:txBody>
                    <a:bodyPr/>
                    <a:lstStyle/>
                    <a:p>
                      <a:pPr algn="l" fontAlgn="t"/>
                      <a:r>
                        <a:rPr lang="ru-RU" sz="14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1400" b="0" i="0" u="none" strike="noStrike" dirty="0">
                          <a:solidFill>
                            <a:srgbClr val="000000"/>
                          </a:solidFill>
                          <a:effectLst/>
                          <a:latin typeface="Arial" panose="020B0604020202020204" pitchFamily="34" charset="0"/>
                          <a:cs typeface="Arial" panose="020B0604020202020204" pitchFamily="34" charset="0"/>
                        </a:rPr>
                      </a:b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38054" marR="1586" marT="1586"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2001</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4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4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4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64184326"/>
                  </a:ext>
                </a:extLst>
              </a:tr>
              <a:tr h="122275">
                <a:tc gridSpan="2">
                  <a:txBody>
                    <a:bodyPr/>
                    <a:lstStyle/>
                    <a:p>
                      <a:pPr algn="l" fontAlgn="t"/>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38054" marR="1586" marT="1586"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4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4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4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15746503"/>
                  </a:ext>
                </a:extLst>
              </a:tr>
              <a:tr h="122275">
                <a:tc gridSpan="2">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Объемные объекты, всего</a:t>
                      </a:r>
                    </a:p>
                  </a:txBody>
                  <a:tcPr marL="1586" marR="1586" marT="158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3000</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4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4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4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48595093"/>
                  </a:ext>
                </a:extLst>
              </a:tr>
              <a:tr h="242173">
                <a:tc gridSpan="2">
                  <a:txBody>
                    <a:bodyPr/>
                    <a:lstStyle/>
                    <a:p>
                      <a:pPr algn="l" fontAlgn="t"/>
                      <a:r>
                        <a:rPr lang="ru-RU" sz="14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1400" b="0" i="0" u="none" strike="noStrike" dirty="0">
                          <a:solidFill>
                            <a:srgbClr val="000000"/>
                          </a:solidFill>
                          <a:effectLst/>
                          <a:latin typeface="Arial" panose="020B0604020202020204" pitchFamily="34" charset="0"/>
                          <a:cs typeface="Arial" panose="020B0604020202020204" pitchFamily="34" charset="0"/>
                        </a:rPr>
                      </a:b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38054" marR="1586" marT="1586"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3001</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4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4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4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16399990"/>
                  </a:ext>
                </a:extLst>
              </a:tr>
              <a:tr h="122639">
                <a:tc gridSpan="2">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38054" marR="1586" marT="158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76282287"/>
                  </a:ext>
                </a:extLst>
              </a:tr>
              <a:tr h="122639">
                <a:tc gridSpan="2">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Глубинные объекты, всего</a:t>
                      </a:r>
                    </a:p>
                  </a:txBody>
                  <a:tcPr marL="1586" marR="1586" marT="158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4000</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58381594"/>
                  </a:ext>
                </a:extLst>
              </a:tr>
              <a:tr h="242173">
                <a:tc gridSpan="2">
                  <a:txBody>
                    <a:bodyPr/>
                    <a:lstStyle/>
                    <a:p>
                      <a:pPr algn="l" fontAlgn="t"/>
                      <a:r>
                        <a:rPr lang="ru-RU" sz="14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1400" b="0" i="0" u="none" strike="noStrike" dirty="0">
                          <a:solidFill>
                            <a:srgbClr val="000000"/>
                          </a:solidFill>
                          <a:effectLst/>
                          <a:latin typeface="Arial" panose="020B0604020202020204" pitchFamily="34" charset="0"/>
                          <a:cs typeface="Arial" panose="020B0604020202020204" pitchFamily="34" charset="0"/>
                        </a:rPr>
                      </a:b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38054" marR="1586" marT="1586"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4001</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06994952"/>
                  </a:ext>
                </a:extLst>
              </a:tr>
              <a:tr h="122275">
                <a:tc gridSpan="2">
                  <a:txBody>
                    <a:bodyPr/>
                    <a:lstStyle/>
                    <a:p>
                      <a:pPr algn="l" fontAlgn="t"/>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38054" marR="1586" marT="1586"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46194614"/>
                  </a:ext>
                </a:extLst>
              </a:tr>
              <a:tr h="122639">
                <a:tc gridSpan="2">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Высотные объекты</a:t>
                      </a:r>
                    </a:p>
                  </a:txBody>
                  <a:tcPr marL="1586" marR="1586" marT="158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5000</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16670511"/>
                  </a:ext>
                </a:extLst>
              </a:tr>
              <a:tr h="242173">
                <a:tc gridSpan="2">
                  <a:txBody>
                    <a:bodyPr/>
                    <a:lstStyle/>
                    <a:p>
                      <a:pPr algn="l" fontAlgn="t"/>
                      <a:r>
                        <a:rPr lang="ru-RU" sz="14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1400" b="0" i="0" u="none" strike="noStrike" dirty="0">
                          <a:solidFill>
                            <a:srgbClr val="000000"/>
                          </a:solidFill>
                          <a:effectLst/>
                          <a:latin typeface="Arial" panose="020B0604020202020204" pitchFamily="34" charset="0"/>
                          <a:cs typeface="Arial" panose="020B0604020202020204" pitchFamily="34" charset="0"/>
                        </a:rPr>
                      </a:b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38054" marR="1586" marT="1586"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5001</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10995571"/>
                  </a:ext>
                </a:extLst>
              </a:tr>
              <a:tr h="122275">
                <a:tc gridSpan="2">
                  <a:txBody>
                    <a:bodyPr/>
                    <a:lstStyle/>
                    <a:p>
                      <a:pPr algn="ctr" fontAlgn="t"/>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90567373"/>
                  </a:ext>
                </a:extLst>
              </a:tr>
              <a:tr h="122275">
                <a:tc gridSpan="2">
                  <a:txBody>
                    <a:bodyPr/>
                    <a:lstStyle/>
                    <a:p>
                      <a:pPr algn="ctr" fontAlgn="b"/>
                      <a:r>
                        <a:rPr lang="ru-RU" sz="1400" b="1" i="0" u="none" strike="noStrike" dirty="0">
                          <a:solidFill>
                            <a:srgbClr val="000000"/>
                          </a:solidFill>
                          <a:effectLst/>
                          <a:latin typeface="Arial" panose="020B0604020202020204" pitchFamily="34" charset="0"/>
                          <a:cs typeface="Arial" panose="020B0604020202020204" pitchFamily="34" charset="0"/>
                        </a:rPr>
                        <a:t>Итого:</a:t>
                      </a:r>
                    </a:p>
                  </a:txBody>
                  <a:tcPr marL="1586" marR="1586" marT="1586"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ru-RU"/>
                    </a:p>
                  </a:txBody>
                  <a:tcPr/>
                </a:tc>
                <a:tc>
                  <a:txBody>
                    <a:bodyPr/>
                    <a:lstStyle/>
                    <a:p>
                      <a:pPr algn="ctr" fontAlgn="b"/>
                      <a:r>
                        <a:rPr lang="ru-RU" sz="1400" b="1" i="0" u="none" strike="noStrike" dirty="0">
                          <a:solidFill>
                            <a:srgbClr val="000000"/>
                          </a:solidFill>
                          <a:effectLst/>
                          <a:latin typeface="Arial" panose="020B0604020202020204" pitchFamily="34" charset="0"/>
                          <a:cs typeface="Arial" panose="020B0604020202020204" pitchFamily="34" charset="0"/>
                        </a:rPr>
                        <a:t>9000</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33803341"/>
                  </a:ext>
                </a:extLst>
              </a:tr>
            </a:tbl>
          </a:graphicData>
        </a:graphic>
      </p:graphicFrame>
      <p:sp>
        <p:nvSpPr>
          <p:cNvPr id="5" name="Выноска со стрелкой вверх 4"/>
          <p:cNvSpPr/>
          <p:nvPr/>
        </p:nvSpPr>
        <p:spPr>
          <a:xfrm>
            <a:off x="5796136" y="1916832"/>
            <a:ext cx="2952328" cy="1512168"/>
          </a:xfrm>
          <a:prstGeom prst="upArrowCallout">
            <a:avLst/>
          </a:prstGeom>
          <a:solidFill>
            <a:schemeClr val="accent1">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Непригодное</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к эксплуатации</a:t>
            </a:r>
            <a:endParaRPr kumimoji="0" lang="ru-RU"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812241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46306107"/>
              </p:ext>
            </p:extLst>
          </p:nvPr>
        </p:nvGraphicFramePr>
        <p:xfrm>
          <a:off x="251520" y="260648"/>
          <a:ext cx="8669657" cy="5786096"/>
        </p:xfrm>
        <a:graphic>
          <a:graphicData uri="http://schemas.openxmlformats.org/drawingml/2006/table">
            <a:tbl>
              <a:tblPr/>
              <a:tblGrid>
                <a:gridCol w="1014840">
                  <a:extLst>
                    <a:ext uri="{9D8B030D-6E8A-4147-A177-3AD203B41FA5}">
                      <a16:colId xmlns:a16="http://schemas.microsoft.com/office/drawing/2014/main" xmlns="" val="3046827064"/>
                    </a:ext>
                  </a:extLst>
                </a:gridCol>
                <a:gridCol w="681396">
                  <a:extLst>
                    <a:ext uri="{9D8B030D-6E8A-4147-A177-3AD203B41FA5}">
                      <a16:colId xmlns:a16="http://schemas.microsoft.com/office/drawing/2014/main" xmlns="" val="3739456523"/>
                    </a:ext>
                  </a:extLst>
                </a:gridCol>
                <a:gridCol w="710393">
                  <a:extLst>
                    <a:ext uri="{9D8B030D-6E8A-4147-A177-3AD203B41FA5}">
                      <a16:colId xmlns:a16="http://schemas.microsoft.com/office/drawing/2014/main" xmlns="" val="458770767"/>
                    </a:ext>
                  </a:extLst>
                </a:gridCol>
                <a:gridCol w="971351">
                  <a:extLst>
                    <a:ext uri="{9D8B030D-6E8A-4147-A177-3AD203B41FA5}">
                      <a16:colId xmlns:a16="http://schemas.microsoft.com/office/drawing/2014/main" xmlns="" val="1840276121"/>
                    </a:ext>
                  </a:extLst>
                </a:gridCol>
                <a:gridCol w="1116329">
                  <a:extLst>
                    <a:ext uri="{9D8B030D-6E8A-4147-A177-3AD203B41FA5}">
                      <a16:colId xmlns:a16="http://schemas.microsoft.com/office/drawing/2014/main" xmlns="" val="621292734"/>
                    </a:ext>
                  </a:extLst>
                </a:gridCol>
                <a:gridCol w="855365">
                  <a:extLst>
                    <a:ext uri="{9D8B030D-6E8A-4147-A177-3AD203B41FA5}">
                      <a16:colId xmlns:a16="http://schemas.microsoft.com/office/drawing/2014/main" xmlns="" val="2088767746"/>
                    </a:ext>
                  </a:extLst>
                </a:gridCol>
                <a:gridCol w="1130824">
                  <a:extLst>
                    <a:ext uri="{9D8B030D-6E8A-4147-A177-3AD203B41FA5}">
                      <a16:colId xmlns:a16="http://schemas.microsoft.com/office/drawing/2014/main" xmlns="" val="894111055"/>
                    </a:ext>
                  </a:extLst>
                </a:gridCol>
                <a:gridCol w="1130824">
                  <a:extLst>
                    <a:ext uri="{9D8B030D-6E8A-4147-A177-3AD203B41FA5}">
                      <a16:colId xmlns:a16="http://schemas.microsoft.com/office/drawing/2014/main" xmlns="" val="22159872"/>
                    </a:ext>
                  </a:extLst>
                </a:gridCol>
                <a:gridCol w="1058335">
                  <a:extLst>
                    <a:ext uri="{9D8B030D-6E8A-4147-A177-3AD203B41FA5}">
                      <a16:colId xmlns:a16="http://schemas.microsoft.com/office/drawing/2014/main" xmlns="" val="2748078578"/>
                    </a:ext>
                  </a:extLst>
                </a:gridCol>
              </a:tblGrid>
              <a:tr h="275906">
                <a:tc gridSpan="9">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Фактические расходы на содержание объекта недвижимого имущества </a:t>
                      </a:r>
                      <a:endParaRPr lang="ru-RU" sz="1800" b="0" i="0" u="none" strike="noStrike" dirty="0" smtClean="0">
                        <a:solidFill>
                          <a:srgbClr val="000000"/>
                        </a:solidFill>
                        <a:effectLst/>
                        <a:latin typeface="Arial" panose="020B0604020202020204" pitchFamily="34" charset="0"/>
                        <a:cs typeface="Arial" panose="020B0604020202020204" pitchFamily="34" charset="0"/>
                      </a:endParaRPr>
                    </a:p>
                    <a:p>
                      <a:pPr algn="ctr" fontAlgn="ctr"/>
                      <a:r>
                        <a:rPr lang="ru-RU" sz="1800" b="0" i="0" u="none" strike="noStrike" dirty="0" smtClean="0">
                          <a:solidFill>
                            <a:srgbClr val="000000"/>
                          </a:solidFill>
                          <a:effectLst/>
                          <a:latin typeface="Arial" panose="020B0604020202020204" pitchFamily="34" charset="0"/>
                          <a:cs typeface="Arial" panose="020B0604020202020204" pitchFamily="34" charset="0"/>
                        </a:rPr>
                        <a:t>(</a:t>
                      </a:r>
                      <a:r>
                        <a:rPr lang="ru-RU" sz="1800" b="0" i="0" u="none" strike="noStrike" dirty="0" err="1">
                          <a:solidFill>
                            <a:srgbClr val="000000"/>
                          </a:solidFill>
                          <a:effectLst/>
                          <a:latin typeface="Arial" panose="020B0604020202020204" pitchFamily="34" charset="0"/>
                          <a:cs typeface="Arial" panose="020B0604020202020204" pitchFamily="34" charset="0"/>
                        </a:rPr>
                        <a:t>руб</a:t>
                      </a:r>
                      <a:r>
                        <a:rPr lang="ru-RU" sz="1800" b="0" i="0" u="none" strike="noStrike" dirty="0">
                          <a:solidFill>
                            <a:srgbClr val="000000"/>
                          </a:solidFill>
                          <a:effectLst/>
                          <a:latin typeface="Arial" panose="020B0604020202020204" pitchFamily="34" charset="0"/>
                          <a:cs typeface="Arial" panose="020B0604020202020204" pitchFamily="34" charset="0"/>
                        </a:rPr>
                        <a:t> в год)</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528326734"/>
                  </a:ext>
                </a:extLst>
              </a:tr>
              <a:tr h="275906">
                <a:tc rowSpan="3" gridSpan="3">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всего</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lang="ru-RU"/>
                    </a:p>
                  </a:txBody>
                  <a:tcPr/>
                </a:tc>
                <a:tc rowSpan="3" hMerge="1">
                  <a:txBody>
                    <a:bodyPr/>
                    <a:lstStyle/>
                    <a:p>
                      <a:endParaRPr lang="ru-RU"/>
                    </a:p>
                  </a:txBody>
                  <a:tcPr/>
                </a:tc>
                <a:tc gridSpan="3">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из них</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3">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из них</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717051280"/>
                  </a:ext>
                </a:extLst>
              </a:tr>
              <a:tr h="550226">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gridSpan="3">
                  <a:txBody>
                    <a:bodyPr/>
                    <a:lstStyle/>
                    <a:p>
                      <a:pPr algn="ctr" fontAlgn="ctr"/>
                      <a:r>
                        <a:rPr lang="ru-RU" sz="1800" b="0" i="0" u="none" strike="noStrike">
                          <a:solidFill>
                            <a:srgbClr val="000000"/>
                          </a:solidFill>
                          <a:effectLst/>
                          <a:latin typeface="Arial" panose="020B0604020202020204" pitchFamily="34" charset="0"/>
                          <a:cs typeface="Arial" panose="020B0604020202020204" pitchFamily="34" charset="0"/>
                        </a:rPr>
                        <a:t>коммунальные услуги</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3">
                  <a:txBody>
                    <a:bodyPr/>
                    <a:lstStyle/>
                    <a:p>
                      <a:pPr algn="ctr" fontAlgn="ctr"/>
                      <a:r>
                        <a:rPr lang="ru-RU" sz="1800" b="0" i="0" u="none" strike="noStrike">
                          <a:solidFill>
                            <a:srgbClr val="000000"/>
                          </a:solidFill>
                          <a:effectLst/>
                          <a:latin typeface="Arial" panose="020B0604020202020204" pitchFamily="34" charset="0"/>
                          <a:cs typeface="Arial" panose="020B0604020202020204" pitchFamily="34" charset="0"/>
                        </a:rPr>
                        <a:t>услуги по содержанию имущества</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119180994"/>
                  </a:ext>
                </a:extLst>
              </a:tr>
              <a:tr h="824546">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всего</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из них возмещается пользователями имущества</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hMerge="1">
                  <a:txBody>
                    <a:bodyPr/>
                    <a:lstStyle/>
                    <a:p>
                      <a:endParaRPr lang="ru-RU"/>
                    </a:p>
                  </a:txBody>
                  <a:tcPr/>
                </a:tc>
                <a:tc>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всего</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из них возмещается пользователями имущества</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hMerge="1">
                  <a:txBody>
                    <a:bodyPr/>
                    <a:lstStyle/>
                    <a:p>
                      <a:endParaRPr lang="ru-RU"/>
                    </a:p>
                  </a:txBody>
                  <a:tcPr/>
                </a:tc>
                <a:extLst>
                  <a:ext uri="{0D108BD9-81ED-4DB2-BD59-A6C34878D82A}">
                    <a16:rowId xmlns:a16="http://schemas.microsoft.com/office/drawing/2014/main" xmlns="" val="3862853903"/>
                  </a:ext>
                </a:extLst>
              </a:tr>
              <a:tr h="275906">
                <a:tc gridSpan="3">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19</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20</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21</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a:solidFill>
                            <a:srgbClr val="000000"/>
                          </a:solidFill>
                          <a:effectLst/>
                          <a:latin typeface="Arial" panose="020B0604020202020204" pitchFamily="34" charset="0"/>
                          <a:cs typeface="Arial" panose="020B0604020202020204" pitchFamily="34" charset="0"/>
                        </a:rPr>
                        <a:t>22</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23</a:t>
                      </a:r>
                    </a:p>
                  </a:txBody>
                  <a:tcPr marL="1586" marR="1586" marT="1586"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2987778964"/>
                  </a:ext>
                </a:extLst>
              </a:tr>
              <a:tr h="275906">
                <a:tc gridSpan="3">
                  <a:txBody>
                    <a:bodyPr/>
                    <a:lstStyle/>
                    <a:p>
                      <a:pPr algn="ctr"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gn="l"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3575282379"/>
                  </a:ext>
                </a:extLst>
              </a:tr>
              <a:tr h="275906">
                <a:tc gridSpan="3">
                  <a:txBody>
                    <a:bodyPr/>
                    <a:lstStyle/>
                    <a:p>
                      <a:pPr algn="ctr"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gn="l"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1004660269"/>
                  </a:ext>
                </a:extLst>
              </a:tr>
              <a:tr h="275906">
                <a:tc gridSpan="3">
                  <a:txBody>
                    <a:bodyPr/>
                    <a:lstStyle/>
                    <a:p>
                      <a:pPr algn="ctr"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gn="l"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3714814472"/>
                  </a:ext>
                </a:extLst>
              </a:tr>
              <a:tr h="275906">
                <a:tc gridSpan="3">
                  <a:txBody>
                    <a:bodyPr/>
                    <a:lstStyle/>
                    <a:p>
                      <a:pPr algn="ctr"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gn="l"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919035493"/>
                  </a:ext>
                </a:extLst>
              </a:tr>
              <a:tr h="275906">
                <a:tc gridSpan="3">
                  <a:txBody>
                    <a:bodyPr/>
                    <a:lstStyle/>
                    <a:p>
                      <a:pPr algn="ctr"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gn="l"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4273886788"/>
                  </a:ext>
                </a:extLst>
              </a:tr>
              <a:tr h="275906">
                <a:tc gridSpan="3">
                  <a:txBody>
                    <a:bodyPr/>
                    <a:lstStyle/>
                    <a:p>
                      <a:pPr algn="ctr"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gn="l"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3218944553"/>
                  </a:ext>
                </a:extLst>
              </a:tr>
              <a:tr h="275906">
                <a:tc gridSpan="3">
                  <a:txBody>
                    <a:bodyPr/>
                    <a:lstStyle/>
                    <a:p>
                      <a:pPr algn="ctr"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gn="l"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714743332"/>
                  </a:ext>
                </a:extLst>
              </a:tr>
              <a:tr h="275906">
                <a:tc gridSpan="3">
                  <a:txBody>
                    <a:bodyPr/>
                    <a:lstStyle/>
                    <a:p>
                      <a:pPr algn="ctr"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gn="l"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1800" b="1"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4229064720"/>
                  </a:ext>
                </a:extLst>
              </a:tr>
              <a:tr h="275906">
                <a:tc gridSpan="3">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gn="l" fontAlgn="b"/>
                      <a:r>
                        <a:rPr lang="ru-RU" sz="18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3810279739"/>
                  </a:ext>
                </a:extLst>
              </a:tr>
              <a:tr h="275906">
                <a:tc gridSpan="3">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gn="l" fontAlgn="b"/>
                      <a:r>
                        <a:rPr lang="ru-RU" sz="18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1800" b="0" i="0" u="none" strike="noStrike">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684094596"/>
                  </a:ext>
                </a:extLst>
              </a:tr>
              <a:tr h="275906">
                <a:tc gridSpan="3">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gn="l"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1586" marR="1586" marT="158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1314240848"/>
                  </a:ext>
                </a:extLst>
              </a:tr>
            </a:tbl>
          </a:graphicData>
        </a:graphic>
      </p:graphicFrame>
      <p:sp>
        <p:nvSpPr>
          <p:cNvPr id="3" name="Скругленный прямоугольник 2"/>
          <p:cNvSpPr/>
          <p:nvPr/>
        </p:nvSpPr>
        <p:spPr>
          <a:xfrm>
            <a:off x="3995936" y="3573016"/>
            <a:ext cx="4392488" cy="1584176"/>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smtClean="0">
                <a:ln>
                  <a:noFill/>
                </a:ln>
                <a:solidFill>
                  <a:srgbClr val="FF0000"/>
                </a:solidFill>
                <a:effectLst/>
                <a:uLnTx/>
                <a:uFillTx/>
                <a:latin typeface="Calibri" panose="020F0502020204030204"/>
                <a:ea typeface="+mn-ea"/>
                <a:cs typeface="+mn-cs"/>
              </a:rPr>
              <a:t>Возмещение «эксплуатационных»</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smtClean="0">
                <a:ln>
                  <a:noFill/>
                </a:ln>
                <a:solidFill>
                  <a:srgbClr val="FF0000"/>
                </a:solidFill>
                <a:effectLst/>
                <a:uLnTx/>
                <a:uFillTx/>
                <a:latin typeface="Calibri" panose="020F0502020204030204"/>
                <a:ea typeface="+mn-ea"/>
                <a:cs typeface="+mn-cs"/>
              </a:rPr>
              <a:t>по договорам аренды или безвозмездного пользования</a:t>
            </a:r>
            <a:endParaRPr kumimoji="0" lang="ru-RU" sz="20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cxnSp>
        <p:nvCxnSpPr>
          <p:cNvPr id="6" name="Прямая со стрелкой 5"/>
          <p:cNvCxnSpPr/>
          <p:nvPr/>
        </p:nvCxnSpPr>
        <p:spPr>
          <a:xfrm>
            <a:off x="5364088" y="2708920"/>
            <a:ext cx="0" cy="864096"/>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a:off x="6948264" y="2708920"/>
            <a:ext cx="0" cy="864096"/>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Выноска со стрелкой вправо 7"/>
          <p:cNvSpPr/>
          <p:nvPr/>
        </p:nvSpPr>
        <p:spPr>
          <a:xfrm>
            <a:off x="251519" y="3068960"/>
            <a:ext cx="2736305" cy="2520280"/>
          </a:xfrm>
          <a:prstGeom prst="rightArrowCallout">
            <a:avLst>
              <a:gd name="adj1" fmla="val 25000"/>
              <a:gd name="adj2" fmla="val 25000"/>
              <a:gd name="adj3" fmla="val 25000"/>
              <a:gd name="adj4" fmla="val 70872"/>
            </a:avLst>
          </a:prstGeom>
          <a:solidFill>
            <a:schemeClr val="accent1">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FF0000"/>
                </a:solidFill>
                <a:effectLst/>
                <a:uLnTx/>
                <a:uFillTx/>
                <a:latin typeface="Calibri" panose="020F0502020204030204"/>
                <a:ea typeface="+mn-ea"/>
                <a:cs typeface="+mn-cs"/>
              </a:rPr>
              <a:t>Требуется ведение аналитического учета  по объектам</a:t>
            </a:r>
            <a:endParaRPr kumimoji="0" lang="ru-RU"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290339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nvPr>
        </p:nvGraphicFramePr>
        <p:xfrm>
          <a:off x="35498" y="404664"/>
          <a:ext cx="9000999" cy="5224355"/>
        </p:xfrm>
        <a:graphic>
          <a:graphicData uri="http://schemas.openxmlformats.org/drawingml/2006/table">
            <a:tbl>
              <a:tblPr/>
              <a:tblGrid>
                <a:gridCol w="743029">
                  <a:extLst>
                    <a:ext uri="{9D8B030D-6E8A-4147-A177-3AD203B41FA5}">
                      <a16:colId xmlns:a16="http://schemas.microsoft.com/office/drawing/2014/main" xmlns="" val="1589283272"/>
                    </a:ext>
                  </a:extLst>
                </a:gridCol>
                <a:gridCol w="808867">
                  <a:extLst>
                    <a:ext uri="{9D8B030D-6E8A-4147-A177-3AD203B41FA5}">
                      <a16:colId xmlns:a16="http://schemas.microsoft.com/office/drawing/2014/main" xmlns="" val="3002615820"/>
                    </a:ext>
                  </a:extLst>
                </a:gridCol>
                <a:gridCol w="611352">
                  <a:extLst>
                    <a:ext uri="{9D8B030D-6E8A-4147-A177-3AD203B41FA5}">
                      <a16:colId xmlns:a16="http://schemas.microsoft.com/office/drawing/2014/main" xmlns="" val="2302853418"/>
                    </a:ext>
                  </a:extLst>
                </a:gridCol>
                <a:gridCol w="489083">
                  <a:extLst>
                    <a:ext uri="{9D8B030D-6E8A-4147-A177-3AD203B41FA5}">
                      <a16:colId xmlns:a16="http://schemas.microsoft.com/office/drawing/2014/main" xmlns="" val="160476065"/>
                    </a:ext>
                  </a:extLst>
                </a:gridCol>
                <a:gridCol w="630163">
                  <a:extLst>
                    <a:ext uri="{9D8B030D-6E8A-4147-A177-3AD203B41FA5}">
                      <a16:colId xmlns:a16="http://schemas.microsoft.com/office/drawing/2014/main" xmlns="" val="4034549035"/>
                    </a:ext>
                  </a:extLst>
                </a:gridCol>
                <a:gridCol w="743029">
                  <a:extLst>
                    <a:ext uri="{9D8B030D-6E8A-4147-A177-3AD203B41FA5}">
                      <a16:colId xmlns:a16="http://schemas.microsoft.com/office/drawing/2014/main" xmlns="" val="1265486876"/>
                    </a:ext>
                  </a:extLst>
                </a:gridCol>
                <a:gridCol w="743029">
                  <a:extLst>
                    <a:ext uri="{9D8B030D-6E8A-4147-A177-3AD203B41FA5}">
                      <a16:colId xmlns:a16="http://schemas.microsoft.com/office/drawing/2014/main" xmlns="" val="3131900004"/>
                    </a:ext>
                  </a:extLst>
                </a:gridCol>
                <a:gridCol w="630163">
                  <a:extLst>
                    <a:ext uri="{9D8B030D-6E8A-4147-A177-3AD203B41FA5}">
                      <a16:colId xmlns:a16="http://schemas.microsoft.com/office/drawing/2014/main" xmlns="" val="35581994"/>
                    </a:ext>
                  </a:extLst>
                </a:gridCol>
                <a:gridCol w="686597">
                  <a:extLst>
                    <a:ext uri="{9D8B030D-6E8A-4147-A177-3AD203B41FA5}">
                      <a16:colId xmlns:a16="http://schemas.microsoft.com/office/drawing/2014/main" xmlns="" val="56204794"/>
                    </a:ext>
                  </a:extLst>
                </a:gridCol>
                <a:gridCol w="752435">
                  <a:extLst>
                    <a:ext uri="{9D8B030D-6E8A-4147-A177-3AD203B41FA5}">
                      <a16:colId xmlns:a16="http://schemas.microsoft.com/office/drawing/2014/main" xmlns="" val="3905453674"/>
                    </a:ext>
                  </a:extLst>
                </a:gridCol>
                <a:gridCol w="752435">
                  <a:extLst>
                    <a:ext uri="{9D8B030D-6E8A-4147-A177-3AD203B41FA5}">
                      <a16:colId xmlns:a16="http://schemas.microsoft.com/office/drawing/2014/main" xmlns="" val="955482917"/>
                    </a:ext>
                  </a:extLst>
                </a:gridCol>
                <a:gridCol w="752435">
                  <a:extLst>
                    <a:ext uri="{9D8B030D-6E8A-4147-A177-3AD203B41FA5}">
                      <a16:colId xmlns:a16="http://schemas.microsoft.com/office/drawing/2014/main" xmlns="" val="1476458289"/>
                    </a:ext>
                  </a:extLst>
                </a:gridCol>
                <a:gridCol w="658382">
                  <a:extLst>
                    <a:ext uri="{9D8B030D-6E8A-4147-A177-3AD203B41FA5}">
                      <a16:colId xmlns:a16="http://schemas.microsoft.com/office/drawing/2014/main" xmlns="" val="854869995"/>
                    </a:ext>
                  </a:extLst>
                </a:gridCol>
              </a:tblGrid>
              <a:tr h="278144">
                <a:tc gridSpan="13">
                  <a:txBody>
                    <a:bodyPr/>
                    <a:lstStyle/>
                    <a:p>
                      <a:pPr algn="ctr" fontAlgn="b"/>
                      <a:r>
                        <a:rPr lang="ru-RU" sz="1050" b="1" i="0" u="none" strike="noStrike" dirty="0">
                          <a:solidFill>
                            <a:srgbClr val="000000"/>
                          </a:solidFill>
                          <a:effectLst/>
                          <a:latin typeface="Arial" panose="020B0604020202020204" pitchFamily="34" charset="0"/>
                          <a:cs typeface="Arial" panose="020B0604020202020204" pitchFamily="34" charset="0"/>
                        </a:rPr>
                        <a:t>Сведения об использовании </a:t>
                      </a:r>
                      <a:r>
                        <a:rPr lang="ru-RU" sz="1050" b="1" i="0" u="none" strike="noStrike" dirty="0" smtClean="0">
                          <a:solidFill>
                            <a:srgbClr val="000000"/>
                          </a:solidFill>
                          <a:effectLst/>
                          <a:latin typeface="Arial" panose="020B0604020202020204" pitchFamily="34" charset="0"/>
                          <a:cs typeface="Arial" panose="020B0604020202020204" pitchFamily="34" charset="0"/>
                        </a:rPr>
                        <a:t>земельных </a:t>
                      </a:r>
                      <a:r>
                        <a:rPr lang="ru-RU" sz="1050" b="1" i="0" u="none" strike="noStrike" dirty="0">
                          <a:solidFill>
                            <a:srgbClr val="000000"/>
                          </a:solidFill>
                          <a:effectLst/>
                          <a:latin typeface="Arial" panose="020B0604020202020204" pitchFamily="34" charset="0"/>
                          <a:cs typeface="Arial" panose="020B0604020202020204" pitchFamily="34" charset="0"/>
                        </a:rPr>
                        <a:t>участков </a:t>
                      </a:r>
                      <a:br>
                        <a:rPr lang="ru-RU" sz="1050" b="1" i="0" u="none" strike="noStrike" dirty="0">
                          <a:solidFill>
                            <a:srgbClr val="000000"/>
                          </a:solidFill>
                          <a:effectLst/>
                          <a:latin typeface="Arial" panose="020B0604020202020204" pitchFamily="34" charset="0"/>
                          <a:cs typeface="Arial" panose="020B0604020202020204" pitchFamily="34" charset="0"/>
                        </a:rPr>
                      </a:br>
                      <a:r>
                        <a:rPr lang="ru-RU" sz="1050" b="1" i="0" u="none" strike="noStrike" dirty="0">
                          <a:solidFill>
                            <a:srgbClr val="000000"/>
                          </a:solidFill>
                          <a:effectLst/>
                          <a:latin typeface="Arial" panose="020B0604020202020204" pitchFamily="34" charset="0"/>
                          <a:cs typeface="Arial" panose="020B0604020202020204" pitchFamily="34" charset="0"/>
                        </a:rPr>
                        <a:t>(предоставленных на праве постоянного (бессрочного) пользования)</a:t>
                      </a:r>
                    </a:p>
                  </a:txBody>
                  <a:tcPr marL="2783" marR="2783" marT="2783"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078520509"/>
                  </a:ext>
                </a:extLst>
              </a:tr>
              <a:tr h="115537">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Коды</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698682301"/>
                  </a:ext>
                </a:extLst>
              </a:tr>
              <a:tr h="111257">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gridSpan="4">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на 1 __________ 20 __ г.</a:t>
                      </a:r>
                    </a:p>
                  </a:txBody>
                  <a:tcPr marL="2783" marR="2783" marT="2783"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gridSpan="2">
                  <a:txBody>
                    <a:bodyPr/>
                    <a:lstStyle/>
                    <a:p>
                      <a:pPr algn="r" fontAlgn="b"/>
                      <a:r>
                        <a:rPr lang="ru-RU" sz="700" b="0" i="0" u="none" strike="noStrike">
                          <a:solidFill>
                            <a:srgbClr val="000000"/>
                          </a:solidFill>
                          <a:effectLst/>
                          <a:latin typeface="Arial" panose="020B0604020202020204" pitchFamily="34" charset="0"/>
                          <a:cs typeface="Arial" panose="020B0604020202020204" pitchFamily="34" charset="0"/>
                        </a:rPr>
                        <a:t>Дата</a:t>
                      </a:r>
                    </a:p>
                  </a:txBody>
                  <a:tcPr marL="2783" marR="33386" marT="2783"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ctr" fontAlgn="ctr"/>
                      <a:r>
                        <a:rPr lang="ru-RU" sz="700" b="0" i="0" u="none" strike="noStrike">
                          <a:solidFill>
                            <a:srgbClr val="FF0000"/>
                          </a:solidFill>
                          <a:effectLst/>
                          <a:latin typeface="Arial" panose="020B0604020202020204" pitchFamily="34" charset="0"/>
                          <a:cs typeface="Arial" panose="020B0604020202020204" pitchFamily="34" charset="0"/>
                        </a:rPr>
                        <a:t> </a:t>
                      </a:r>
                    </a:p>
                  </a:txBody>
                  <a:tcPr marL="2783" marR="2783" marT="278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210882303"/>
                  </a:ext>
                </a:extLst>
              </a:tr>
              <a:tr h="105653">
                <a:tc>
                  <a:txBody>
                    <a:bodyPr/>
                    <a:lstStyle/>
                    <a:p>
                      <a:pPr algn="l" fontAlgn="b"/>
                      <a:endParaRPr lang="ru-RU" sz="700" b="0" i="0" u="none" strike="noStrike" dirty="0">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r"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r"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w="12700" cap="flat" cmpd="sng" algn="ctr">
                      <a:solidFill>
                        <a:srgbClr val="000000"/>
                      </a:solidFill>
                      <a:prstDash val="solid"/>
                      <a:round/>
                      <a:headEnd type="none" w="med" len="med"/>
                      <a:tailEnd type="none" w="med" len="med"/>
                    </a:lnR>
                    <a:lnT>
                      <a:noFill/>
                    </a:lnT>
                    <a:lnB>
                      <a:noFill/>
                    </a:lnB>
                  </a:tcPr>
                </a:tc>
                <a:tc rowSpan="2">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84298847"/>
                  </a:ext>
                </a:extLst>
              </a:tr>
              <a:tr h="112326">
                <a:tc>
                  <a:txBody>
                    <a:bodyPr/>
                    <a:lstStyle/>
                    <a:p>
                      <a:pPr algn="l" fontAlgn="b"/>
                      <a:endParaRPr lang="ru-RU" sz="700" b="0" i="0" u="none" strike="noStrike" dirty="0">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gridSpan="2">
                  <a:txBody>
                    <a:bodyPr/>
                    <a:lstStyle/>
                    <a:p>
                      <a:pPr algn="r" fontAlgn="b"/>
                      <a:r>
                        <a:rPr lang="ru-RU" sz="700" b="0" i="0" u="none" strike="noStrike">
                          <a:solidFill>
                            <a:srgbClr val="000000"/>
                          </a:solidFill>
                          <a:effectLst/>
                          <a:latin typeface="Arial" panose="020B0604020202020204" pitchFamily="34" charset="0"/>
                          <a:cs typeface="Arial" panose="020B0604020202020204" pitchFamily="34" charset="0"/>
                        </a:rPr>
                        <a:t>по Сводному реестру</a:t>
                      </a:r>
                    </a:p>
                  </a:txBody>
                  <a:tcPr marL="2783" marR="33386" marT="2783"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4096443131"/>
                  </a:ext>
                </a:extLst>
              </a:tr>
              <a:tr h="165816">
                <a:tc gridSpan="10">
                  <a:txBody>
                    <a:bodyPr/>
                    <a:lstStyle/>
                    <a:p>
                      <a:pPr algn="l" fontAlgn="b"/>
                      <a:r>
                        <a:rPr lang="ru-RU" sz="700" b="0" i="0" u="none" strike="noStrike" dirty="0">
                          <a:solidFill>
                            <a:srgbClr val="000000"/>
                          </a:solidFill>
                          <a:effectLst/>
                          <a:latin typeface="Arial" panose="020B0604020202020204" pitchFamily="34" charset="0"/>
                          <a:cs typeface="Arial" panose="020B0604020202020204" pitchFamily="34" charset="0"/>
                        </a:rPr>
                        <a:t>Учреждение ___________________________________________________________________________________________________</a:t>
                      </a:r>
                    </a:p>
                  </a:txBody>
                  <a:tcPr marL="2783" marR="2783" marT="2783"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r" fontAlgn="b"/>
                      <a:r>
                        <a:rPr lang="ru-RU" sz="700" b="0" i="0" u="none" strike="noStrike">
                          <a:solidFill>
                            <a:srgbClr val="000000"/>
                          </a:solidFill>
                          <a:effectLst/>
                          <a:latin typeface="Arial" panose="020B0604020202020204" pitchFamily="34" charset="0"/>
                          <a:cs typeface="Arial" panose="020B0604020202020204" pitchFamily="34" charset="0"/>
                        </a:rPr>
                        <a:t>ИНН</a:t>
                      </a:r>
                    </a:p>
                  </a:txBody>
                  <a:tcPr marL="2783" marR="33386" marT="2783"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l"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500700331"/>
                  </a:ext>
                </a:extLst>
              </a:tr>
              <a:tr h="208523">
                <a:tc gridSpan="10">
                  <a:txBody>
                    <a:bodyPr/>
                    <a:lstStyle/>
                    <a:p>
                      <a:pPr algn="l" fontAlgn="b"/>
                      <a:r>
                        <a:rPr lang="ru-RU" sz="700" b="0" i="0" u="none" strike="noStrike" dirty="0">
                          <a:solidFill>
                            <a:srgbClr val="000000"/>
                          </a:solidFill>
                          <a:effectLst/>
                          <a:latin typeface="Arial" panose="020B0604020202020204" pitchFamily="34" charset="0"/>
                          <a:cs typeface="Arial" panose="020B0604020202020204" pitchFamily="34" charset="0"/>
                        </a:rPr>
                        <a:t>Орган, осуществляющий функции </a:t>
                      </a:r>
                      <a:br>
                        <a:rPr lang="ru-RU" sz="700" b="0" i="0" u="none" strike="noStrike" dirty="0">
                          <a:solidFill>
                            <a:srgbClr val="000000"/>
                          </a:solidFill>
                          <a:effectLst/>
                          <a:latin typeface="Arial" panose="020B0604020202020204" pitchFamily="34" charset="0"/>
                          <a:cs typeface="Arial" panose="020B0604020202020204" pitchFamily="34" charset="0"/>
                        </a:rPr>
                      </a:br>
                      <a:r>
                        <a:rPr lang="ru-RU" sz="700" b="0" i="0" u="none" strike="noStrike" dirty="0">
                          <a:solidFill>
                            <a:srgbClr val="000000"/>
                          </a:solidFill>
                          <a:effectLst/>
                          <a:latin typeface="Arial" panose="020B0604020202020204" pitchFamily="34" charset="0"/>
                          <a:cs typeface="Arial" panose="020B0604020202020204" pitchFamily="34" charset="0"/>
                        </a:rPr>
                        <a:t>и полномочия учредителя _______________________________________________________________________________________</a:t>
                      </a:r>
                    </a:p>
                  </a:txBody>
                  <a:tcPr marL="2783" marR="2783" marT="2783"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r" fontAlgn="b"/>
                      <a:r>
                        <a:rPr lang="ru-RU" sz="700" b="0" i="0" u="none" strike="noStrike">
                          <a:solidFill>
                            <a:srgbClr val="000000"/>
                          </a:solidFill>
                          <a:effectLst/>
                          <a:latin typeface="Arial" panose="020B0604020202020204" pitchFamily="34" charset="0"/>
                          <a:cs typeface="Arial" panose="020B0604020202020204" pitchFamily="34" charset="0"/>
                        </a:rPr>
                        <a:t>глава по БК</a:t>
                      </a:r>
                    </a:p>
                  </a:txBody>
                  <a:tcPr marL="2783" marR="33386" marT="2783"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811557031"/>
                  </a:ext>
                </a:extLst>
              </a:tr>
              <a:tr h="139072">
                <a:tc gridSpan="10">
                  <a:txBody>
                    <a:bodyPr/>
                    <a:lstStyle/>
                    <a:p>
                      <a:pPr algn="l" fontAlgn="b"/>
                      <a:r>
                        <a:rPr lang="ru-RU" sz="700" b="0" i="0" u="none" strike="noStrike" dirty="0">
                          <a:solidFill>
                            <a:srgbClr val="000000"/>
                          </a:solidFill>
                          <a:effectLst/>
                          <a:latin typeface="Arial" panose="020B0604020202020204" pitchFamily="34" charset="0"/>
                          <a:cs typeface="Arial" panose="020B0604020202020204" pitchFamily="34" charset="0"/>
                        </a:rPr>
                        <a:t>Публично-правовое образование _________________________________________________________________________________</a:t>
                      </a:r>
                    </a:p>
                  </a:txBody>
                  <a:tcPr marL="2783" marR="2783" marT="2783"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r" fontAlgn="b"/>
                      <a:r>
                        <a:rPr lang="ru-RU" sz="700" b="0" i="0" u="none" strike="noStrike">
                          <a:solidFill>
                            <a:srgbClr val="000000"/>
                          </a:solidFill>
                          <a:effectLst/>
                          <a:latin typeface="Arial" panose="020B0604020202020204" pitchFamily="34" charset="0"/>
                          <a:cs typeface="Arial" panose="020B0604020202020204" pitchFamily="34" charset="0"/>
                        </a:rPr>
                        <a:t>по ОКТМО</a:t>
                      </a:r>
                    </a:p>
                  </a:txBody>
                  <a:tcPr marL="2783" marR="33386" marT="2783"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l"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731185510"/>
                  </a:ext>
                </a:extLst>
              </a:tr>
              <a:tr h="144421">
                <a:tc gridSpan="10">
                  <a:txBody>
                    <a:bodyPr/>
                    <a:lstStyle/>
                    <a:p>
                      <a:pPr algn="l" fontAlgn="b"/>
                      <a:r>
                        <a:rPr lang="ru-RU" sz="700" b="0" i="0" u="none" strike="noStrike">
                          <a:solidFill>
                            <a:srgbClr val="000000"/>
                          </a:solidFill>
                          <a:effectLst/>
                          <a:latin typeface="Arial" panose="020B0604020202020204" pitchFamily="34" charset="0"/>
                          <a:cs typeface="Arial" panose="020B0604020202020204" pitchFamily="34" charset="0"/>
                        </a:rPr>
                        <a:t>Периодичность: годовая</a:t>
                      </a:r>
                    </a:p>
                  </a:txBody>
                  <a:tcPr marL="2783" marR="2783" marT="2783"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r"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r"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280833631"/>
                  </a:ext>
                </a:extLst>
              </a:tr>
              <a:tr h="106979">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425982150"/>
                  </a:ext>
                </a:extLst>
              </a:tr>
              <a:tr h="127339">
                <a:tc>
                  <a:txBody>
                    <a:bodyPr/>
                    <a:lstStyle/>
                    <a:p>
                      <a:pPr algn="l" fontAlgn="b"/>
                      <a:endParaRPr lang="ru-RU" sz="700" b="0" i="0" u="none" strike="noStrike" dirty="0">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1"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531235"/>
                  </a:ext>
                </a:extLst>
              </a:tr>
              <a:tr h="224654">
                <a:tc rowSpan="4">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a:t>
                      </a:r>
                    </a:p>
                  </a:txBody>
                  <a:tcPr marL="2783" marR="2783" marT="278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Наименование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Кадастровый номер</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Код строки</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Адрес</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ОКТМО</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Единица измерения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4">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Всего</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Используется учреждением</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4">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Используется по договорам сервитута</a:t>
                      </a:r>
                    </a:p>
                  </a:txBody>
                  <a:tcPr marL="2783" marR="2783" marT="278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61402729"/>
                  </a:ext>
                </a:extLst>
              </a:tr>
              <a:tr h="171165">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rowSpan="3">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наименование</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код </a:t>
                      </a:r>
                      <a:br>
                        <a:rPr lang="ru-RU" sz="700" b="0" i="0" u="none" strike="noStrike" dirty="0">
                          <a:solidFill>
                            <a:srgbClr val="000000"/>
                          </a:solidFill>
                          <a:effectLst/>
                          <a:latin typeface="Arial" panose="020B0604020202020204" pitchFamily="34" charset="0"/>
                          <a:cs typeface="Arial" panose="020B0604020202020204" pitchFamily="34" charset="0"/>
                        </a:rPr>
                      </a:br>
                      <a:r>
                        <a:rPr lang="ru-RU" sz="700" b="0" i="0" u="none" strike="noStrike" dirty="0">
                          <a:solidFill>
                            <a:srgbClr val="000000"/>
                          </a:solidFill>
                          <a:effectLst/>
                          <a:latin typeface="Arial" panose="020B0604020202020204" pitchFamily="34" charset="0"/>
                          <a:cs typeface="Arial" panose="020B0604020202020204" pitchFamily="34" charset="0"/>
                        </a:rPr>
                        <a:t>по ОКЕИ</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gridSpan="3">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из них:</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2800955029"/>
                  </a:ext>
                </a:extLst>
              </a:tr>
              <a:tr h="208523">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для осуществления основной деятельности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для иных целей</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extLst>
                  <a:ext uri="{0D108BD9-81ED-4DB2-BD59-A6C34878D82A}">
                    <a16:rowId xmlns:a16="http://schemas.microsoft.com/office/drawing/2014/main" xmlns="" val="3595432582"/>
                  </a:ext>
                </a:extLst>
              </a:tr>
              <a:tr h="390471">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в рамках государствен-ного задания</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за плату сверх </a:t>
                      </a:r>
                      <a:r>
                        <a:rPr lang="ru-RU" sz="700" b="0" i="0" u="none" strike="noStrike" dirty="0" err="1">
                          <a:solidFill>
                            <a:srgbClr val="000000"/>
                          </a:solidFill>
                          <a:effectLst/>
                          <a:latin typeface="Arial" panose="020B0604020202020204" pitchFamily="34" charset="0"/>
                          <a:cs typeface="Arial" panose="020B0604020202020204" pitchFamily="34" charset="0"/>
                        </a:rPr>
                        <a:t>государствен-ного</a:t>
                      </a:r>
                      <a:r>
                        <a:rPr lang="ru-RU" sz="700" b="0" i="0" u="none" strike="noStrike" dirty="0">
                          <a:solidFill>
                            <a:srgbClr val="000000"/>
                          </a:solidFill>
                          <a:effectLst/>
                          <a:latin typeface="Arial" panose="020B0604020202020204" pitchFamily="34" charset="0"/>
                          <a:cs typeface="Arial" panose="020B0604020202020204" pitchFamily="34" charset="0"/>
                        </a:rPr>
                        <a:t> задания</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09040047"/>
                  </a:ext>
                </a:extLst>
              </a:tr>
              <a:tr h="128374">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1</a:t>
                      </a:r>
                    </a:p>
                  </a:txBody>
                  <a:tcPr marL="2783" marR="2783" marT="278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2</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3</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4</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5</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6</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7</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8</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9</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10</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11</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12</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13</a:t>
                      </a:r>
                    </a:p>
                  </a:txBody>
                  <a:tcPr marL="2783" marR="2783" marT="278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38833184"/>
                  </a:ext>
                </a:extLst>
              </a:tr>
              <a:tr h="105653">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91047588"/>
                  </a:ext>
                </a:extLst>
              </a:tr>
              <a:tr h="105653">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48159238"/>
                  </a:ext>
                </a:extLst>
              </a:tr>
              <a:tr h="105653">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36009750"/>
                  </a:ext>
                </a:extLst>
              </a:tr>
              <a:tr h="106979">
                <a:tc gridSpan="8">
                  <a:txBody>
                    <a:bodyPr/>
                    <a:lstStyle/>
                    <a:p>
                      <a:pPr algn="r" fontAlgn="ctr"/>
                      <a:r>
                        <a:rPr lang="ru-RU" sz="700" b="1" i="0" u="none" strike="noStrike" dirty="0">
                          <a:solidFill>
                            <a:srgbClr val="000000"/>
                          </a:solidFill>
                          <a:effectLst/>
                          <a:latin typeface="Arial" panose="020B0604020202020204" pitchFamily="34" charset="0"/>
                          <a:cs typeface="Arial" panose="020B0604020202020204" pitchFamily="34" charset="0"/>
                        </a:rPr>
                        <a:t>Итого:</a:t>
                      </a:r>
                    </a:p>
                  </a:txBody>
                  <a:tcPr marL="2783" marR="2783" marT="2783"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83019107"/>
                  </a:ext>
                </a:extLst>
              </a:tr>
              <a:tr h="106979">
                <a:tc>
                  <a:txBody>
                    <a:bodyPr/>
                    <a:lstStyle/>
                    <a:p>
                      <a:pPr algn="r" fontAlgn="ctr"/>
                      <a:endParaRPr lang="ru-RU" sz="700" b="1"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ctr">
                    <a:lnL>
                      <a:noFill/>
                    </a:lnL>
                    <a:lnR>
                      <a:noFill/>
                    </a:lnR>
                    <a:lnT>
                      <a:noFill/>
                    </a:lnT>
                    <a:lnB>
                      <a:noFill/>
                    </a:lnB>
                  </a:tcPr>
                </a:tc>
                <a:tc>
                  <a:txBody>
                    <a:bodyPr/>
                    <a:lstStyle/>
                    <a:p>
                      <a:pPr algn="r" fontAlgn="b"/>
                      <a:endParaRPr lang="ru-RU" sz="700" b="1"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r" fontAlgn="b"/>
                      <a:endParaRPr lang="ru-RU" sz="700" b="1"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r" fontAlgn="b"/>
                      <a:endParaRPr lang="ru-RU" sz="700" b="1"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r" fontAlgn="b"/>
                      <a:endParaRPr lang="ru-RU" sz="700" b="1"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r" fontAlgn="b"/>
                      <a:endParaRPr lang="ru-RU" sz="700" b="1"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r" fontAlgn="b"/>
                      <a:endParaRPr lang="ru-RU" sz="700" b="1"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r" fontAlgn="b"/>
                      <a:endParaRPr lang="ru-RU" sz="700" b="1"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a:noFill/>
                    </a:lnB>
                  </a:tcPr>
                </a:tc>
                <a:tc>
                  <a:txBody>
                    <a:bodyPr/>
                    <a:lstStyle/>
                    <a:p>
                      <a:pPr algn="ctr"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ru-RU" sz="700" b="0" i="0" u="none" strike="noStrike" dirty="0">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2170533739"/>
                  </a:ext>
                </a:extLst>
              </a:tr>
              <a:tr h="105653">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dirty="0">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700" b="0" i="0" u="none" strike="noStrike">
                        <a:solidFill>
                          <a:srgbClr val="000000"/>
                        </a:solidFill>
                        <a:effectLst/>
                        <a:latin typeface="Arial" panose="020B0604020202020204" pitchFamily="34" charset="0"/>
                        <a:cs typeface="Arial" panose="020B0604020202020204" pitchFamily="34" charset="0"/>
                      </a:endParaRPr>
                    </a:p>
                  </a:txBody>
                  <a:tcPr marL="2783" marR="2783" marT="278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11869719"/>
                  </a:ext>
                </a:extLst>
              </a:tr>
              <a:tr h="288842">
                <a:tc rowSpan="4">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a:t>
                      </a:r>
                    </a:p>
                  </a:txBody>
                  <a:tcPr marL="2783" marR="2783" marT="278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Наименование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Кадастровый номер</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Код строки</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Не используется учреждением</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Фактические расходы на содержание объекта недвижимого имущества, </a:t>
                      </a:r>
                      <a:r>
                        <a:rPr lang="ru-RU" sz="700" b="0" i="0" u="none" strike="noStrike" dirty="0" err="1">
                          <a:solidFill>
                            <a:srgbClr val="000000"/>
                          </a:solidFill>
                          <a:effectLst/>
                          <a:latin typeface="Arial" panose="020B0604020202020204" pitchFamily="34" charset="0"/>
                          <a:cs typeface="Arial" panose="020B0604020202020204" pitchFamily="34" charset="0"/>
                        </a:rPr>
                        <a:t>руб</a:t>
                      </a:r>
                      <a:endParaRPr lang="ru-RU" sz="700" b="0" i="0" u="none" strike="noStrike" dirty="0">
                        <a:solidFill>
                          <a:srgbClr val="000000"/>
                        </a:solidFill>
                        <a:effectLst/>
                        <a:latin typeface="Arial" panose="020B0604020202020204" pitchFamily="34" charset="0"/>
                        <a:cs typeface="Arial" panose="020B0604020202020204" pitchFamily="34" charset="0"/>
                      </a:endParaRPr>
                    </a:p>
                  </a:txBody>
                  <a:tcPr marL="2783" marR="2783" marT="278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038132332"/>
                  </a:ext>
                </a:extLst>
              </a:tr>
              <a:tr h="283493">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rowSpan="3">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всего</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передано во временное пользование сторонним организациям</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всего</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в том числе:</a:t>
                      </a:r>
                    </a:p>
                  </a:txBody>
                  <a:tcPr marL="2783" marR="2783" marT="278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466133400"/>
                  </a:ext>
                </a:extLst>
              </a:tr>
              <a:tr h="213957">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gridSpan="4">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в том числе</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vMerge="1">
                  <a:txBody>
                    <a:bodyPr/>
                    <a:lstStyle/>
                    <a:p>
                      <a:endParaRPr lang="ru-RU"/>
                    </a:p>
                  </a:txBody>
                  <a:tcPr/>
                </a:tc>
                <a:tc gridSpan="2">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эксплуатационные расходы</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налог </a:t>
                      </a:r>
                      <a:br>
                        <a:rPr lang="ru-RU" sz="700" b="0" i="0" u="none" strike="noStrike" dirty="0">
                          <a:solidFill>
                            <a:srgbClr val="000000"/>
                          </a:solidFill>
                          <a:effectLst/>
                          <a:latin typeface="Arial" panose="020B0604020202020204" pitchFamily="34" charset="0"/>
                          <a:cs typeface="Arial" panose="020B0604020202020204" pitchFamily="34" charset="0"/>
                        </a:rPr>
                      </a:br>
                      <a:r>
                        <a:rPr lang="ru-RU" sz="700" b="0" i="0" u="none" strike="noStrike" dirty="0">
                          <a:solidFill>
                            <a:srgbClr val="000000"/>
                          </a:solidFill>
                          <a:effectLst/>
                          <a:latin typeface="Arial" panose="020B0604020202020204" pitchFamily="34" charset="0"/>
                          <a:cs typeface="Arial" panose="020B0604020202020204" pitchFamily="34" charset="0"/>
                        </a:rPr>
                        <a:t>на землю</a:t>
                      </a:r>
                    </a:p>
                  </a:txBody>
                  <a:tcPr marL="2783" marR="2783" marT="278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46481075"/>
                  </a:ext>
                </a:extLst>
              </a:tr>
              <a:tr h="414263">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на основании договоров аренды</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 на основании договоров безвозмездного пользования</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без оформления права пользования</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не используется</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всего</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из них возмещается пользователями имущества</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extLst>
                  <a:ext uri="{0D108BD9-81ED-4DB2-BD59-A6C34878D82A}">
                    <a16:rowId xmlns:a16="http://schemas.microsoft.com/office/drawing/2014/main" xmlns="" val="457719209"/>
                  </a:ext>
                </a:extLst>
              </a:tr>
              <a:tr h="106979">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1</a:t>
                      </a:r>
                    </a:p>
                  </a:txBody>
                  <a:tcPr marL="2783" marR="2783" marT="278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2</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3</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4</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14</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15</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16</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17</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18</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19</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00" b="0" i="0" u="none" strike="noStrike">
                          <a:solidFill>
                            <a:srgbClr val="000000"/>
                          </a:solidFill>
                          <a:effectLst/>
                          <a:latin typeface="Arial" panose="020B0604020202020204" pitchFamily="34" charset="0"/>
                          <a:cs typeface="Arial" panose="020B0604020202020204" pitchFamily="34" charset="0"/>
                        </a:rPr>
                        <a:t>20</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21</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700" b="0" i="0" u="none" strike="noStrike" dirty="0">
                          <a:solidFill>
                            <a:srgbClr val="000000"/>
                          </a:solidFill>
                          <a:effectLst/>
                          <a:latin typeface="Arial" panose="020B0604020202020204" pitchFamily="34" charset="0"/>
                          <a:cs typeface="Arial" panose="020B0604020202020204" pitchFamily="34" charset="0"/>
                        </a:rPr>
                        <a:t>22</a:t>
                      </a:r>
                    </a:p>
                  </a:txBody>
                  <a:tcPr marL="2783" marR="2783" marT="278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776717082"/>
                  </a:ext>
                </a:extLst>
              </a:tr>
              <a:tr h="105653">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700" b="1"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97955347"/>
                  </a:ext>
                </a:extLst>
              </a:tr>
              <a:tr h="105653">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700" b="1"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72645136"/>
                  </a:ext>
                </a:extLst>
              </a:tr>
              <a:tr h="105653">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7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700" b="1"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93116480"/>
                  </a:ext>
                </a:extLst>
              </a:tr>
              <a:tr h="106979">
                <a:tc gridSpan="4">
                  <a:txBody>
                    <a:bodyPr/>
                    <a:lstStyle/>
                    <a:p>
                      <a:pPr algn="r" fontAlgn="b"/>
                      <a:r>
                        <a:rPr lang="ru-RU" sz="700" b="1" i="0" u="none" strike="noStrike" dirty="0">
                          <a:solidFill>
                            <a:srgbClr val="000000"/>
                          </a:solidFill>
                          <a:effectLst/>
                          <a:latin typeface="Arial" panose="020B0604020202020204" pitchFamily="34" charset="0"/>
                          <a:cs typeface="Arial" panose="020B0604020202020204" pitchFamily="34" charset="0"/>
                        </a:rPr>
                        <a:t>Итого:</a:t>
                      </a:r>
                    </a:p>
                  </a:txBody>
                  <a:tcPr marL="2783" marR="2783" marT="278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b"/>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7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96036771"/>
                  </a:ext>
                </a:extLst>
              </a:tr>
            </a:tbl>
          </a:graphicData>
        </a:graphic>
      </p:graphicFrame>
    </p:spTree>
    <p:extLst>
      <p:ext uri="{BB962C8B-B14F-4D97-AF65-F5344CB8AC3E}">
        <p14:creationId xmlns:p14="http://schemas.microsoft.com/office/powerpoint/2010/main" val="23667201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nvPr>
        </p:nvGraphicFramePr>
        <p:xfrm>
          <a:off x="179511" y="404664"/>
          <a:ext cx="8784978" cy="4464495"/>
        </p:xfrm>
        <a:graphic>
          <a:graphicData uri="http://schemas.openxmlformats.org/drawingml/2006/table">
            <a:tbl>
              <a:tblPr/>
              <a:tblGrid>
                <a:gridCol w="1674422">
                  <a:extLst>
                    <a:ext uri="{9D8B030D-6E8A-4147-A177-3AD203B41FA5}">
                      <a16:colId xmlns:a16="http://schemas.microsoft.com/office/drawing/2014/main" xmlns="" val="580542170"/>
                    </a:ext>
                  </a:extLst>
                </a:gridCol>
                <a:gridCol w="1834981">
                  <a:extLst>
                    <a:ext uri="{9D8B030D-6E8A-4147-A177-3AD203B41FA5}">
                      <a16:colId xmlns:a16="http://schemas.microsoft.com/office/drawing/2014/main" xmlns="" val="1195647355"/>
                    </a:ext>
                  </a:extLst>
                </a:gridCol>
                <a:gridCol w="1834981">
                  <a:extLst>
                    <a:ext uri="{9D8B030D-6E8A-4147-A177-3AD203B41FA5}">
                      <a16:colId xmlns:a16="http://schemas.microsoft.com/office/drawing/2014/main" xmlns="" val="2808624361"/>
                    </a:ext>
                  </a:extLst>
                </a:gridCol>
                <a:gridCol w="1834981">
                  <a:extLst>
                    <a:ext uri="{9D8B030D-6E8A-4147-A177-3AD203B41FA5}">
                      <a16:colId xmlns:a16="http://schemas.microsoft.com/office/drawing/2014/main" xmlns="" val="1983194578"/>
                    </a:ext>
                  </a:extLst>
                </a:gridCol>
                <a:gridCol w="1605613">
                  <a:extLst>
                    <a:ext uri="{9D8B030D-6E8A-4147-A177-3AD203B41FA5}">
                      <a16:colId xmlns:a16="http://schemas.microsoft.com/office/drawing/2014/main" xmlns="" val="4014614667"/>
                    </a:ext>
                  </a:extLst>
                </a:gridCol>
              </a:tblGrid>
              <a:tr h="639378">
                <a:tc rowSpan="4">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Всего</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Используется учреждением</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4">
                  <a:txBody>
                    <a:bodyPr/>
                    <a:lstStyle/>
                    <a:p>
                      <a:pPr algn="ctr" fontAlgn="ctr"/>
                      <a:r>
                        <a:rPr lang="ru-RU" sz="1800" b="0" i="0" u="none" strike="noStrike">
                          <a:solidFill>
                            <a:srgbClr val="000000"/>
                          </a:solidFill>
                          <a:effectLst/>
                          <a:latin typeface="Arial" panose="020B0604020202020204" pitchFamily="34" charset="0"/>
                          <a:cs typeface="Arial" panose="020B0604020202020204" pitchFamily="34" charset="0"/>
                        </a:rPr>
                        <a:t>Используется по договорам сервитута</a:t>
                      </a:r>
                    </a:p>
                  </a:txBody>
                  <a:tcPr marL="2783" marR="2783" marT="278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88502677"/>
                  </a:ext>
                </a:extLst>
              </a:tr>
              <a:tr h="487146">
                <a:tc vMerge="1">
                  <a:txBody>
                    <a:bodyPr/>
                    <a:lstStyle/>
                    <a:p>
                      <a:endParaRPr lang="ru-RU"/>
                    </a:p>
                  </a:txBody>
                  <a:tcPr/>
                </a:tc>
                <a:tc gridSpan="3">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из них:</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957612711"/>
                  </a:ext>
                </a:extLst>
              </a:tr>
              <a:tr h="615156">
                <a:tc vMerge="1">
                  <a:txBody>
                    <a:bodyPr/>
                    <a:lstStyle/>
                    <a:p>
                      <a:endParaRPr lang="ru-RU"/>
                    </a:p>
                  </a:txBody>
                  <a:tcPr/>
                </a:tc>
                <a:tc gridSpan="2">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для осуществления основной деятельности </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fontAlgn="ctr"/>
                      <a:r>
                        <a:rPr lang="ru-RU" sz="1800" b="0" i="0" u="none" strike="noStrike">
                          <a:solidFill>
                            <a:srgbClr val="000000"/>
                          </a:solidFill>
                          <a:effectLst/>
                          <a:latin typeface="Arial" panose="020B0604020202020204" pitchFamily="34" charset="0"/>
                          <a:cs typeface="Arial" panose="020B0604020202020204" pitchFamily="34" charset="0"/>
                        </a:rPr>
                        <a:t>для иных целей</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extLst>
                  <a:ext uri="{0D108BD9-81ED-4DB2-BD59-A6C34878D82A}">
                    <a16:rowId xmlns:a16="http://schemas.microsoft.com/office/drawing/2014/main" xmlns="" val="1484291404"/>
                  </a:ext>
                </a:extLst>
              </a:tr>
              <a:tr h="1111303">
                <a:tc vMerge="1">
                  <a:txBody>
                    <a:bodyPr/>
                    <a:lstStyle/>
                    <a:p>
                      <a:endParaRPr lang="ru-RU"/>
                    </a:p>
                  </a:txBody>
                  <a:tcPr/>
                </a:tc>
                <a:tc>
                  <a:txBody>
                    <a:bodyPr/>
                    <a:lstStyle/>
                    <a:p>
                      <a:pPr algn="ctr" fontAlgn="ctr"/>
                      <a:r>
                        <a:rPr lang="ru-RU" sz="1800" b="0" i="0" u="none" strike="noStrike">
                          <a:solidFill>
                            <a:srgbClr val="000000"/>
                          </a:solidFill>
                          <a:effectLst/>
                          <a:latin typeface="Arial" panose="020B0604020202020204" pitchFamily="34" charset="0"/>
                          <a:cs typeface="Arial" panose="020B0604020202020204" pitchFamily="34" charset="0"/>
                        </a:rPr>
                        <a:t>в рамках государствен-ного задания</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за плату сверх </a:t>
                      </a:r>
                      <a:r>
                        <a:rPr lang="ru-RU" sz="1800" b="0" i="0" u="none" strike="noStrike" dirty="0" err="1">
                          <a:solidFill>
                            <a:srgbClr val="000000"/>
                          </a:solidFill>
                          <a:effectLst/>
                          <a:latin typeface="Arial" panose="020B0604020202020204" pitchFamily="34" charset="0"/>
                          <a:cs typeface="Arial" panose="020B0604020202020204" pitchFamily="34" charset="0"/>
                        </a:rPr>
                        <a:t>государствен-ного</a:t>
                      </a:r>
                      <a:r>
                        <a:rPr lang="ru-RU" sz="1800" b="0" i="0" u="none" strike="noStrike" dirty="0">
                          <a:solidFill>
                            <a:srgbClr val="000000"/>
                          </a:solidFill>
                          <a:effectLst/>
                          <a:latin typeface="Arial" panose="020B0604020202020204" pitchFamily="34" charset="0"/>
                          <a:cs typeface="Arial" panose="020B0604020202020204" pitchFamily="34" charset="0"/>
                        </a:rPr>
                        <a:t> задания</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372913302"/>
                  </a:ext>
                </a:extLst>
              </a:tr>
              <a:tr h="365360">
                <a:tc>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9</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Arial" panose="020B0604020202020204" pitchFamily="34" charset="0"/>
                          <a:cs typeface="Arial" panose="020B0604020202020204" pitchFamily="34" charset="0"/>
                        </a:rPr>
                        <a:t>10</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Arial" panose="020B0604020202020204" pitchFamily="34" charset="0"/>
                          <a:cs typeface="Arial" panose="020B0604020202020204" pitchFamily="34" charset="0"/>
                        </a:rPr>
                        <a:t>11</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12</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Arial" panose="020B0604020202020204" pitchFamily="34" charset="0"/>
                          <a:cs typeface="Arial" panose="020B0604020202020204" pitchFamily="34" charset="0"/>
                        </a:rPr>
                        <a:t>13</a:t>
                      </a:r>
                    </a:p>
                  </a:txBody>
                  <a:tcPr marL="2783" marR="2783" marT="278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3617261"/>
                  </a:ext>
                </a:extLst>
              </a:tr>
              <a:tr h="311538">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3028315"/>
                  </a:ext>
                </a:extLst>
              </a:tr>
              <a:tr h="311538">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55883706"/>
                  </a:ext>
                </a:extLst>
              </a:tr>
              <a:tr h="311538">
                <a:tc>
                  <a:txBody>
                    <a:bodyPr/>
                    <a:lstStyle/>
                    <a:p>
                      <a:pPr algn="ctr" fontAlgn="b"/>
                      <a:r>
                        <a:rPr lang="ru-RU" sz="18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23125464"/>
                  </a:ext>
                </a:extLst>
              </a:tr>
              <a:tr h="311538">
                <a:tc>
                  <a:txBody>
                    <a:bodyPr/>
                    <a:lstStyle/>
                    <a:p>
                      <a:pPr algn="ctr" fontAlgn="b"/>
                      <a:r>
                        <a:rPr lang="ru-RU" sz="18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25670506"/>
                  </a:ext>
                </a:extLst>
              </a:tr>
            </a:tbl>
          </a:graphicData>
        </a:graphic>
      </p:graphicFrame>
      <p:sp>
        <p:nvSpPr>
          <p:cNvPr id="5" name="Выноска со стрелкой вверх 4"/>
          <p:cNvSpPr/>
          <p:nvPr/>
        </p:nvSpPr>
        <p:spPr>
          <a:xfrm>
            <a:off x="2051720" y="4005064"/>
            <a:ext cx="3312368" cy="2376264"/>
          </a:xfrm>
          <a:prstGeom prst="upArrowCallout">
            <a:avLst/>
          </a:prstGeom>
          <a:solidFill>
            <a:schemeClr val="accent1">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srgbClr val="FF0000"/>
                </a:solidFill>
                <a:effectLst/>
                <a:uLnTx/>
                <a:uFillTx/>
                <a:latin typeface="Calibri" panose="020F050202020403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srgbClr val="FF0000"/>
                </a:solidFill>
                <a:effectLst/>
                <a:uLnTx/>
                <a:uFillTx/>
                <a:latin typeface="Calibri" panose="020F0502020204030204"/>
                <a:ea typeface="+mn-ea"/>
                <a:cs typeface="+mn-cs"/>
              </a:rPr>
              <a:t>Пропорционально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srgbClr val="FF0000"/>
                </a:solidFill>
                <a:effectLst/>
                <a:uLnTx/>
                <a:uFillTx/>
                <a:latin typeface="Calibri" panose="020F0502020204030204"/>
                <a:ea typeface="+mn-ea"/>
                <a:cs typeface="+mn-cs"/>
              </a:rPr>
              <a:t>- количеству потребителей</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srgbClr val="FF0000"/>
                </a:solidFill>
                <a:effectLst/>
                <a:uLnTx/>
                <a:uFillTx/>
                <a:latin typeface="Calibri" panose="020F0502020204030204"/>
                <a:ea typeface="+mn-ea"/>
                <a:cs typeface="+mn-cs"/>
              </a:rPr>
              <a:t>- объему доходов</a:t>
            </a:r>
            <a:endParaRPr kumimoji="0" lang="ru-RU"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63776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441885049"/>
              </p:ext>
            </p:extLst>
          </p:nvPr>
        </p:nvGraphicFramePr>
        <p:xfrm>
          <a:off x="0" y="836712"/>
          <a:ext cx="9051379" cy="3700106"/>
        </p:xfrm>
        <a:graphic>
          <a:graphicData uri="http://schemas.openxmlformats.org/drawingml/2006/table">
            <a:tbl>
              <a:tblPr/>
              <a:tblGrid>
                <a:gridCol w="2335839">
                  <a:extLst>
                    <a:ext uri="{9D8B030D-6E8A-4147-A177-3AD203B41FA5}">
                      <a16:colId xmlns:a16="http://schemas.microsoft.com/office/drawing/2014/main" xmlns="" val="3523341319"/>
                    </a:ext>
                  </a:extLst>
                </a:gridCol>
                <a:gridCol w="2335839">
                  <a:extLst>
                    <a:ext uri="{9D8B030D-6E8A-4147-A177-3AD203B41FA5}">
                      <a16:colId xmlns:a16="http://schemas.microsoft.com/office/drawing/2014/main" xmlns="" val="101165530"/>
                    </a:ext>
                  </a:extLst>
                </a:gridCol>
                <a:gridCol w="2335839">
                  <a:extLst>
                    <a:ext uri="{9D8B030D-6E8A-4147-A177-3AD203B41FA5}">
                      <a16:colId xmlns:a16="http://schemas.microsoft.com/office/drawing/2014/main" xmlns="" val="3715069423"/>
                    </a:ext>
                  </a:extLst>
                </a:gridCol>
                <a:gridCol w="2043862">
                  <a:extLst>
                    <a:ext uri="{9D8B030D-6E8A-4147-A177-3AD203B41FA5}">
                      <a16:colId xmlns:a16="http://schemas.microsoft.com/office/drawing/2014/main" xmlns="" val="712031662"/>
                    </a:ext>
                  </a:extLst>
                </a:gridCol>
              </a:tblGrid>
              <a:tr h="522217">
                <a:tc gridSpan="4">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Фактические расходы на содержание объекта недвижимого имущества, </a:t>
                      </a:r>
                      <a:r>
                        <a:rPr lang="ru-RU" sz="1800" b="0" i="0" u="none" strike="noStrike" dirty="0" err="1">
                          <a:solidFill>
                            <a:srgbClr val="000000"/>
                          </a:solidFill>
                          <a:effectLst/>
                          <a:latin typeface="Arial" panose="020B0604020202020204" pitchFamily="34" charset="0"/>
                          <a:cs typeface="Arial" panose="020B0604020202020204" pitchFamily="34" charset="0"/>
                        </a:rPr>
                        <a:t>руб</a:t>
                      </a:r>
                      <a:endParaRPr lang="ru-RU" sz="1800" b="0" i="0" u="none" strike="noStrike" dirty="0">
                        <a:solidFill>
                          <a:srgbClr val="000000"/>
                        </a:solidFill>
                        <a:effectLst/>
                        <a:latin typeface="Arial" panose="020B0604020202020204" pitchFamily="34" charset="0"/>
                        <a:cs typeface="Arial" panose="020B0604020202020204" pitchFamily="34" charset="0"/>
                      </a:endParaRPr>
                    </a:p>
                  </a:txBody>
                  <a:tcPr marL="2783" marR="2783" marT="278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461751960"/>
                  </a:ext>
                </a:extLst>
              </a:tr>
              <a:tr h="512547">
                <a:tc rowSpan="3">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всего</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в том числе:</a:t>
                      </a:r>
                    </a:p>
                  </a:txBody>
                  <a:tcPr marL="2783" marR="2783" marT="278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521681096"/>
                  </a:ext>
                </a:extLst>
              </a:tr>
              <a:tr h="386828">
                <a:tc vMerge="1">
                  <a:txBody>
                    <a:bodyPr/>
                    <a:lstStyle/>
                    <a:p>
                      <a:endParaRPr lang="ru-RU"/>
                    </a:p>
                  </a:txBody>
                  <a:tcPr/>
                </a:tc>
                <a:tc gridSpan="2">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эксплуатационные расходы</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налог </a:t>
                      </a:r>
                      <a:br>
                        <a:rPr lang="ru-RU" sz="1800" b="0" i="0" u="none" strike="noStrike" dirty="0">
                          <a:solidFill>
                            <a:srgbClr val="000000"/>
                          </a:solidFill>
                          <a:effectLst/>
                          <a:latin typeface="Arial" panose="020B0604020202020204" pitchFamily="34" charset="0"/>
                          <a:cs typeface="Arial" panose="020B0604020202020204" pitchFamily="34" charset="0"/>
                        </a:rPr>
                      </a:br>
                      <a:r>
                        <a:rPr lang="ru-RU" sz="1800" b="0" i="0" u="none" strike="noStrike" dirty="0">
                          <a:solidFill>
                            <a:srgbClr val="000000"/>
                          </a:solidFill>
                          <a:effectLst/>
                          <a:latin typeface="Arial" panose="020B0604020202020204" pitchFamily="34" charset="0"/>
                          <a:cs typeface="Arial" panose="020B0604020202020204" pitchFamily="34" charset="0"/>
                        </a:rPr>
                        <a:t>на землю</a:t>
                      </a:r>
                    </a:p>
                  </a:txBody>
                  <a:tcPr marL="2783" marR="2783" marT="278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59244524"/>
                  </a:ext>
                </a:extLst>
              </a:tr>
              <a:tr h="850859">
                <a:tc vMerge="1">
                  <a:txBody>
                    <a:bodyPr/>
                    <a:lstStyle/>
                    <a:p>
                      <a:endParaRPr lang="ru-RU"/>
                    </a:p>
                  </a:txBody>
                  <a:tcPr/>
                </a:tc>
                <a:tc>
                  <a:txBody>
                    <a:bodyPr/>
                    <a:lstStyle/>
                    <a:p>
                      <a:pPr algn="ctr" fontAlgn="ctr"/>
                      <a:r>
                        <a:rPr lang="ru-RU" sz="1800" b="0" i="0" u="none" strike="noStrike">
                          <a:solidFill>
                            <a:srgbClr val="000000"/>
                          </a:solidFill>
                          <a:effectLst/>
                          <a:latin typeface="Arial" panose="020B0604020202020204" pitchFamily="34" charset="0"/>
                          <a:cs typeface="Arial" panose="020B0604020202020204" pitchFamily="34" charset="0"/>
                        </a:rPr>
                        <a:t>всего</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из них возмещается пользователями имущества</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endParaRPr lang="ru-RU"/>
                    </a:p>
                  </a:txBody>
                  <a:tcPr/>
                </a:tc>
                <a:extLst>
                  <a:ext uri="{0D108BD9-81ED-4DB2-BD59-A6C34878D82A}">
                    <a16:rowId xmlns:a16="http://schemas.microsoft.com/office/drawing/2014/main" xmlns="" val="32722377"/>
                  </a:ext>
                </a:extLst>
              </a:tr>
              <a:tr h="285531">
                <a:tc>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19</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Arial" panose="020B0604020202020204" pitchFamily="34" charset="0"/>
                          <a:cs typeface="Arial" panose="020B0604020202020204" pitchFamily="34" charset="0"/>
                        </a:rPr>
                        <a:t>20</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21</a:t>
                      </a:r>
                    </a:p>
                  </a:txBody>
                  <a:tcPr marL="2783" marR="2783" marT="27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800" b="0" i="0" u="none" strike="noStrike" dirty="0">
                          <a:solidFill>
                            <a:srgbClr val="000000"/>
                          </a:solidFill>
                          <a:effectLst/>
                          <a:latin typeface="Arial" panose="020B0604020202020204" pitchFamily="34" charset="0"/>
                          <a:cs typeface="Arial" panose="020B0604020202020204" pitchFamily="34" charset="0"/>
                        </a:rPr>
                        <a:t>22</a:t>
                      </a:r>
                    </a:p>
                  </a:txBody>
                  <a:tcPr marL="2783" marR="2783" marT="278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53094605"/>
                  </a:ext>
                </a:extLst>
              </a:tr>
              <a:tr h="285531">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800" b="1"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47879632"/>
                  </a:ext>
                </a:extLst>
              </a:tr>
              <a:tr h="285531">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800" b="1" i="0" u="none" strike="noStrike">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51625299"/>
                  </a:ext>
                </a:extLst>
              </a:tr>
              <a:tr h="285531">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800" b="1"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09727643"/>
                  </a:ext>
                </a:extLst>
              </a:tr>
              <a:tr h="285531">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rgbClr val="000000"/>
                          </a:solidFill>
                          <a:effectLst/>
                          <a:latin typeface="Arial" panose="020B0604020202020204" pitchFamily="34" charset="0"/>
                          <a:cs typeface="Arial" panose="020B0604020202020204" pitchFamily="34" charset="0"/>
                        </a:rPr>
                        <a:t> </a:t>
                      </a:r>
                    </a:p>
                  </a:txBody>
                  <a:tcPr marL="2783" marR="2783" marT="2783"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30553934"/>
                  </a:ext>
                </a:extLst>
              </a:tr>
            </a:tbl>
          </a:graphicData>
        </a:graphic>
      </p:graphicFrame>
      <p:sp>
        <p:nvSpPr>
          <p:cNvPr id="2" name="Выноска со стрелкой вверх 1"/>
          <p:cNvSpPr/>
          <p:nvPr/>
        </p:nvSpPr>
        <p:spPr>
          <a:xfrm>
            <a:off x="4644008" y="4725144"/>
            <a:ext cx="2592288" cy="1368152"/>
          </a:xfrm>
          <a:prstGeom prst="upArrowCallout">
            <a:avLst/>
          </a:prstGeom>
          <a:solidFill>
            <a:schemeClr val="accent1">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FF0000"/>
                </a:solidFill>
                <a:effectLst/>
                <a:uLnTx/>
                <a:uFillTx/>
                <a:latin typeface="Calibri" panose="020F0502020204030204"/>
                <a:ea typeface="+mn-ea"/>
                <a:cs typeface="+mn-cs"/>
              </a:rPr>
              <a:t>Если возмещается пользователем</a:t>
            </a:r>
            <a:endParaRPr kumimoji="0" lang="ru-RU"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038597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nvPr>
        </p:nvGraphicFramePr>
        <p:xfrm>
          <a:off x="70992" y="44624"/>
          <a:ext cx="9073008" cy="7027681"/>
        </p:xfrm>
        <a:graphic>
          <a:graphicData uri="http://schemas.openxmlformats.org/drawingml/2006/table">
            <a:tbl>
              <a:tblPr/>
              <a:tblGrid>
                <a:gridCol w="1053525">
                  <a:extLst>
                    <a:ext uri="{9D8B030D-6E8A-4147-A177-3AD203B41FA5}">
                      <a16:colId xmlns:a16="http://schemas.microsoft.com/office/drawing/2014/main" xmlns="" val="814723169"/>
                    </a:ext>
                  </a:extLst>
                </a:gridCol>
                <a:gridCol w="279751">
                  <a:extLst>
                    <a:ext uri="{9D8B030D-6E8A-4147-A177-3AD203B41FA5}">
                      <a16:colId xmlns:a16="http://schemas.microsoft.com/office/drawing/2014/main" xmlns="" val="4294863948"/>
                    </a:ext>
                  </a:extLst>
                </a:gridCol>
                <a:gridCol w="261892">
                  <a:extLst>
                    <a:ext uri="{9D8B030D-6E8A-4147-A177-3AD203B41FA5}">
                      <a16:colId xmlns:a16="http://schemas.microsoft.com/office/drawing/2014/main" xmlns="" val="44344814"/>
                    </a:ext>
                  </a:extLst>
                </a:gridCol>
                <a:gridCol w="517835">
                  <a:extLst>
                    <a:ext uri="{9D8B030D-6E8A-4147-A177-3AD203B41FA5}">
                      <a16:colId xmlns:a16="http://schemas.microsoft.com/office/drawing/2014/main" xmlns="" val="2235718421"/>
                    </a:ext>
                  </a:extLst>
                </a:gridCol>
                <a:gridCol w="539657">
                  <a:extLst>
                    <a:ext uri="{9D8B030D-6E8A-4147-A177-3AD203B41FA5}">
                      <a16:colId xmlns:a16="http://schemas.microsoft.com/office/drawing/2014/main" xmlns="" val="4147120224"/>
                    </a:ext>
                  </a:extLst>
                </a:gridCol>
                <a:gridCol w="293638">
                  <a:extLst>
                    <a:ext uri="{9D8B030D-6E8A-4147-A177-3AD203B41FA5}">
                      <a16:colId xmlns:a16="http://schemas.microsoft.com/office/drawing/2014/main" xmlns="" val="853413389"/>
                    </a:ext>
                  </a:extLst>
                </a:gridCol>
                <a:gridCol w="484105">
                  <a:extLst>
                    <a:ext uri="{9D8B030D-6E8A-4147-A177-3AD203B41FA5}">
                      <a16:colId xmlns:a16="http://schemas.microsoft.com/office/drawing/2014/main" xmlns="" val="2978965227"/>
                    </a:ext>
                  </a:extLst>
                </a:gridCol>
                <a:gridCol w="541643">
                  <a:extLst>
                    <a:ext uri="{9D8B030D-6E8A-4147-A177-3AD203B41FA5}">
                      <a16:colId xmlns:a16="http://schemas.microsoft.com/office/drawing/2014/main" xmlns="" val="3226488923"/>
                    </a:ext>
                  </a:extLst>
                </a:gridCol>
                <a:gridCol w="349192">
                  <a:extLst>
                    <a:ext uri="{9D8B030D-6E8A-4147-A177-3AD203B41FA5}">
                      <a16:colId xmlns:a16="http://schemas.microsoft.com/office/drawing/2014/main" xmlns="" val="116741208"/>
                    </a:ext>
                  </a:extLst>
                </a:gridCol>
                <a:gridCol w="523787">
                  <a:extLst>
                    <a:ext uri="{9D8B030D-6E8A-4147-A177-3AD203B41FA5}">
                      <a16:colId xmlns:a16="http://schemas.microsoft.com/office/drawing/2014/main" xmlns="" val="508069340"/>
                    </a:ext>
                  </a:extLst>
                </a:gridCol>
                <a:gridCol w="523787">
                  <a:extLst>
                    <a:ext uri="{9D8B030D-6E8A-4147-A177-3AD203B41FA5}">
                      <a16:colId xmlns:a16="http://schemas.microsoft.com/office/drawing/2014/main" xmlns="" val="2262162110"/>
                    </a:ext>
                  </a:extLst>
                </a:gridCol>
                <a:gridCol w="396808">
                  <a:extLst>
                    <a:ext uri="{9D8B030D-6E8A-4147-A177-3AD203B41FA5}">
                      <a16:colId xmlns:a16="http://schemas.microsoft.com/office/drawing/2014/main" xmlns="" val="3979177751"/>
                    </a:ext>
                  </a:extLst>
                </a:gridCol>
                <a:gridCol w="374983">
                  <a:extLst>
                    <a:ext uri="{9D8B030D-6E8A-4147-A177-3AD203B41FA5}">
                      <a16:colId xmlns:a16="http://schemas.microsoft.com/office/drawing/2014/main" xmlns="" val="2343154815"/>
                    </a:ext>
                  </a:extLst>
                </a:gridCol>
                <a:gridCol w="587275">
                  <a:extLst>
                    <a:ext uri="{9D8B030D-6E8A-4147-A177-3AD203B41FA5}">
                      <a16:colId xmlns:a16="http://schemas.microsoft.com/office/drawing/2014/main" xmlns="" val="4205450444"/>
                    </a:ext>
                  </a:extLst>
                </a:gridCol>
                <a:gridCol w="555530">
                  <a:extLst>
                    <a:ext uri="{9D8B030D-6E8A-4147-A177-3AD203B41FA5}">
                      <a16:colId xmlns:a16="http://schemas.microsoft.com/office/drawing/2014/main" xmlns="" val="1249777894"/>
                    </a:ext>
                  </a:extLst>
                </a:gridCol>
                <a:gridCol w="589258">
                  <a:extLst>
                    <a:ext uri="{9D8B030D-6E8A-4147-A177-3AD203B41FA5}">
                      <a16:colId xmlns:a16="http://schemas.microsoft.com/office/drawing/2014/main" xmlns="" val="2313554307"/>
                    </a:ext>
                  </a:extLst>
                </a:gridCol>
                <a:gridCol w="563466">
                  <a:extLst>
                    <a:ext uri="{9D8B030D-6E8A-4147-A177-3AD203B41FA5}">
                      <a16:colId xmlns:a16="http://schemas.microsoft.com/office/drawing/2014/main" xmlns="" val="1668096323"/>
                    </a:ext>
                  </a:extLst>
                </a:gridCol>
                <a:gridCol w="636876">
                  <a:extLst>
                    <a:ext uri="{9D8B030D-6E8A-4147-A177-3AD203B41FA5}">
                      <a16:colId xmlns:a16="http://schemas.microsoft.com/office/drawing/2014/main" xmlns="" val="915461708"/>
                    </a:ext>
                  </a:extLst>
                </a:gridCol>
              </a:tblGrid>
              <a:tr h="301265">
                <a:tc gridSpan="18">
                  <a:txBody>
                    <a:bodyPr/>
                    <a:lstStyle/>
                    <a:p>
                      <a:pPr algn="ctr" fontAlgn="ctr"/>
                      <a:r>
                        <a:rPr lang="ru-RU" sz="1100" b="1" i="0" u="none" strike="noStrike" dirty="0">
                          <a:solidFill>
                            <a:srgbClr val="000000"/>
                          </a:solidFill>
                          <a:effectLst/>
                          <a:latin typeface="Arial" panose="020B0604020202020204" pitchFamily="34" charset="0"/>
                          <a:cs typeface="Arial" panose="020B0604020202020204" pitchFamily="34" charset="0"/>
                        </a:rPr>
                        <a:t>Сведения о недвижимом имуществе, используемом по договору аренды</a:t>
                      </a:r>
                    </a:p>
                  </a:txBody>
                  <a:tcPr marL="5030" marR="5030" marT="5030" marB="0"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1136263"/>
                  </a:ext>
                </a:extLst>
              </a:tr>
              <a:tr h="119105">
                <a:tc>
                  <a:txBody>
                    <a:bodyPr/>
                    <a:lstStyle/>
                    <a:p>
                      <a:pPr algn="ctr" fontAlgn="ctr"/>
                      <a:endParaRPr lang="ru-RU" sz="800" b="1" i="0" u="none" strike="noStrike" dirty="0">
                        <a:solidFill>
                          <a:srgbClr val="000000"/>
                        </a:solidFill>
                        <a:effectLst/>
                        <a:latin typeface="Arial" panose="020B0604020202020204" pitchFamily="34" charset="0"/>
                        <a:cs typeface="Arial" panose="020B0604020202020204" pitchFamily="34" charset="0"/>
                      </a:endParaRPr>
                    </a:p>
                  </a:txBody>
                  <a:tcPr marL="5030" marR="5030" marT="5030" marB="0" anchor="ctr">
                    <a:lnL>
                      <a:noFill/>
                    </a:lnL>
                    <a:lnR>
                      <a:noFill/>
                    </a:lnR>
                    <a:lnT>
                      <a:noFill/>
                    </a:lnT>
                    <a:lnB>
                      <a:noFill/>
                    </a:lnB>
                  </a:tcPr>
                </a:tc>
                <a:tc>
                  <a:txBody>
                    <a:bodyPr/>
                    <a:lstStyle/>
                    <a:p>
                      <a:pPr algn="ctr" fontAlgn="ctr"/>
                      <a:endParaRPr lang="ru-RU" sz="800" b="1"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ctr">
                    <a:lnL>
                      <a:noFill/>
                    </a:lnL>
                    <a:lnR>
                      <a:noFill/>
                    </a:lnR>
                    <a:lnT>
                      <a:noFill/>
                    </a:lnT>
                    <a:lnB>
                      <a:noFill/>
                    </a:lnB>
                  </a:tcPr>
                </a:tc>
                <a:tc>
                  <a:txBody>
                    <a:bodyPr/>
                    <a:lstStyle/>
                    <a:p>
                      <a:pPr algn="ctr" fontAlgn="ctr"/>
                      <a:endParaRPr lang="ru-RU" sz="800" b="1"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ctr">
                    <a:lnL>
                      <a:noFill/>
                    </a:lnL>
                    <a:lnR>
                      <a:noFill/>
                    </a:lnR>
                    <a:lnT>
                      <a:noFill/>
                    </a:lnT>
                    <a:lnB>
                      <a:noFill/>
                    </a:lnB>
                  </a:tcPr>
                </a:tc>
                <a:tc>
                  <a:txBody>
                    <a:bodyPr/>
                    <a:lstStyle/>
                    <a:p>
                      <a:pPr algn="ctr" fontAlgn="ctr"/>
                      <a:endParaRPr lang="ru-RU" sz="800" b="1"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ctr">
                    <a:lnL>
                      <a:noFill/>
                    </a:lnL>
                    <a:lnR>
                      <a:noFill/>
                    </a:lnR>
                    <a:lnT>
                      <a:noFill/>
                    </a:lnT>
                    <a:lnB>
                      <a:noFill/>
                    </a:lnB>
                  </a:tcPr>
                </a:tc>
                <a:tc>
                  <a:txBody>
                    <a:bodyPr/>
                    <a:lstStyle/>
                    <a:p>
                      <a:pPr algn="ctr" fontAlgn="ctr"/>
                      <a:endParaRPr lang="ru-RU" sz="800" b="1"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ctr">
                    <a:lnL>
                      <a:noFill/>
                    </a:lnL>
                    <a:lnR>
                      <a:noFill/>
                    </a:lnR>
                    <a:lnT>
                      <a:noFill/>
                    </a:lnT>
                    <a:lnB>
                      <a:noFill/>
                    </a:lnB>
                  </a:tcPr>
                </a:tc>
                <a:tc>
                  <a:txBody>
                    <a:bodyPr/>
                    <a:lstStyle/>
                    <a:p>
                      <a:pPr algn="ctr" fontAlgn="ctr"/>
                      <a:endParaRPr lang="ru-RU" sz="800" b="1"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ctr">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24578350"/>
                  </a:ext>
                </a:extLst>
              </a:tr>
              <a:tr h="147129">
                <a:tc>
                  <a:txBody>
                    <a:bodyPr/>
                    <a:lstStyle/>
                    <a:p>
                      <a:pPr algn="ctr" fontAlgn="ctr"/>
                      <a:endParaRPr lang="ru-RU" sz="800" b="1" i="0" u="none" strike="noStrike" dirty="0">
                        <a:solidFill>
                          <a:srgbClr val="000000"/>
                        </a:solidFill>
                        <a:effectLst/>
                        <a:latin typeface="Arial" panose="020B0604020202020204" pitchFamily="34" charset="0"/>
                        <a:cs typeface="Arial" panose="020B0604020202020204" pitchFamily="34" charset="0"/>
                      </a:endParaRPr>
                    </a:p>
                  </a:txBody>
                  <a:tcPr marL="5030" marR="5030" marT="5030" marB="0" anchor="ctr">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gridSpan="9">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на 1 ______________ 20__ г.</a:t>
                      </a:r>
                    </a:p>
                  </a:txBody>
                  <a:tcPr marL="5030" marR="5030" marT="5030" marB="0" anchor="b">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r>
                        <a:rPr lang="ru-RU" sz="800" b="1"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a:noFill/>
                    </a:lnB>
                    <a:solidFill>
                      <a:srgbClr val="FFFFFF"/>
                    </a:solidFill>
                  </a:tcPr>
                </a:tc>
                <a:tc>
                  <a:txBody>
                    <a:bodyPr/>
                    <a:lstStyle/>
                    <a:p>
                      <a:pPr algn="l" fontAlgn="b"/>
                      <a:r>
                        <a:rPr lang="ru-RU" sz="800" b="1"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КОДЫ</a:t>
                      </a:r>
                    </a:p>
                  </a:txBody>
                  <a:tcPr marL="5030" marR="5030" marT="50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656216025"/>
                  </a:ext>
                </a:extLst>
              </a:tr>
              <a:tr h="140123">
                <a:tc>
                  <a:txBody>
                    <a:bodyPr/>
                    <a:lstStyle/>
                    <a:p>
                      <a:pPr algn="ctr" fontAlgn="ctr"/>
                      <a:endParaRPr lang="ru-RU" sz="800" b="1" i="0" u="none" strike="noStrike" dirty="0">
                        <a:solidFill>
                          <a:srgbClr val="000000"/>
                        </a:solidFill>
                        <a:effectLst/>
                        <a:latin typeface="Arial" panose="020B0604020202020204" pitchFamily="34" charset="0"/>
                        <a:cs typeface="Arial" panose="020B0604020202020204" pitchFamily="34" charset="0"/>
                      </a:endParaRPr>
                    </a:p>
                  </a:txBody>
                  <a:tcPr marL="5030" marR="5030" marT="5030" marB="0" anchor="ctr">
                    <a:lnL>
                      <a:noFill/>
                    </a:lnL>
                    <a:lnR>
                      <a:noFill/>
                    </a:lnR>
                    <a:lnT>
                      <a:noFill/>
                    </a:lnT>
                    <a:lnB>
                      <a:noFill/>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45274" marT="503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Дата </a:t>
                      </a:r>
                    </a:p>
                  </a:txBody>
                  <a:tcPr marL="5030" marR="45274" marT="503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150180450"/>
                  </a:ext>
                </a:extLst>
              </a:tr>
              <a:tr h="140123">
                <a:tc>
                  <a:txBody>
                    <a:bodyPr/>
                    <a:lstStyle/>
                    <a:p>
                      <a:pPr algn="ctr" fontAlgn="ctr"/>
                      <a:endParaRPr lang="ru-RU" sz="800" b="1" i="0" u="none" strike="noStrike" dirty="0">
                        <a:solidFill>
                          <a:srgbClr val="000000"/>
                        </a:solidFill>
                        <a:effectLst/>
                        <a:latin typeface="Arial" panose="020B0604020202020204" pitchFamily="34" charset="0"/>
                        <a:cs typeface="Arial" panose="020B0604020202020204" pitchFamily="34" charset="0"/>
                      </a:endParaRPr>
                    </a:p>
                  </a:txBody>
                  <a:tcPr marL="5030" marR="5030" marT="5030" marB="0" anchor="ctr">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gridSpan="2">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по Сводному реестру</a:t>
                      </a:r>
                    </a:p>
                  </a:txBody>
                  <a:tcPr marL="5030" marR="45274" marT="503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797280643"/>
                  </a:ext>
                </a:extLst>
              </a:tr>
              <a:tr h="140123">
                <a:tc>
                  <a:txBody>
                    <a:bodyPr/>
                    <a:lstStyle/>
                    <a:p>
                      <a:pPr algn="ctr" fontAlgn="ctr"/>
                      <a:endParaRPr lang="ru-RU" sz="800" b="1" i="0" u="none" strike="noStrike" dirty="0">
                        <a:solidFill>
                          <a:srgbClr val="000000"/>
                        </a:solidFill>
                        <a:effectLst/>
                        <a:latin typeface="Arial" panose="020B0604020202020204" pitchFamily="34" charset="0"/>
                        <a:cs typeface="Arial" panose="020B0604020202020204" pitchFamily="34" charset="0"/>
                      </a:endParaRPr>
                    </a:p>
                  </a:txBody>
                  <a:tcPr marL="5030" marR="5030" marT="5030" marB="0" anchor="ctr">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a:noFill/>
                    </a:lnT>
                    <a:lnB>
                      <a:noFill/>
                    </a:lnB>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45274" marT="503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ИНН</a:t>
                      </a:r>
                    </a:p>
                  </a:txBody>
                  <a:tcPr marL="5030" marR="45274" marT="503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451702514"/>
                  </a:ext>
                </a:extLst>
              </a:tr>
              <a:tr h="140123">
                <a:tc gridSpan="3">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Учреждение</a:t>
                      </a:r>
                    </a:p>
                  </a:txBody>
                  <a:tcPr marL="5030" marR="5030" marT="5030" marB="0" anchor="b">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45274" marT="503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КПП</a:t>
                      </a:r>
                    </a:p>
                  </a:txBody>
                  <a:tcPr marL="5030" marR="45274" marT="503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140754208"/>
                  </a:ext>
                </a:extLst>
              </a:tr>
              <a:tr h="245216">
                <a:tc gridSpan="3">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Орган, осуществляющий функции</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и полномочия учредителя</a:t>
                      </a:r>
                    </a:p>
                  </a:txBody>
                  <a:tcPr marL="5030" marR="5030" marT="5030" marB="0" anchor="b">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45274" marT="503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глава по БК </a:t>
                      </a:r>
                    </a:p>
                  </a:txBody>
                  <a:tcPr marL="5030" marR="45274" marT="503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073031786"/>
                  </a:ext>
                </a:extLst>
              </a:tr>
              <a:tr h="140123">
                <a:tc gridSpan="3">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Публично-правовое образование</a:t>
                      </a:r>
                    </a:p>
                  </a:txBody>
                  <a:tcPr marL="5030" marR="5030" marT="5030" marB="0" anchor="b">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45274" marT="503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по ОКТМО </a:t>
                      </a:r>
                    </a:p>
                  </a:txBody>
                  <a:tcPr marL="5030" marR="45274" marT="503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184379293"/>
                  </a:ext>
                </a:extLst>
              </a:tr>
              <a:tr h="147129">
                <a:tc gridSpan="3">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Периодичность: годовая</a:t>
                      </a:r>
                    </a:p>
                  </a:txBody>
                  <a:tcPr marL="5030" marR="5030" marT="5030" marB="0" anchor="b">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980732056"/>
                  </a:ext>
                </a:extLst>
              </a:tr>
              <a:tr h="196173">
                <a:tc gridSpan="18">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Раздел 1. Сведения о недвижимом имуществе, используемом на праве аренды с помесячной оплатой</a:t>
                      </a:r>
                    </a:p>
                  </a:txBody>
                  <a:tcPr marL="5030" marR="5030" marT="503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191192906"/>
                  </a:ext>
                </a:extLst>
              </a:tr>
              <a:tr h="308272">
                <a:tc rowSpan="2" gridSpan="2">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Наименование объекта</a:t>
                      </a:r>
                    </a:p>
                  </a:txBody>
                  <a:tcPr marL="5030" marR="5030" marT="503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ru-RU"/>
                    </a:p>
                  </a:txBody>
                  <a:tcPr/>
                </a:tc>
                <a:tc row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Адрес</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Единица измерения</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Код строки</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Количество арендуемого имущества</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Арендодатель (ссудодатель)</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Срок пользования</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Арендная плата</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Фактические расходы на содержание арендованного имущества (руб/год)</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Направление использования арендованного имущества</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Обоснование заключения договора аренды</a:t>
                      </a:r>
                    </a:p>
                  </a:txBody>
                  <a:tcPr marL="5030" marR="5030" marT="503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64915122"/>
                  </a:ext>
                </a:extLst>
              </a:tr>
              <a:tr h="567499">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наименование</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код </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по ОКЕИ</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наименование</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ИНН</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код </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по </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КИСЭ</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начала</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окончания</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за единицу меры (руб/мес)</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за объект </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(руб/год)</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для осуществления  основной деятельности</a:t>
                      </a:r>
                      <a:r>
                        <a:rPr lang="ru-RU" sz="800" b="0" i="0" u="none" strike="noStrike" baseline="30000">
                          <a:solidFill>
                            <a:srgbClr val="000000"/>
                          </a:solidFill>
                          <a:effectLst/>
                          <a:latin typeface="Arial" panose="020B0604020202020204" pitchFamily="34" charset="0"/>
                          <a:cs typeface="Arial" panose="020B0604020202020204" pitchFamily="34" charset="0"/>
                        </a:rPr>
                        <a:t>27</a:t>
                      </a:r>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для осуществления  иной деятельности</a:t>
                      </a:r>
                      <a:r>
                        <a:rPr lang="ru-RU" sz="800" b="0" i="0" u="none" strike="noStrike" baseline="30000">
                          <a:solidFill>
                            <a:srgbClr val="000000"/>
                          </a:solidFill>
                          <a:effectLst/>
                          <a:latin typeface="Arial" panose="020B0604020202020204" pitchFamily="34" charset="0"/>
                          <a:cs typeface="Arial" panose="020B0604020202020204" pitchFamily="34" charset="0"/>
                        </a:rPr>
                        <a:t>28</a:t>
                      </a:r>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extLst>
                  <a:ext uri="{0D108BD9-81ED-4DB2-BD59-A6C34878D82A}">
                    <a16:rowId xmlns:a16="http://schemas.microsoft.com/office/drawing/2014/main" xmlns="" val="2652328263"/>
                  </a:ext>
                </a:extLst>
              </a:tr>
              <a:tr h="119105">
                <a:tc grid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a:t>
                      </a:r>
                    </a:p>
                  </a:txBody>
                  <a:tcPr marL="5030" marR="5030" marT="503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2</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3</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4</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5</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6</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7</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8</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9</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10</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11</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12</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13</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14</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15</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16</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17</a:t>
                      </a:r>
                    </a:p>
                  </a:txBody>
                  <a:tcPr marL="5030" marR="5030" marT="503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31026524"/>
                  </a:ext>
                </a:extLst>
              </a:tr>
              <a:tr h="154136">
                <a:tc gridSpan="2">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Площадные объекты</a:t>
                      </a:r>
                      <a:r>
                        <a:rPr lang="ru-RU" sz="800" b="0" i="0" u="none" strike="noStrike" baseline="30000">
                          <a:solidFill>
                            <a:srgbClr val="000000"/>
                          </a:solidFill>
                          <a:effectLst/>
                          <a:latin typeface="Arial" panose="020B0604020202020204" pitchFamily="34" charset="0"/>
                          <a:cs typeface="Arial" panose="020B0604020202020204" pitchFamily="34" charset="0"/>
                        </a:rPr>
                        <a:t>25</a:t>
                      </a:r>
                      <a:r>
                        <a:rPr lang="ru-RU" sz="800" b="0" i="0" u="none" strike="noStrike">
                          <a:solidFill>
                            <a:srgbClr val="000000"/>
                          </a:solidFill>
                          <a:effectLst/>
                          <a:latin typeface="Arial" panose="020B0604020202020204" pitchFamily="34" charset="0"/>
                          <a:cs typeface="Arial" panose="020B0604020202020204" pitchFamily="34" charset="0"/>
                        </a:rPr>
                        <a:t>, всего</a:t>
                      </a:r>
                    </a:p>
                  </a:txBody>
                  <a:tcPr marL="5030" marR="5030" marT="503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х</a:t>
                      </a:r>
                    </a:p>
                  </a:txBody>
                  <a:tcPr marL="5030" marR="5030" marT="50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х</a:t>
                      </a:r>
                    </a:p>
                  </a:txBody>
                  <a:tcPr marL="5030" marR="5030" marT="50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х</a:t>
                      </a:r>
                    </a:p>
                  </a:txBody>
                  <a:tcPr marL="5030" marR="5030" marT="503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1000</a:t>
                      </a:r>
                    </a:p>
                  </a:txBody>
                  <a:tcPr marL="5030" marR="5030" marT="503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95180316"/>
                  </a:ext>
                </a:extLst>
              </a:tr>
              <a:tr h="266234">
                <a:tc gridSpan="2">
                  <a:txBody>
                    <a:bodyPr/>
                    <a:lstStyle/>
                    <a:p>
                      <a:pPr algn="l" fontAlgn="t"/>
                      <a:r>
                        <a:rPr lang="ru-RU" sz="8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800" b="0" i="0" u="none" strike="noStrike" dirty="0">
                          <a:solidFill>
                            <a:srgbClr val="000000"/>
                          </a:solidFill>
                          <a:effectLst/>
                          <a:latin typeface="Arial" panose="020B0604020202020204" pitchFamily="34" charset="0"/>
                          <a:cs typeface="Arial" panose="020B0604020202020204" pitchFamily="34" charset="0"/>
                        </a:rPr>
                      </a:br>
                      <a:endParaRPr lang="ru-RU" sz="800" b="0" i="0" u="none" strike="noStrike" dirty="0">
                        <a:solidFill>
                          <a:srgbClr val="000000"/>
                        </a:solidFill>
                        <a:effectLst/>
                        <a:latin typeface="Arial" panose="020B0604020202020204" pitchFamily="34" charset="0"/>
                        <a:cs typeface="Arial" panose="020B0604020202020204" pitchFamily="34" charset="0"/>
                      </a:endParaRPr>
                    </a:p>
                  </a:txBody>
                  <a:tcPr marL="90548" marR="5030" marT="503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1001</a:t>
                      </a:r>
                    </a:p>
                  </a:txBody>
                  <a:tcPr marL="5030" marR="5030" marT="503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21399129"/>
                  </a:ext>
                </a:extLst>
              </a:tr>
              <a:tr h="140123">
                <a:tc gridSpan="2">
                  <a:txBody>
                    <a:bodyPr/>
                    <a:lstStyle/>
                    <a:p>
                      <a:pPr algn="l" fontAlgn="t"/>
                      <a:r>
                        <a:rPr lang="ru-RU" sz="800" b="0" i="0" u="none" strike="noStrike">
                          <a:solidFill>
                            <a:srgbClr val="000000"/>
                          </a:solidFill>
                          <a:effectLst/>
                          <a:latin typeface="Arial" panose="020B0604020202020204" pitchFamily="34" charset="0"/>
                          <a:cs typeface="Arial" panose="020B0604020202020204" pitchFamily="34" charset="0"/>
                        </a:rPr>
                        <a:t> </a:t>
                      </a:r>
                    </a:p>
                  </a:txBody>
                  <a:tcPr marL="90548" marR="5030" marT="503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935536269"/>
                  </a:ext>
                </a:extLst>
              </a:tr>
              <a:tr h="168148">
                <a:tc gridSpan="2">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Линейные объекты</a:t>
                      </a:r>
                      <a:r>
                        <a:rPr lang="ru-RU" sz="800" b="0" i="0" u="none" strike="noStrike" baseline="30000">
                          <a:solidFill>
                            <a:srgbClr val="000000"/>
                          </a:solidFill>
                          <a:effectLst/>
                          <a:latin typeface="Arial" panose="020B0604020202020204" pitchFamily="34" charset="0"/>
                          <a:cs typeface="Arial" panose="020B0604020202020204" pitchFamily="34" charset="0"/>
                        </a:rPr>
                        <a:t>26</a:t>
                      </a:r>
                      <a:r>
                        <a:rPr lang="ru-RU" sz="800" b="0" i="0" u="none" strike="noStrike">
                          <a:solidFill>
                            <a:srgbClr val="000000"/>
                          </a:solidFill>
                          <a:effectLst/>
                          <a:latin typeface="Arial" panose="020B0604020202020204" pitchFamily="34" charset="0"/>
                          <a:cs typeface="Arial" panose="020B0604020202020204" pitchFamily="34" charset="0"/>
                        </a:rPr>
                        <a:t>, всего</a:t>
                      </a:r>
                    </a:p>
                  </a:txBody>
                  <a:tcPr marL="5030" marR="5030" marT="503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х</a:t>
                      </a:r>
                    </a:p>
                  </a:txBody>
                  <a:tcPr marL="5030" marR="5030" marT="50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х</a:t>
                      </a:r>
                    </a:p>
                  </a:txBody>
                  <a:tcPr marL="5030" marR="5030" marT="50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х</a:t>
                      </a:r>
                    </a:p>
                  </a:txBody>
                  <a:tcPr marL="5030" marR="5030" marT="503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2000</a:t>
                      </a:r>
                    </a:p>
                  </a:txBody>
                  <a:tcPr marL="5030" marR="5030" marT="503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975271842"/>
                  </a:ext>
                </a:extLst>
              </a:tr>
              <a:tr h="273240">
                <a:tc gridSpan="2">
                  <a:txBody>
                    <a:bodyPr/>
                    <a:lstStyle/>
                    <a:p>
                      <a:pPr algn="l" fontAlgn="t"/>
                      <a:r>
                        <a:rPr lang="ru-RU" sz="8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800" b="0" i="0" u="none" strike="noStrike" dirty="0">
                          <a:solidFill>
                            <a:srgbClr val="000000"/>
                          </a:solidFill>
                          <a:effectLst/>
                          <a:latin typeface="Arial" panose="020B0604020202020204" pitchFamily="34" charset="0"/>
                          <a:cs typeface="Arial" panose="020B0604020202020204" pitchFamily="34" charset="0"/>
                        </a:rPr>
                      </a:br>
                      <a:endParaRPr lang="ru-RU" sz="800" b="0" i="0" u="none" strike="noStrike" dirty="0">
                        <a:solidFill>
                          <a:srgbClr val="000000"/>
                        </a:solidFill>
                        <a:effectLst/>
                        <a:latin typeface="Arial" panose="020B0604020202020204" pitchFamily="34" charset="0"/>
                        <a:cs typeface="Arial" panose="020B0604020202020204" pitchFamily="34" charset="0"/>
                      </a:endParaRPr>
                    </a:p>
                  </a:txBody>
                  <a:tcPr marL="90548" marR="5030" marT="503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2001</a:t>
                      </a:r>
                    </a:p>
                  </a:txBody>
                  <a:tcPr marL="5030" marR="5030" marT="503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08114642"/>
                  </a:ext>
                </a:extLst>
              </a:tr>
              <a:tr h="140123">
                <a:tc gridSpan="2">
                  <a:txBody>
                    <a:bodyPr/>
                    <a:lstStyle/>
                    <a:p>
                      <a:pPr algn="l" fontAlgn="t"/>
                      <a:r>
                        <a:rPr lang="ru-RU" sz="800" b="0" i="0" u="none" strike="noStrike">
                          <a:solidFill>
                            <a:srgbClr val="000000"/>
                          </a:solidFill>
                          <a:effectLst/>
                          <a:latin typeface="Arial" panose="020B0604020202020204" pitchFamily="34" charset="0"/>
                          <a:cs typeface="Arial" panose="020B0604020202020204" pitchFamily="34" charset="0"/>
                        </a:rPr>
                        <a:t> </a:t>
                      </a:r>
                    </a:p>
                  </a:txBody>
                  <a:tcPr marL="90548" marR="5030" marT="503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82836692"/>
                  </a:ext>
                </a:extLst>
              </a:tr>
              <a:tr h="266234">
                <a:tc gridSpan="2">
                  <a:txBody>
                    <a:bodyPr/>
                    <a:lstStyle/>
                    <a:p>
                      <a:pPr algn="l" fontAlgn="b"/>
                      <a:r>
                        <a:rPr lang="ru-RU" sz="800" b="0" i="0" u="none" strike="noStrike" dirty="0" err="1">
                          <a:solidFill>
                            <a:srgbClr val="000000"/>
                          </a:solidFill>
                          <a:effectLst/>
                          <a:latin typeface="Arial" panose="020B0604020202020204" pitchFamily="34" charset="0"/>
                          <a:cs typeface="Arial" panose="020B0604020202020204" pitchFamily="34" charset="0"/>
                        </a:rPr>
                        <a:t>Резервуары,емкости</a:t>
                      </a:r>
                      <a:r>
                        <a:rPr lang="ru-RU" sz="800" b="0" i="0" u="none" strike="noStrike" dirty="0">
                          <a:solidFill>
                            <a:srgbClr val="000000"/>
                          </a:solidFill>
                          <a:effectLst/>
                          <a:latin typeface="Arial" panose="020B0604020202020204" pitchFamily="34" charset="0"/>
                          <a:cs typeface="Arial" panose="020B0604020202020204" pitchFamily="34" charset="0"/>
                        </a:rPr>
                        <a:t>, иные аналогичные объекты, всего</a:t>
                      </a:r>
                    </a:p>
                  </a:txBody>
                  <a:tcPr marL="5030" marR="5030" marT="503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х</a:t>
                      </a:r>
                    </a:p>
                  </a:txBody>
                  <a:tcPr marL="5030" marR="5030" marT="50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х</a:t>
                      </a:r>
                    </a:p>
                  </a:txBody>
                  <a:tcPr marL="5030" marR="5030" marT="50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х</a:t>
                      </a:r>
                    </a:p>
                  </a:txBody>
                  <a:tcPr marL="5030" marR="5030" marT="503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3000</a:t>
                      </a:r>
                    </a:p>
                  </a:txBody>
                  <a:tcPr marL="5030" marR="5030" marT="503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21995359"/>
                  </a:ext>
                </a:extLst>
              </a:tr>
              <a:tr h="238209">
                <a:tc gridSpan="2">
                  <a:txBody>
                    <a:bodyPr/>
                    <a:lstStyle/>
                    <a:p>
                      <a:pPr algn="l" fontAlgn="t"/>
                      <a:r>
                        <a:rPr lang="ru-RU" sz="8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800" b="0" i="0" u="none" strike="noStrike" dirty="0">
                          <a:solidFill>
                            <a:srgbClr val="000000"/>
                          </a:solidFill>
                          <a:effectLst/>
                          <a:latin typeface="Arial" panose="020B0604020202020204" pitchFamily="34" charset="0"/>
                          <a:cs typeface="Arial" panose="020B0604020202020204" pitchFamily="34" charset="0"/>
                        </a:rPr>
                      </a:br>
                      <a:endParaRPr lang="ru-RU" sz="800" b="0" i="0" u="none" strike="noStrike" dirty="0">
                        <a:solidFill>
                          <a:srgbClr val="000000"/>
                        </a:solidFill>
                        <a:effectLst/>
                        <a:latin typeface="Arial" panose="020B0604020202020204" pitchFamily="34" charset="0"/>
                        <a:cs typeface="Arial" panose="020B0604020202020204" pitchFamily="34" charset="0"/>
                      </a:endParaRPr>
                    </a:p>
                  </a:txBody>
                  <a:tcPr marL="90548" marR="5030" marT="503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3001</a:t>
                      </a:r>
                    </a:p>
                  </a:txBody>
                  <a:tcPr marL="5030" marR="5030" marT="503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60101581"/>
                  </a:ext>
                </a:extLst>
              </a:tr>
              <a:tr h="140123">
                <a:tc gridSpan="2">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90548" marR="5030" marT="503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66552545"/>
                  </a:ext>
                </a:extLst>
              </a:tr>
              <a:tr h="252222">
                <a:tc gridSpan="2">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Скважины, иные аналогичные объекты, всего</a:t>
                      </a:r>
                    </a:p>
                  </a:txBody>
                  <a:tcPr marL="5030" marR="5030" marT="503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х</a:t>
                      </a:r>
                    </a:p>
                  </a:txBody>
                  <a:tcPr marL="5030" marR="5030" marT="50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х</a:t>
                      </a:r>
                    </a:p>
                  </a:txBody>
                  <a:tcPr marL="5030" marR="5030" marT="50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х</a:t>
                      </a:r>
                    </a:p>
                  </a:txBody>
                  <a:tcPr marL="5030" marR="5030" marT="503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4000</a:t>
                      </a:r>
                    </a:p>
                  </a:txBody>
                  <a:tcPr marL="5030" marR="5030" marT="503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44983012"/>
                  </a:ext>
                </a:extLst>
              </a:tr>
              <a:tr h="231204">
                <a:tc gridSpan="2">
                  <a:txBody>
                    <a:bodyPr/>
                    <a:lstStyle/>
                    <a:p>
                      <a:pPr algn="l" fontAlgn="t"/>
                      <a:r>
                        <a:rPr lang="ru-RU" sz="8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800" b="0" i="0" u="none" strike="noStrike" dirty="0">
                          <a:solidFill>
                            <a:srgbClr val="000000"/>
                          </a:solidFill>
                          <a:effectLst/>
                          <a:latin typeface="Arial" panose="020B0604020202020204" pitchFamily="34" charset="0"/>
                          <a:cs typeface="Arial" panose="020B0604020202020204" pitchFamily="34" charset="0"/>
                        </a:rPr>
                      </a:br>
                      <a:endParaRPr lang="ru-RU" sz="800" b="0" i="0" u="none" strike="noStrike" dirty="0">
                        <a:solidFill>
                          <a:srgbClr val="000000"/>
                        </a:solidFill>
                        <a:effectLst/>
                        <a:latin typeface="Arial" panose="020B0604020202020204" pitchFamily="34" charset="0"/>
                        <a:cs typeface="Arial" panose="020B0604020202020204" pitchFamily="34" charset="0"/>
                      </a:endParaRPr>
                    </a:p>
                  </a:txBody>
                  <a:tcPr marL="90548" marR="5030" marT="503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4001</a:t>
                      </a:r>
                    </a:p>
                  </a:txBody>
                  <a:tcPr marL="5030" marR="5030" marT="503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09226979"/>
                  </a:ext>
                </a:extLst>
              </a:tr>
              <a:tr h="140123">
                <a:tc gridSpan="2">
                  <a:txBody>
                    <a:bodyPr/>
                    <a:lstStyle/>
                    <a:p>
                      <a:pPr algn="l" fontAlgn="t"/>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90548" marR="5030" marT="503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06312677"/>
                  </a:ext>
                </a:extLst>
              </a:tr>
              <a:tr h="231204">
                <a:tc gridSpan="2">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Иные объекты, включая точечные, всего </a:t>
                      </a:r>
                    </a:p>
                  </a:txBody>
                  <a:tcPr marL="5030" marR="5030" marT="503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х</a:t>
                      </a:r>
                    </a:p>
                  </a:txBody>
                  <a:tcPr marL="5030" marR="5030" marT="50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х</a:t>
                      </a:r>
                    </a:p>
                  </a:txBody>
                  <a:tcPr marL="5030" marR="5030" marT="50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х</a:t>
                      </a:r>
                    </a:p>
                  </a:txBody>
                  <a:tcPr marL="5030" marR="5030" marT="503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5000</a:t>
                      </a:r>
                    </a:p>
                  </a:txBody>
                  <a:tcPr marL="5030" marR="5030" marT="503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36476063"/>
                  </a:ext>
                </a:extLst>
              </a:tr>
              <a:tr h="280247">
                <a:tc gridSpan="2">
                  <a:txBody>
                    <a:bodyPr/>
                    <a:lstStyle/>
                    <a:p>
                      <a:pPr algn="l" fontAlgn="t"/>
                      <a:r>
                        <a:rPr lang="ru-RU" sz="800" b="0" i="0" u="none" strike="noStrike">
                          <a:solidFill>
                            <a:srgbClr val="000000"/>
                          </a:solidFill>
                          <a:effectLst/>
                          <a:latin typeface="Arial" panose="020B0604020202020204" pitchFamily="34" charset="0"/>
                          <a:cs typeface="Arial" panose="020B0604020202020204" pitchFamily="34" charset="0"/>
                        </a:rPr>
                        <a:t>в том числе:</a:t>
                      </a:r>
                      <a:br>
                        <a:rPr lang="ru-RU" sz="800" b="0" i="0" u="none" strike="noStrike">
                          <a:solidFill>
                            <a:srgbClr val="000000"/>
                          </a:solidFill>
                          <a:effectLst/>
                          <a:latin typeface="Arial" panose="020B0604020202020204" pitchFamily="34" charset="0"/>
                          <a:cs typeface="Arial" panose="020B0604020202020204" pitchFamily="34" charset="0"/>
                        </a:rPr>
                      </a:br>
                      <a:endParaRPr lang="ru-RU" sz="800" b="0" i="0" u="none" strike="noStrike">
                        <a:solidFill>
                          <a:srgbClr val="000000"/>
                        </a:solidFill>
                        <a:effectLst/>
                        <a:latin typeface="Arial" panose="020B0604020202020204" pitchFamily="34" charset="0"/>
                        <a:cs typeface="Arial" panose="020B0604020202020204" pitchFamily="34" charset="0"/>
                      </a:endParaRPr>
                    </a:p>
                  </a:txBody>
                  <a:tcPr marL="90548" marR="5030" marT="503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5001</a:t>
                      </a:r>
                    </a:p>
                  </a:txBody>
                  <a:tcPr marL="5030" marR="5030" marT="503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09865712"/>
                  </a:ext>
                </a:extLst>
              </a:tr>
              <a:tr h="140123">
                <a:tc gridSpan="2">
                  <a:txBody>
                    <a:bodyPr/>
                    <a:lstStyle/>
                    <a:p>
                      <a:pPr algn="l" fontAlgn="t"/>
                      <a:r>
                        <a:rPr lang="ru-RU" sz="800" b="0" i="0" u="none" strike="noStrike">
                          <a:solidFill>
                            <a:srgbClr val="000000"/>
                          </a:solidFill>
                          <a:effectLst/>
                          <a:latin typeface="Arial" panose="020B0604020202020204" pitchFamily="34" charset="0"/>
                          <a:cs typeface="Arial" panose="020B0604020202020204" pitchFamily="34" charset="0"/>
                        </a:rPr>
                        <a:t> </a:t>
                      </a:r>
                    </a:p>
                  </a:txBody>
                  <a:tcPr marL="90548" marR="5030" marT="503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45083822"/>
                  </a:ext>
                </a:extLst>
              </a:tr>
              <a:tr h="147129">
                <a:tc gridSpan="5">
                  <a:txBody>
                    <a:bodyPr/>
                    <a:lstStyle/>
                    <a:p>
                      <a:pPr algn="r" fontAlgn="b"/>
                      <a:r>
                        <a:rPr lang="ru-RU" sz="800" b="1" i="0" u="none" strike="noStrike" dirty="0">
                          <a:solidFill>
                            <a:srgbClr val="000000"/>
                          </a:solidFill>
                          <a:effectLst/>
                          <a:latin typeface="Arial" panose="020B0604020202020204" pitchFamily="34" charset="0"/>
                          <a:cs typeface="Arial" panose="020B0604020202020204" pitchFamily="34" charset="0"/>
                        </a:rPr>
                        <a:t>Итого</a:t>
                      </a:r>
                    </a:p>
                  </a:txBody>
                  <a:tcPr marL="5030" marR="5030" marT="503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9000</a:t>
                      </a:r>
                    </a:p>
                  </a:txBody>
                  <a:tcPr marL="5030" marR="5030" marT="503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030" marR="5030" marT="503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20053446"/>
                  </a:ext>
                </a:extLst>
              </a:tr>
            </a:tbl>
          </a:graphicData>
        </a:graphic>
      </p:graphicFrame>
    </p:spTree>
    <p:extLst>
      <p:ext uri="{BB962C8B-B14F-4D97-AF65-F5344CB8AC3E}">
        <p14:creationId xmlns:p14="http://schemas.microsoft.com/office/powerpoint/2010/main" val="38130638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nvPr>
        </p:nvGraphicFramePr>
        <p:xfrm>
          <a:off x="35495" y="260646"/>
          <a:ext cx="9001001" cy="6693930"/>
        </p:xfrm>
        <a:graphic>
          <a:graphicData uri="http://schemas.openxmlformats.org/drawingml/2006/table">
            <a:tbl>
              <a:tblPr/>
              <a:tblGrid>
                <a:gridCol w="2569529">
                  <a:extLst>
                    <a:ext uri="{9D8B030D-6E8A-4147-A177-3AD203B41FA5}">
                      <a16:colId xmlns:a16="http://schemas.microsoft.com/office/drawing/2014/main" xmlns="" val="3978115490"/>
                    </a:ext>
                  </a:extLst>
                </a:gridCol>
                <a:gridCol w="504731">
                  <a:extLst>
                    <a:ext uri="{9D8B030D-6E8A-4147-A177-3AD203B41FA5}">
                      <a16:colId xmlns:a16="http://schemas.microsoft.com/office/drawing/2014/main" xmlns="" val="3382282506"/>
                    </a:ext>
                  </a:extLst>
                </a:gridCol>
                <a:gridCol w="997987">
                  <a:extLst>
                    <a:ext uri="{9D8B030D-6E8A-4147-A177-3AD203B41FA5}">
                      <a16:colId xmlns:a16="http://schemas.microsoft.com/office/drawing/2014/main" xmlns="" val="3246352724"/>
                    </a:ext>
                  </a:extLst>
                </a:gridCol>
                <a:gridCol w="1040048">
                  <a:extLst>
                    <a:ext uri="{9D8B030D-6E8A-4147-A177-3AD203B41FA5}">
                      <a16:colId xmlns:a16="http://schemas.microsoft.com/office/drawing/2014/main" xmlns="" val="2027639068"/>
                    </a:ext>
                  </a:extLst>
                </a:gridCol>
                <a:gridCol w="331859">
                  <a:extLst>
                    <a:ext uri="{9D8B030D-6E8A-4147-A177-3AD203B41FA5}">
                      <a16:colId xmlns:a16="http://schemas.microsoft.com/office/drawing/2014/main" xmlns="" val="1422973031"/>
                    </a:ext>
                  </a:extLst>
                </a:gridCol>
                <a:gridCol w="943653">
                  <a:extLst>
                    <a:ext uri="{9D8B030D-6E8A-4147-A177-3AD203B41FA5}">
                      <a16:colId xmlns:a16="http://schemas.microsoft.com/office/drawing/2014/main" xmlns="" val="3239166696"/>
                    </a:ext>
                  </a:extLst>
                </a:gridCol>
                <a:gridCol w="1267252">
                  <a:extLst>
                    <a:ext uri="{9D8B030D-6E8A-4147-A177-3AD203B41FA5}">
                      <a16:colId xmlns:a16="http://schemas.microsoft.com/office/drawing/2014/main" xmlns="" val="3280551672"/>
                    </a:ext>
                  </a:extLst>
                </a:gridCol>
                <a:gridCol w="672971">
                  <a:extLst>
                    <a:ext uri="{9D8B030D-6E8A-4147-A177-3AD203B41FA5}">
                      <a16:colId xmlns:a16="http://schemas.microsoft.com/office/drawing/2014/main" xmlns="" val="3950584188"/>
                    </a:ext>
                  </a:extLst>
                </a:gridCol>
                <a:gridCol w="672971">
                  <a:extLst>
                    <a:ext uri="{9D8B030D-6E8A-4147-A177-3AD203B41FA5}">
                      <a16:colId xmlns:a16="http://schemas.microsoft.com/office/drawing/2014/main" xmlns="" val="650114573"/>
                    </a:ext>
                  </a:extLst>
                </a:gridCol>
              </a:tblGrid>
              <a:tr h="434272">
                <a:tc rowSpan="2">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Наименование объекта</a:t>
                      </a:r>
                    </a:p>
                  </a:txBody>
                  <a:tcPr marL="7252" marR="7252" marT="725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Адрес</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000" b="0" i="0" u="none" strike="noStrike" dirty="0">
                          <a:solidFill>
                            <a:srgbClr val="000000"/>
                          </a:solidFill>
                          <a:effectLst/>
                          <a:latin typeface="Arial" panose="020B0604020202020204" pitchFamily="34" charset="0"/>
                          <a:cs typeface="Arial" panose="020B0604020202020204" pitchFamily="34" charset="0"/>
                        </a:rPr>
                        <a:t>Единица измерения</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Код строки</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Количество арендуемого имущества</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Арендодатель (ссудодатель)</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976185780"/>
                  </a:ext>
                </a:extLst>
              </a:tr>
              <a:tr h="799456">
                <a:tc vMerge="1">
                  <a:txBody>
                    <a:bodyPr/>
                    <a:lstStyle/>
                    <a:p>
                      <a:endParaRPr lang="ru-RU"/>
                    </a:p>
                  </a:txBody>
                  <a:tcPr/>
                </a:tc>
                <a:tc vMerge="1">
                  <a:txBody>
                    <a:bodyPr/>
                    <a:lstStyle/>
                    <a:p>
                      <a:endParaRPr lang="ru-RU"/>
                    </a:p>
                  </a:txBody>
                  <a:tcPr/>
                </a:tc>
                <a:tc>
                  <a:txBody>
                    <a:bodyPr/>
                    <a:lstStyle/>
                    <a:p>
                      <a:pPr algn="ctr" fontAlgn="ctr"/>
                      <a:r>
                        <a:rPr lang="ru-RU" sz="1000" b="0" i="0" u="none" strike="noStrike" dirty="0">
                          <a:solidFill>
                            <a:srgbClr val="000000"/>
                          </a:solidFill>
                          <a:effectLst/>
                          <a:latin typeface="Arial" panose="020B0604020202020204" pitchFamily="34" charset="0"/>
                          <a:cs typeface="Arial" panose="020B0604020202020204" pitchFamily="34" charset="0"/>
                        </a:rPr>
                        <a:t>наименование</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код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по ОКЕИ</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наименование</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ИНН</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1" i="0" u="none" strike="noStrike" dirty="0">
                          <a:solidFill>
                            <a:srgbClr val="000000"/>
                          </a:solidFill>
                          <a:effectLst/>
                          <a:latin typeface="Arial" panose="020B0604020202020204" pitchFamily="34" charset="0"/>
                          <a:cs typeface="Arial" panose="020B0604020202020204" pitchFamily="34" charset="0"/>
                        </a:rPr>
                        <a:t>код </a:t>
                      </a:r>
                      <a:br>
                        <a:rPr lang="ru-RU" sz="1400" b="1" i="0" u="none" strike="noStrike" dirty="0">
                          <a:solidFill>
                            <a:srgbClr val="000000"/>
                          </a:solidFill>
                          <a:effectLst/>
                          <a:latin typeface="Arial" panose="020B0604020202020204" pitchFamily="34" charset="0"/>
                          <a:cs typeface="Arial" panose="020B0604020202020204" pitchFamily="34" charset="0"/>
                        </a:rPr>
                      </a:br>
                      <a:r>
                        <a:rPr lang="ru-RU" sz="1400" b="1" i="0" u="none" strike="noStrike" dirty="0">
                          <a:solidFill>
                            <a:srgbClr val="000000"/>
                          </a:solidFill>
                          <a:effectLst/>
                          <a:latin typeface="Arial" panose="020B0604020202020204" pitchFamily="34" charset="0"/>
                          <a:cs typeface="Arial" panose="020B0604020202020204" pitchFamily="34" charset="0"/>
                        </a:rPr>
                        <a:t>по </a:t>
                      </a:r>
                      <a:br>
                        <a:rPr lang="ru-RU" sz="1400" b="1" i="0" u="none" strike="noStrike" dirty="0">
                          <a:solidFill>
                            <a:srgbClr val="000000"/>
                          </a:solidFill>
                          <a:effectLst/>
                          <a:latin typeface="Arial" panose="020B0604020202020204" pitchFamily="34" charset="0"/>
                          <a:cs typeface="Arial" panose="020B0604020202020204" pitchFamily="34" charset="0"/>
                        </a:rPr>
                      </a:br>
                      <a:r>
                        <a:rPr lang="ru-RU" sz="1400" b="1" i="0" u="none" strike="noStrike" dirty="0">
                          <a:solidFill>
                            <a:srgbClr val="000000"/>
                          </a:solidFill>
                          <a:effectLst/>
                          <a:latin typeface="Arial" panose="020B0604020202020204" pitchFamily="34" charset="0"/>
                          <a:cs typeface="Arial" panose="020B0604020202020204" pitchFamily="34" charset="0"/>
                        </a:rPr>
                        <a:t>КИСЭ</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xmlns="" val="351473031"/>
                  </a:ext>
                </a:extLst>
              </a:tr>
              <a:tr h="175918">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1</a:t>
                      </a:r>
                    </a:p>
                  </a:txBody>
                  <a:tcPr marL="7252" marR="7252" marT="725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2</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3</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4</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5</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6</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7</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8</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9</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xmlns="" val="2243759622"/>
                  </a:ext>
                </a:extLst>
              </a:tr>
              <a:tr h="217136">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Площадные объекты</a:t>
                      </a:r>
                      <a:r>
                        <a:rPr lang="ru-RU" sz="1400" b="0" i="0" u="none" strike="noStrike" baseline="30000" dirty="0">
                          <a:solidFill>
                            <a:srgbClr val="000000"/>
                          </a:solidFill>
                          <a:effectLst/>
                          <a:latin typeface="Arial" panose="020B0604020202020204" pitchFamily="34" charset="0"/>
                          <a:cs typeface="Arial" panose="020B0604020202020204" pitchFamily="34" charset="0"/>
                        </a:rPr>
                        <a:t>25</a:t>
                      </a:r>
                      <a:r>
                        <a:rPr lang="ru-RU" sz="1400" b="0" i="0" u="none" strike="noStrike" dirty="0">
                          <a:solidFill>
                            <a:srgbClr val="000000"/>
                          </a:solidFill>
                          <a:effectLst/>
                          <a:latin typeface="Arial" panose="020B0604020202020204" pitchFamily="34" charset="0"/>
                          <a:cs typeface="Arial" panose="020B0604020202020204" pitchFamily="34" charset="0"/>
                        </a:rPr>
                        <a:t>, всего</a:t>
                      </a:r>
                    </a:p>
                  </a:txBody>
                  <a:tcPr marL="7252" marR="7252" marT="725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х</a:t>
                      </a:r>
                    </a:p>
                  </a:txBody>
                  <a:tcPr marL="7252" marR="7252" marT="72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х</a:t>
                      </a:r>
                    </a:p>
                  </a:txBody>
                  <a:tcPr marL="7252" marR="7252" marT="72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х</a:t>
                      </a:r>
                    </a:p>
                  </a:txBody>
                  <a:tcPr marL="7252" marR="7252" marT="725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1000</a:t>
                      </a:r>
                    </a:p>
                  </a:txBody>
                  <a:tcPr marL="7252" marR="7252" marT="725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55533109"/>
                  </a:ext>
                </a:extLst>
              </a:tr>
              <a:tr h="375054">
                <a:tc>
                  <a:txBody>
                    <a:bodyPr/>
                    <a:lstStyle/>
                    <a:p>
                      <a:pPr algn="l" fontAlgn="t"/>
                      <a:r>
                        <a:rPr lang="ru-RU" sz="14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1400" b="0" i="0" u="none" strike="noStrike" dirty="0">
                          <a:solidFill>
                            <a:srgbClr val="000000"/>
                          </a:solidFill>
                          <a:effectLst/>
                          <a:latin typeface="Arial" panose="020B0604020202020204" pitchFamily="34" charset="0"/>
                          <a:cs typeface="Arial" panose="020B0604020202020204" pitchFamily="34" charset="0"/>
                        </a:rPr>
                      </a:b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130540" marR="7252" marT="7252"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1001</a:t>
                      </a:r>
                    </a:p>
                  </a:txBody>
                  <a:tcPr marL="7252" marR="7252" marT="725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23102227"/>
                  </a:ext>
                </a:extLst>
              </a:tr>
              <a:tr h="197397">
                <a:tc>
                  <a:txBody>
                    <a:bodyPr/>
                    <a:lstStyle/>
                    <a:p>
                      <a:pPr algn="l" fontAlgn="t"/>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30540" marR="7252" marT="7252"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9637427"/>
                  </a:ext>
                </a:extLst>
              </a:tr>
              <a:tr h="236876">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Линейные объекты</a:t>
                      </a:r>
                      <a:r>
                        <a:rPr lang="ru-RU" sz="1400" b="0" i="0" u="none" strike="noStrike" baseline="30000" dirty="0">
                          <a:solidFill>
                            <a:srgbClr val="000000"/>
                          </a:solidFill>
                          <a:effectLst/>
                          <a:latin typeface="Arial" panose="020B0604020202020204" pitchFamily="34" charset="0"/>
                          <a:cs typeface="Arial" panose="020B0604020202020204" pitchFamily="34" charset="0"/>
                        </a:rPr>
                        <a:t>26</a:t>
                      </a:r>
                      <a:r>
                        <a:rPr lang="ru-RU" sz="1400" b="0" i="0" u="none" strike="noStrike" dirty="0">
                          <a:solidFill>
                            <a:srgbClr val="000000"/>
                          </a:solidFill>
                          <a:effectLst/>
                          <a:latin typeface="Arial" panose="020B0604020202020204" pitchFamily="34" charset="0"/>
                          <a:cs typeface="Arial" panose="020B0604020202020204" pitchFamily="34" charset="0"/>
                        </a:rPr>
                        <a:t>, всего</a:t>
                      </a:r>
                    </a:p>
                  </a:txBody>
                  <a:tcPr marL="7252" marR="7252" marT="725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х</a:t>
                      </a:r>
                    </a:p>
                  </a:txBody>
                  <a:tcPr marL="7252" marR="7252" marT="72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х</a:t>
                      </a:r>
                    </a:p>
                  </a:txBody>
                  <a:tcPr marL="7252" marR="7252" marT="72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х</a:t>
                      </a:r>
                    </a:p>
                  </a:txBody>
                  <a:tcPr marL="7252" marR="7252" marT="725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2000</a:t>
                      </a:r>
                    </a:p>
                  </a:txBody>
                  <a:tcPr marL="7252" marR="7252" marT="725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75004894"/>
                  </a:ext>
                </a:extLst>
              </a:tr>
              <a:tr h="384923">
                <a:tc>
                  <a:txBody>
                    <a:bodyPr/>
                    <a:lstStyle/>
                    <a:p>
                      <a:pPr algn="l" fontAlgn="t"/>
                      <a:r>
                        <a:rPr lang="ru-RU" sz="14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1400" b="0" i="0" u="none" strike="noStrike" dirty="0">
                          <a:solidFill>
                            <a:srgbClr val="000000"/>
                          </a:solidFill>
                          <a:effectLst/>
                          <a:latin typeface="Arial" panose="020B0604020202020204" pitchFamily="34" charset="0"/>
                          <a:cs typeface="Arial" panose="020B0604020202020204" pitchFamily="34" charset="0"/>
                        </a:rPr>
                      </a:b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130540" marR="7252" marT="7252"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2001</a:t>
                      </a:r>
                    </a:p>
                  </a:txBody>
                  <a:tcPr marL="7252" marR="7252" marT="725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69025663"/>
                  </a:ext>
                </a:extLst>
              </a:tr>
              <a:tr h="197397">
                <a:tc>
                  <a:txBody>
                    <a:bodyPr/>
                    <a:lstStyle/>
                    <a:p>
                      <a:pPr algn="l" fontAlgn="t"/>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30540" marR="7252" marT="7252"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33623874"/>
                  </a:ext>
                </a:extLst>
              </a:tr>
              <a:tr h="375054">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Резервуары</a:t>
                      </a:r>
                      <a:r>
                        <a:rPr lang="ru-RU" sz="1400" b="0" i="0" u="none" strike="noStrike" dirty="0" smtClean="0">
                          <a:solidFill>
                            <a:srgbClr val="000000"/>
                          </a:solidFill>
                          <a:effectLst/>
                          <a:latin typeface="Arial" panose="020B0604020202020204" pitchFamily="34" charset="0"/>
                          <a:cs typeface="Arial" panose="020B0604020202020204" pitchFamily="34" charset="0"/>
                        </a:rPr>
                        <a:t>, емкости</a:t>
                      </a:r>
                      <a:r>
                        <a:rPr lang="ru-RU" sz="1400" b="0" i="0" u="none" strike="noStrike" dirty="0">
                          <a:solidFill>
                            <a:srgbClr val="000000"/>
                          </a:solidFill>
                          <a:effectLst/>
                          <a:latin typeface="Arial" panose="020B0604020202020204" pitchFamily="34" charset="0"/>
                          <a:cs typeface="Arial" panose="020B0604020202020204" pitchFamily="34" charset="0"/>
                        </a:rPr>
                        <a:t>, иные аналогичные объекты, всего</a:t>
                      </a:r>
                    </a:p>
                  </a:txBody>
                  <a:tcPr marL="7252" marR="7252" marT="725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х</a:t>
                      </a:r>
                    </a:p>
                  </a:txBody>
                  <a:tcPr marL="7252" marR="7252" marT="72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х</a:t>
                      </a:r>
                    </a:p>
                  </a:txBody>
                  <a:tcPr marL="7252" marR="7252" marT="72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х</a:t>
                      </a:r>
                    </a:p>
                  </a:txBody>
                  <a:tcPr marL="7252" marR="7252" marT="725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3000</a:t>
                      </a:r>
                    </a:p>
                  </a:txBody>
                  <a:tcPr marL="7252" marR="7252" marT="725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984402949"/>
                  </a:ext>
                </a:extLst>
              </a:tr>
              <a:tr h="344541">
                <a:tc>
                  <a:txBody>
                    <a:bodyPr/>
                    <a:lstStyle/>
                    <a:p>
                      <a:pPr algn="l" fontAlgn="t"/>
                      <a:r>
                        <a:rPr lang="ru-RU" sz="14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1400" b="0" i="0" u="none" strike="noStrike" dirty="0">
                          <a:solidFill>
                            <a:srgbClr val="000000"/>
                          </a:solidFill>
                          <a:effectLst/>
                          <a:latin typeface="Arial" panose="020B0604020202020204" pitchFamily="34" charset="0"/>
                          <a:cs typeface="Arial" panose="020B0604020202020204" pitchFamily="34" charset="0"/>
                        </a:rPr>
                      </a:b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130540" marR="7252" marT="7252"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3001</a:t>
                      </a:r>
                    </a:p>
                  </a:txBody>
                  <a:tcPr marL="7252" marR="7252" marT="725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70721289"/>
                  </a:ext>
                </a:extLst>
              </a:tr>
              <a:tr h="197397">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30540" marR="7252" marT="725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589526892"/>
                  </a:ext>
                </a:extLst>
              </a:tr>
              <a:tr h="355313">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Скважины, иные аналогичные объекты, всего</a:t>
                      </a:r>
                    </a:p>
                  </a:txBody>
                  <a:tcPr marL="7252" marR="7252" marT="725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х</a:t>
                      </a:r>
                    </a:p>
                  </a:txBody>
                  <a:tcPr marL="7252" marR="7252" marT="72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х</a:t>
                      </a:r>
                    </a:p>
                  </a:txBody>
                  <a:tcPr marL="7252" marR="7252" marT="72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х</a:t>
                      </a:r>
                    </a:p>
                  </a:txBody>
                  <a:tcPr marL="7252" marR="7252" marT="725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4000</a:t>
                      </a:r>
                    </a:p>
                  </a:txBody>
                  <a:tcPr marL="7252" marR="7252" marT="725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563831307"/>
                  </a:ext>
                </a:extLst>
              </a:tr>
              <a:tr h="344541">
                <a:tc>
                  <a:txBody>
                    <a:bodyPr/>
                    <a:lstStyle/>
                    <a:p>
                      <a:pPr algn="l" fontAlgn="t"/>
                      <a:r>
                        <a:rPr lang="ru-RU" sz="14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1400" b="0" i="0" u="none" strike="noStrike" dirty="0">
                          <a:solidFill>
                            <a:srgbClr val="000000"/>
                          </a:solidFill>
                          <a:effectLst/>
                          <a:latin typeface="Arial" panose="020B0604020202020204" pitchFamily="34" charset="0"/>
                          <a:cs typeface="Arial" panose="020B0604020202020204" pitchFamily="34" charset="0"/>
                        </a:rPr>
                      </a:b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130540" marR="7252" marT="7252"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4001</a:t>
                      </a:r>
                    </a:p>
                  </a:txBody>
                  <a:tcPr marL="7252" marR="7252" marT="725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749851269"/>
                  </a:ext>
                </a:extLst>
              </a:tr>
              <a:tr h="197397">
                <a:tc>
                  <a:txBody>
                    <a:bodyPr/>
                    <a:lstStyle/>
                    <a:p>
                      <a:pPr algn="l" fontAlgn="t"/>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30540" marR="7252" marT="7252"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43166735"/>
                  </a:ext>
                </a:extLst>
              </a:tr>
              <a:tr h="344541">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Иные объекты, включая точечные, всего </a:t>
                      </a:r>
                    </a:p>
                  </a:txBody>
                  <a:tcPr marL="7252" marR="7252" marT="725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х</a:t>
                      </a:r>
                    </a:p>
                  </a:txBody>
                  <a:tcPr marL="7252" marR="7252" marT="72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х</a:t>
                      </a:r>
                    </a:p>
                  </a:txBody>
                  <a:tcPr marL="7252" marR="7252" marT="72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х</a:t>
                      </a:r>
                    </a:p>
                  </a:txBody>
                  <a:tcPr marL="7252" marR="7252" marT="725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5000</a:t>
                      </a:r>
                    </a:p>
                  </a:txBody>
                  <a:tcPr marL="7252" marR="7252" marT="725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46597144"/>
                  </a:ext>
                </a:extLst>
              </a:tr>
              <a:tr h="394793">
                <a:tc>
                  <a:txBody>
                    <a:bodyPr/>
                    <a:lstStyle/>
                    <a:p>
                      <a:pPr algn="l" fontAlgn="t"/>
                      <a:r>
                        <a:rPr lang="ru-RU" sz="14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1400" b="0" i="0" u="none" strike="noStrike" dirty="0">
                          <a:solidFill>
                            <a:srgbClr val="000000"/>
                          </a:solidFill>
                          <a:effectLst/>
                          <a:latin typeface="Arial" panose="020B0604020202020204" pitchFamily="34" charset="0"/>
                          <a:cs typeface="Arial" panose="020B0604020202020204" pitchFamily="34" charset="0"/>
                        </a:rPr>
                      </a:b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130540" marR="7252" marT="7252"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5001</a:t>
                      </a:r>
                    </a:p>
                  </a:txBody>
                  <a:tcPr marL="7252" marR="7252" marT="725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58454438"/>
                  </a:ext>
                </a:extLst>
              </a:tr>
              <a:tr h="197397">
                <a:tc>
                  <a:txBody>
                    <a:bodyPr/>
                    <a:lstStyle/>
                    <a:p>
                      <a:pPr algn="l" fontAlgn="t"/>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130540" marR="7252" marT="7252"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90968241"/>
                  </a:ext>
                </a:extLst>
              </a:tr>
              <a:tr h="207266">
                <a:tc gridSpan="4">
                  <a:txBody>
                    <a:bodyPr/>
                    <a:lstStyle/>
                    <a:p>
                      <a:pPr algn="r" fontAlgn="b"/>
                      <a:r>
                        <a:rPr lang="ru-RU" sz="1100" b="1" i="0" u="none" strike="noStrike" dirty="0">
                          <a:solidFill>
                            <a:srgbClr val="000000"/>
                          </a:solidFill>
                          <a:effectLst/>
                          <a:latin typeface="Arial" panose="020B0604020202020204" pitchFamily="34" charset="0"/>
                          <a:cs typeface="Arial" panose="020B0604020202020204" pitchFamily="34" charset="0"/>
                        </a:rPr>
                        <a:t>Итого</a:t>
                      </a:r>
                    </a:p>
                  </a:txBody>
                  <a:tcPr marL="7252" marR="7252" marT="7252"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9000</a:t>
                      </a:r>
                    </a:p>
                  </a:txBody>
                  <a:tcPr marL="7252" marR="7252" marT="7252"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252" marR="7252" marT="72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06877128"/>
                  </a:ext>
                </a:extLst>
              </a:tr>
            </a:tbl>
          </a:graphicData>
        </a:graphic>
      </p:graphicFrame>
    </p:spTree>
    <p:extLst>
      <p:ext uri="{BB962C8B-B14F-4D97-AF65-F5344CB8AC3E}">
        <p14:creationId xmlns:p14="http://schemas.microsoft.com/office/powerpoint/2010/main" val="5388566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nvPr>
        </p:nvGraphicFramePr>
        <p:xfrm>
          <a:off x="0" y="188641"/>
          <a:ext cx="9036496" cy="4984228"/>
        </p:xfrm>
        <a:graphic>
          <a:graphicData uri="http://schemas.openxmlformats.org/drawingml/2006/table">
            <a:tbl>
              <a:tblPr/>
              <a:tblGrid>
                <a:gridCol w="683568">
                  <a:extLst>
                    <a:ext uri="{9D8B030D-6E8A-4147-A177-3AD203B41FA5}">
                      <a16:colId xmlns:a16="http://schemas.microsoft.com/office/drawing/2014/main" xmlns="" val="1580502863"/>
                    </a:ext>
                  </a:extLst>
                </a:gridCol>
                <a:gridCol w="1080120">
                  <a:extLst>
                    <a:ext uri="{9D8B030D-6E8A-4147-A177-3AD203B41FA5}">
                      <a16:colId xmlns:a16="http://schemas.microsoft.com/office/drawing/2014/main" xmlns="" val="2560769462"/>
                    </a:ext>
                  </a:extLst>
                </a:gridCol>
                <a:gridCol w="1080120">
                  <a:extLst>
                    <a:ext uri="{9D8B030D-6E8A-4147-A177-3AD203B41FA5}">
                      <a16:colId xmlns:a16="http://schemas.microsoft.com/office/drawing/2014/main" xmlns="" val="4277075326"/>
                    </a:ext>
                  </a:extLst>
                </a:gridCol>
                <a:gridCol w="860116">
                  <a:extLst>
                    <a:ext uri="{9D8B030D-6E8A-4147-A177-3AD203B41FA5}">
                      <a16:colId xmlns:a16="http://schemas.microsoft.com/office/drawing/2014/main" xmlns="" val="633018269"/>
                    </a:ext>
                  </a:extLst>
                </a:gridCol>
                <a:gridCol w="1263214">
                  <a:extLst>
                    <a:ext uri="{9D8B030D-6E8A-4147-A177-3AD203B41FA5}">
                      <a16:colId xmlns:a16="http://schemas.microsoft.com/office/drawing/2014/main" xmlns="" val="3928925428"/>
                    </a:ext>
                  </a:extLst>
                </a:gridCol>
                <a:gridCol w="1339912">
                  <a:extLst>
                    <a:ext uri="{9D8B030D-6E8A-4147-A177-3AD203B41FA5}">
                      <a16:colId xmlns:a16="http://schemas.microsoft.com/office/drawing/2014/main" xmlns="" val="2136278965"/>
                    </a:ext>
                  </a:extLst>
                </a:gridCol>
                <a:gridCol w="1433302">
                  <a:extLst>
                    <a:ext uri="{9D8B030D-6E8A-4147-A177-3AD203B41FA5}">
                      <a16:colId xmlns:a16="http://schemas.microsoft.com/office/drawing/2014/main" xmlns="" val="1779862288"/>
                    </a:ext>
                  </a:extLst>
                </a:gridCol>
                <a:gridCol w="1296144">
                  <a:extLst>
                    <a:ext uri="{9D8B030D-6E8A-4147-A177-3AD203B41FA5}">
                      <a16:colId xmlns:a16="http://schemas.microsoft.com/office/drawing/2014/main" xmlns="" val="3211880168"/>
                    </a:ext>
                  </a:extLst>
                </a:gridCol>
              </a:tblGrid>
              <a:tr h="891488">
                <a:tc gridSpan="2">
                  <a:txBody>
                    <a:bodyPr/>
                    <a:lstStyle/>
                    <a:p>
                      <a:pPr algn="ctr" fontAlgn="ctr"/>
                      <a:r>
                        <a:rPr lang="ru-RU" sz="1500" b="0" i="0" u="none" strike="noStrike" dirty="0">
                          <a:solidFill>
                            <a:srgbClr val="000000"/>
                          </a:solidFill>
                          <a:effectLst/>
                          <a:latin typeface="Arial" panose="020B0604020202020204" pitchFamily="34" charset="0"/>
                          <a:cs typeface="Arial" panose="020B0604020202020204" pitchFamily="34" charset="0"/>
                        </a:rPr>
                        <a:t>Срок пользования</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1500" b="0" i="0" u="none" strike="noStrike" dirty="0">
                          <a:solidFill>
                            <a:srgbClr val="000000"/>
                          </a:solidFill>
                          <a:effectLst/>
                          <a:latin typeface="Arial" panose="020B0604020202020204" pitchFamily="34" charset="0"/>
                          <a:cs typeface="Arial" panose="020B0604020202020204" pitchFamily="34" charset="0"/>
                        </a:rPr>
                        <a:t>Арендная плата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Фактические расходы на содержание арендованного имущества (</a:t>
                      </a:r>
                      <a:r>
                        <a:rPr lang="ru-RU" sz="1400" b="0" i="0" u="none" strike="noStrike" dirty="0" err="1">
                          <a:solidFill>
                            <a:srgbClr val="000000"/>
                          </a:solidFill>
                          <a:effectLst/>
                          <a:latin typeface="Arial" panose="020B0604020202020204" pitchFamily="34" charset="0"/>
                          <a:cs typeface="Arial" panose="020B0604020202020204" pitchFamily="34" charset="0"/>
                        </a:rPr>
                        <a:t>руб</a:t>
                      </a:r>
                      <a:r>
                        <a:rPr lang="ru-RU" sz="1400" b="0" i="0" u="none" strike="noStrike" dirty="0">
                          <a:solidFill>
                            <a:srgbClr val="000000"/>
                          </a:solidFill>
                          <a:effectLst/>
                          <a:latin typeface="Arial" panose="020B0604020202020204" pitchFamily="34" charset="0"/>
                          <a:cs typeface="Arial" panose="020B0604020202020204" pitchFamily="34" charset="0"/>
                        </a:rPr>
                        <a:t>/год)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500" b="0" i="0" u="none" strike="noStrike">
                          <a:solidFill>
                            <a:srgbClr val="000000"/>
                          </a:solidFill>
                          <a:effectLst/>
                          <a:latin typeface="Arial" panose="020B0604020202020204" pitchFamily="34" charset="0"/>
                          <a:cs typeface="Arial" panose="020B0604020202020204" pitchFamily="34" charset="0"/>
                        </a:rPr>
                        <a:t>Направление использования арендованного имущества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Обоснование заключения договора аренды</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63016700"/>
                  </a:ext>
                </a:extLst>
              </a:tr>
              <a:tr h="1641149">
                <a:tc>
                  <a:txBody>
                    <a:bodyPr/>
                    <a:lstStyle/>
                    <a:p>
                      <a:pPr algn="ctr" fontAlgn="ctr"/>
                      <a:r>
                        <a:rPr lang="ru-RU" sz="1500" b="0" i="0" u="none" strike="noStrike">
                          <a:solidFill>
                            <a:srgbClr val="000000"/>
                          </a:solidFill>
                          <a:effectLst/>
                          <a:latin typeface="Arial" panose="020B0604020202020204" pitchFamily="34" charset="0"/>
                          <a:cs typeface="Arial" panose="020B0604020202020204" pitchFamily="34" charset="0"/>
                        </a:rPr>
                        <a:t>начала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500" b="0" i="0" u="none" strike="noStrike" dirty="0">
                          <a:solidFill>
                            <a:srgbClr val="000000"/>
                          </a:solidFill>
                          <a:effectLst/>
                          <a:latin typeface="Arial" panose="020B0604020202020204" pitchFamily="34" charset="0"/>
                          <a:cs typeface="Arial" panose="020B0604020202020204" pitchFamily="34" charset="0"/>
                        </a:rPr>
                        <a:t>окончания</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500" b="0" i="0" u="none" strike="noStrike" dirty="0">
                          <a:solidFill>
                            <a:srgbClr val="000000"/>
                          </a:solidFill>
                          <a:effectLst/>
                          <a:latin typeface="Arial" panose="020B0604020202020204" pitchFamily="34" charset="0"/>
                          <a:cs typeface="Arial" panose="020B0604020202020204" pitchFamily="34" charset="0"/>
                        </a:rPr>
                        <a:t>за единицу меры (</a:t>
                      </a:r>
                      <a:r>
                        <a:rPr lang="ru-RU" sz="1500" b="0" i="0" u="none" strike="noStrike" dirty="0" err="1">
                          <a:solidFill>
                            <a:srgbClr val="000000"/>
                          </a:solidFill>
                          <a:effectLst/>
                          <a:latin typeface="Arial" panose="020B0604020202020204" pitchFamily="34" charset="0"/>
                          <a:cs typeface="Arial" panose="020B0604020202020204" pitchFamily="34" charset="0"/>
                        </a:rPr>
                        <a:t>руб</a:t>
                      </a:r>
                      <a:r>
                        <a:rPr lang="ru-RU" sz="1500" b="0" i="0" u="none" strike="noStrike" dirty="0">
                          <a:solidFill>
                            <a:srgbClr val="000000"/>
                          </a:solidFill>
                          <a:effectLst/>
                          <a:latin typeface="Arial" panose="020B0604020202020204" pitchFamily="34" charset="0"/>
                          <a:cs typeface="Arial" panose="020B0604020202020204" pitchFamily="34" charset="0"/>
                        </a:rPr>
                        <a:t>/</a:t>
                      </a:r>
                      <a:r>
                        <a:rPr lang="ru-RU" sz="1500" b="0" i="0" u="none" strike="noStrike" dirty="0" err="1">
                          <a:solidFill>
                            <a:srgbClr val="000000"/>
                          </a:solidFill>
                          <a:effectLst/>
                          <a:latin typeface="Arial" panose="020B0604020202020204" pitchFamily="34" charset="0"/>
                          <a:cs typeface="Arial" panose="020B0604020202020204" pitchFamily="34" charset="0"/>
                        </a:rPr>
                        <a:t>мес</a:t>
                      </a:r>
                      <a:r>
                        <a:rPr lang="ru-RU" sz="1500" b="0"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500" b="0" i="0" u="none" strike="noStrike" dirty="0">
                          <a:solidFill>
                            <a:srgbClr val="000000"/>
                          </a:solidFill>
                          <a:effectLst/>
                          <a:latin typeface="Arial" panose="020B0604020202020204" pitchFamily="34" charset="0"/>
                          <a:cs typeface="Arial" panose="020B0604020202020204" pitchFamily="34" charset="0"/>
                        </a:rPr>
                        <a:t>за объект </a:t>
                      </a:r>
                      <a:br>
                        <a:rPr lang="ru-RU" sz="1500" b="0" i="0" u="none" strike="noStrike" dirty="0">
                          <a:solidFill>
                            <a:srgbClr val="000000"/>
                          </a:solidFill>
                          <a:effectLst/>
                          <a:latin typeface="Arial" panose="020B0604020202020204" pitchFamily="34" charset="0"/>
                          <a:cs typeface="Arial" panose="020B0604020202020204" pitchFamily="34" charset="0"/>
                        </a:rPr>
                      </a:br>
                      <a:r>
                        <a:rPr lang="ru-RU" sz="1500" b="0" i="0" u="none" strike="noStrike" dirty="0">
                          <a:solidFill>
                            <a:srgbClr val="000000"/>
                          </a:solidFill>
                          <a:effectLst/>
                          <a:latin typeface="Arial" panose="020B0604020202020204" pitchFamily="34" charset="0"/>
                          <a:cs typeface="Arial" panose="020B0604020202020204" pitchFamily="34" charset="0"/>
                        </a:rPr>
                        <a:t>(</a:t>
                      </a:r>
                      <a:r>
                        <a:rPr lang="ru-RU" sz="1500" b="0" i="0" u="none" strike="noStrike" dirty="0" err="1">
                          <a:solidFill>
                            <a:srgbClr val="000000"/>
                          </a:solidFill>
                          <a:effectLst/>
                          <a:latin typeface="Arial" panose="020B0604020202020204" pitchFamily="34" charset="0"/>
                          <a:cs typeface="Arial" panose="020B0604020202020204" pitchFamily="34" charset="0"/>
                        </a:rPr>
                        <a:t>руб</a:t>
                      </a:r>
                      <a:r>
                        <a:rPr lang="ru-RU" sz="1500" b="0" i="0" u="none" strike="noStrike" dirty="0">
                          <a:solidFill>
                            <a:srgbClr val="000000"/>
                          </a:solidFill>
                          <a:effectLst/>
                          <a:latin typeface="Arial" panose="020B0604020202020204" pitchFamily="34" charset="0"/>
                          <a:cs typeface="Arial" panose="020B0604020202020204" pitchFamily="34" charset="0"/>
                        </a:rPr>
                        <a:t>/год)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для осуществления  основной деятельности</a:t>
                      </a:r>
                      <a:r>
                        <a:rPr lang="ru-RU" sz="1400" b="0" i="0" u="none" strike="noStrike" baseline="30000" dirty="0">
                          <a:solidFill>
                            <a:srgbClr val="000000"/>
                          </a:solidFill>
                          <a:effectLst/>
                          <a:latin typeface="Arial" panose="020B0604020202020204" pitchFamily="34" charset="0"/>
                          <a:cs typeface="Arial" panose="020B0604020202020204" pitchFamily="34" charset="0"/>
                        </a:rPr>
                        <a:t>27</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для осуществления  иной деятельности</a:t>
                      </a:r>
                      <a:r>
                        <a:rPr lang="ru-RU" sz="1400" b="0" i="0" u="none" strike="noStrike" baseline="30000" dirty="0">
                          <a:solidFill>
                            <a:srgbClr val="000000"/>
                          </a:solidFill>
                          <a:effectLst/>
                          <a:latin typeface="Arial" panose="020B0604020202020204" pitchFamily="34" charset="0"/>
                          <a:cs typeface="Arial" panose="020B0604020202020204" pitchFamily="34" charset="0"/>
                        </a:rPr>
                        <a:t>28</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extLst>
                  <a:ext uri="{0D108BD9-81ED-4DB2-BD59-A6C34878D82A}">
                    <a16:rowId xmlns:a16="http://schemas.microsoft.com/office/drawing/2014/main" xmlns="" val="51700203"/>
                  </a:ext>
                </a:extLst>
              </a:tr>
              <a:tr h="344438">
                <a:tc>
                  <a:txBody>
                    <a:bodyPr/>
                    <a:lstStyle/>
                    <a:p>
                      <a:pPr algn="ctr" fontAlgn="ctr"/>
                      <a:r>
                        <a:rPr lang="ru-RU" sz="1600" b="0" i="0" u="none" strike="noStrike" dirty="0">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600" b="0"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Arial" panose="020B0604020202020204" pitchFamily="34" charset="0"/>
                          <a:cs typeface="Arial" panose="020B0604020202020204" pitchFamily="34" charset="0"/>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600" b="0" i="0" u="none" strike="noStrike">
                          <a:solidFill>
                            <a:srgbClr val="000000"/>
                          </a:solidFill>
                          <a:effectLst/>
                          <a:latin typeface="Arial" panose="020B0604020202020204" pitchFamily="34" charset="0"/>
                          <a:cs typeface="Arial" panose="020B0604020202020204" pitchFamily="34" charset="0"/>
                        </a:rPr>
                        <a:t>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Arial" panose="020B0604020202020204" pitchFamily="34" charset="0"/>
                          <a:cs typeface="Arial" panose="020B0604020202020204" pitchFamily="34" charset="0"/>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600" b="0" i="0" u="none" strike="noStrike">
                          <a:solidFill>
                            <a:srgbClr val="000000"/>
                          </a:solidFill>
                          <a:effectLst/>
                          <a:latin typeface="Arial" panose="020B0604020202020204" pitchFamily="34" charset="0"/>
                          <a:cs typeface="Arial" panose="020B0604020202020204" pitchFamily="34" charset="0"/>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600" b="0" i="0" u="none" strike="noStrike">
                          <a:solidFill>
                            <a:srgbClr val="000000"/>
                          </a:solidFill>
                          <a:effectLst/>
                          <a:latin typeface="Arial" panose="020B0604020202020204" pitchFamily="34" charset="0"/>
                          <a:cs typeface="Arial" panose="020B0604020202020204" pitchFamily="34" charset="0"/>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Arial" panose="020B0604020202020204" pitchFamily="34" charset="0"/>
                          <a:cs typeface="Arial" panose="020B0604020202020204" pitchFamily="34" charset="0"/>
                        </a:rPr>
                        <a:t>17</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00998490"/>
                  </a:ext>
                </a:extLst>
              </a:tr>
              <a:tr h="445744">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607072631"/>
                  </a:ext>
                </a:extLst>
              </a:tr>
              <a:tr h="769921">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98921982"/>
                  </a:ext>
                </a:extLst>
              </a:tr>
              <a:tr h="405222">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3087048"/>
                  </a:ext>
                </a:extLst>
              </a:tr>
              <a:tr h="486266">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6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38220288"/>
                  </a:ext>
                </a:extLst>
              </a:tr>
            </a:tbl>
          </a:graphicData>
        </a:graphic>
      </p:graphicFrame>
      <p:sp>
        <p:nvSpPr>
          <p:cNvPr id="3" name="Выноска со стрелкой вверх 2"/>
          <p:cNvSpPr/>
          <p:nvPr/>
        </p:nvSpPr>
        <p:spPr>
          <a:xfrm>
            <a:off x="1475656" y="3212976"/>
            <a:ext cx="1728192" cy="1224136"/>
          </a:xfrm>
          <a:prstGeom prst="upArrowCallout">
            <a:avLst/>
          </a:prstGeom>
          <a:solidFill>
            <a:schemeClr val="accent6">
              <a:lumMod val="20000"/>
              <a:lumOff val="8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за 1 </a:t>
            </a:r>
            <a:r>
              <a:rPr kumimoji="0" lang="ru-RU" sz="1800" b="1" i="0" u="none" strike="noStrike" kern="1200" cap="none" spc="0" normalizeH="0" baseline="0" noProof="0" dirty="0" err="1" smtClean="0">
                <a:ln>
                  <a:noFill/>
                </a:ln>
                <a:solidFill>
                  <a:srgbClr val="FF0000"/>
                </a:solidFill>
                <a:effectLst/>
                <a:uLnTx/>
                <a:uFillTx/>
                <a:latin typeface="Arial" panose="020B0604020202020204" pitchFamily="34" charset="0"/>
                <a:ea typeface="+mn-ea"/>
                <a:cs typeface="Arial" panose="020B0604020202020204" pitchFamily="34" charset="0"/>
              </a:rPr>
              <a:t>кв.м</a:t>
            </a:r>
            <a:r>
              <a:rPr kumimoji="0" lang="ru-RU" sz="18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площади</a:t>
            </a:r>
            <a:endParaRPr kumimoji="0" lang="ru-RU"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790146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434555979"/>
              </p:ext>
            </p:extLst>
          </p:nvPr>
        </p:nvGraphicFramePr>
        <p:xfrm>
          <a:off x="0" y="21813"/>
          <a:ext cx="9047289" cy="8066877"/>
        </p:xfrm>
        <a:graphic>
          <a:graphicData uri="http://schemas.openxmlformats.org/drawingml/2006/table">
            <a:tbl>
              <a:tblPr/>
              <a:tblGrid>
                <a:gridCol w="1067876">
                  <a:extLst>
                    <a:ext uri="{9D8B030D-6E8A-4147-A177-3AD203B41FA5}">
                      <a16:colId xmlns:a16="http://schemas.microsoft.com/office/drawing/2014/main" xmlns="" val="2039172215"/>
                    </a:ext>
                  </a:extLst>
                </a:gridCol>
                <a:gridCol w="241544">
                  <a:extLst>
                    <a:ext uri="{9D8B030D-6E8A-4147-A177-3AD203B41FA5}">
                      <a16:colId xmlns:a16="http://schemas.microsoft.com/office/drawing/2014/main" xmlns="" val="1628966659"/>
                    </a:ext>
                  </a:extLst>
                </a:gridCol>
                <a:gridCol w="372909">
                  <a:extLst>
                    <a:ext uri="{9D8B030D-6E8A-4147-A177-3AD203B41FA5}">
                      <a16:colId xmlns:a16="http://schemas.microsoft.com/office/drawing/2014/main" xmlns="" val="165599370"/>
                    </a:ext>
                  </a:extLst>
                </a:gridCol>
                <a:gridCol w="567840">
                  <a:extLst>
                    <a:ext uri="{9D8B030D-6E8A-4147-A177-3AD203B41FA5}">
                      <a16:colId xmlns:a16="http://schemas.microsoft.com/office/drawing/2014/main" xmlns="" val="688724010"/>
                    </a:ext>
                  </a:extLst>
                </a:gridCol>
                <a:gridCol w="576314">
                  <a:extLst>
                    <a:ext uri="{9D8B030D-6E8A-4147-A177-3AD203B41FA5}">
                      <a16:colId xmlns:a16="http://schemas.microsoft.com/office/drawing/2014/main" xmlns="" val="2014084955"/>
                    </a:ext>
                  </a:extLst>
                </a:gridCol>
                <a:gridCol w="313584">
                  <a:extLst>
                    <a:ext uri="{9D8B030D-6E8A-4147-A177-3AD203B41FA5}">
                      <a16:colId xmlns:a16="http://schemas.microsoft.com/office/drawing/2014/main" xmlns="" val="49121342"/>
                    </a:ext>
                  </a:extLst>
                </a:gridCol>
                <a:gridCol w="533938">
                  <a:extLst>
                    <a:ext uri="{9D8B030D-6E8A-4147-A177-3AD203B41FA5}">
                      <a16:colId xmlns:a16="http://schemas.microsoft.com/office/drawing/2014/main" xmlns="" val="777473605"/>
                    </a:ext>
                  </a:extLst>
                </a:gridCol>
                <a:gridCol w="576314">
                  <a:extLst>
                    <a:ext uri="{9D8B030D-6E8A-4147-A177-3AD203B41FA5}">
                      <a16:colId xmlns:a16="http://schemas.microsoft.com/office/drawing/2014/main" xmlns="" val="1300011603"/>
                    </a:ext>
                  </a:extLst>
                </a:gridCol>
                <a:gridCol w="406810">
                  <a:extLst>
                    <a:ext uri="{9D8B030D-6E8A-4147-A177-3AD203B41FA5}">
                      <a16:colId xmlns:a16="http://schemas.microsoft.com/office/drawing/2014/main" xmlns="" val="3814404159"/>
                    </a:ext>
                  </a:extLst>
                </a:gridCol>
                <a:gridCol w="406810">
                  <a:extLst>
                    <a:ext uri="{9D8B030D-6E8A-4147-A177-3AD203B41FA5}">
                      <a16:colId xmlns:a16="http://schemas.microsoft.com/office/drawing/2014/main" xmlns="" val="2114975881"/>
                    </a:ext>
                  </a:extLst>
                </a:gridCol>
                <a:gridCol w="449186">
                  <a:extLst>
                    <a:ext uri="{9D8B030D-6E8A-4147-A177-3AD203B41FA5}">
                      <a16:colId xmlns:a16="http://schemas.microsoft.com/office/drawing/2014/main" xmlns="" val="911777350"/>
                    </a:ext>
                  </a:extLst>
                </a:gridCol>
                <a:gridCol w="635641">
                  <a:extLst>
                    <a:ext uri="{9D8B030D-6E8A-4147-A177-3AD203B41FA5}">
                      <a16:colId xmlns:a16="http://schemas.microsoft.com/office/drawing/2014/main" xmlns="" val="557609604"/>
                    </a:ext>
                  </a:extLst>
                </a:gridCol>
                <a:gridCol w="788195">
                  <a:extLst>
                    <a:ext uri="{9D8B030D-6E8A-4147-A177-3AD203B41FA5}">
                      <a16:colId xmlns:a16="http://schemas.microsoft.com/office/drawing/2014/main" xmlns="" val="1790071095"/>
                    </a:ext>
                  </a:extLst>
                </a:gridCol>
                <a:gridCol w="635641">
                  <a:extLst>
                    <a:ext uri="{9D8B030D-6E8A-4147-A177-3AD203B41FA5}">
                      <a16:colId xmlns:a16="http://schemas.microsoft.com/office/drawing/2014/main" xmlns="" val="1186625082"/>
                    </a:ext>
                  </a:extLst>
                </a:gridCol>
                <a:gridCol w="635641">
                  <a:extLst>
                    <a:ext uri="{9D8B030D-6E8A-4147-A177-3AD203B41FA5}">
                      <a16:colId xmlns:a16="http://schemas.microsoft.com/office/drawing/2014/main" xmlns="" val="3545179241"/>
                    </a:ext>
                  </a:extLst>
                </a:gridCol>
                <a:gridCol w="839046">
                  <a:extLst>
                    <a:ext uri="{9D8B030D-6E8A-4147-A177-3AD203B41FA5}">
                      <a16:colId xmlns:a16="http://schemas.microsoft.com/office/drawing/2014/main" xmlns="" val="2859417079"/>
                    </a:ext>
                  </a:extLst>
                </a:gridCol>
              </a:tblGrid>
              <a:tr h="257714">
                <a:tc gridSpan="16">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Сведения о недвижимом имуществе, используемом по договору безвозмездного пользования (договору ссуды)</a:t>
                      </a:r>
                    </a:p>
                  </a:txBody>
                  <a:tcPr marL="4910" marR="4910" marT="4910" marB="0"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441821331"/>
                  </a:ext>
                </a:extLst>
              </a:tr>
              <a:tr h="144606">
                <a:tc>
                  <a:txBody>
                    <a:bodyPr/>
                    <a:lstStyle/>
                    <a:p>
                      <a:pPr algn="ctr" fontAlgn="ctr"/>
                      <a:endParaRPr lang="ru-RU" sz="900" b="1" i="0" u="none" strike="noStrike" dirty="0">
                        <a:solidFill>
                          <a:srgbClr val="000000"/>
                        </a:solidFill>
                        <a:effectLst/>
                        <a:latin typeface="Arial" panose="020B0604020202020204" pitchFamily="34" charset="0"/>
                        <a:cs typeface="Arial" panose="020B0604020202020204" pitchFamily="34" charset="0"/>
                      </a:endParaRPr>
                    </a:p>
                  </a:txBody>
                  <a:tcPr marL="4910" marR="4910" marT="4910" marB="0" anchor="ctr">
                    <a:lnL>
                      <a:noFill/>
                    </a:lnL>
                    <a:lnR>
                      <a:noFill/>
                    </a:lnR>
                    <a:lnT>
                      <a:noFill/>
                    </a:lnT>
                    <a:lnB>
                      <a:noFill/>
                    </a:lnB>
                  </a:tcPr>
                </a:tc>
                <a:tc>
                  <a:txBody>
                    <a:bodyPr/>
                    <a:lstStyle/>
                    <a:p>
                      <a:pPr algn="ctr" fontAlgn="ctr"/>
                      <a:endParaRPr lang="ru-RU" sz="900" b="1"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ctr">
                    <a:lnL>
                      <a:noFill/>
                    </a:lnL>
                    <a:lnR>
                      <a:noFill/>
                    </a:lnR>
                    <a:lnT>
                      <a:noFill/>
                    </a:lnT>
                    <a:lnB>
                      <a:noFill/>
                    </a:lnB>
                  </a:tcPr>
                </a:tc>
                <a:tc>
                  <a:txBody>
                    <a:bodyPr/>
                    <a:lstStyle/>
                    <a:p>
                      <a:pPr algn="ctr" fontAlgn="ctr"/>
                      <a:endParaRPr lang="ru-RU" sz="900" b="1"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ctr">
                    <a:lnL>
                      <a:noFill/>
                    </a:lnL>
                    <a:lnR>
                      <a:noFill/>
                    </a:lnR>
                    <a:lnT>
                      <a:noFill/>
                    </a:lnT>
                    <a:lnB>
                      <a:noFill/>
                    </a:lnB>
                  </a:tcPr>
                </a:tc>
                <a:tc>
                  <a:txBody>
                    <a:bodyPr/>
                    <a:lstStyle/>
                    <a:p>
                      <a:pPr algn="ctr" fontAlgn="ctr"/>
                      <a:endParaRPr lang="ru-RU" sz="900" b="1"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ctr">
                    <a:lnL>
                      <a:noFill/>
                    </a:lnL>
                    <a:lnR>
                      <a:noFill/>
                    </a:lnR>
                    <a:lnT>
                      <a:noFill/>
                    </a:lnT>
                    <a:lnB>
                      <a:noFill/>
                    </a:lnB>
                  </a:tcPr>
                </a:tc>
                <a:tc>
                  <a:txBody>
                    <a:bodyPr/>
                    <a:lstStyle/>
                    <a:p>
                      <a:pPr algn="ctr" fontAlgn="ctr"/>
                      <a:endParaRPr lang="ru-RU" sz="900" b="1"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ctr">
                    <a:lnL>
                      <a:noFill/>
                    </a:lnL>
                    <a:lnR>
                      <a:noFill/>
                    </a:lnR>
                    <a:lnT>
                      <a:noFill/>
                    </a:lnT>
                    <a:lnB>
                      <a:noFill/>
                    </a:lnB>
                  </a:tcPr>
                </a:tc>
                <a:tc>
                  <a:txBody>
                    <a:bodyPr/>
                    <a:lstStyle/>
                    <a:p>
                      <a:pPr algn="ctr" fontAlgn="ctr"/>
                      <a:endParaRPr lang="ru-RU" sz="900" b="1"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ctr">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09219226"/>
                  </a:ext>
                </a:extLst>
              </a:tr>
              <a:tr h="150333">
                <a:tc>
                  <a:txBody>
                    <a:bodyPr/>
                    <a:lstStyle/>
                    <a:p>
                      <a:pPr algn="l" fontAlgn="b"/>
                      <a:endParaRPr lang="ru-RU" sz="900" b="0" i="0" u="none" strike="noStrike" dirty="0">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r>
                        <a:rPr lang="ru-RU" sz="900" b="1"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a:noFill/>
                    </a:lnB>
                    <a:solidFill>
                      <a:srgbClr val="FFFFFF"/>
                    </a:solidFill>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КОДЫ</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371466564"/>
                  </a:ext>
                </a:extLst>
              </a:tr>
              <a:tr h="143174">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a:noFill/>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a:noFill/>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a:noFill/>
                    </a:lnB>
                    <a:solidFill>
                      <a:srgbClr val="FFFFFF"/>
                    </a:solidFill>
                  </a:tcPr>
                </a:tc>
                <a:tc gridSpan="10">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на 1 ______________ 20__ г.</a:t>
                      </a:r>
                    </a:p>
                  </a:txBody>
                  <a:tcPr marL="4910" marR="4910" marT="4910" marB="0" anchor="b">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r" fontAlgn="b"/>
                      <a:r>
                        <a:rPr lang="ru-RU" sz="900" b="0" i="0" u="none" strike="noStrike">
                          <a:solidFill>
                            <a:srgbClr val="000000"/>
                          </a:solidFill>
                          <a:effectLst/>
                          <a:latin typeface="Arial" panose="020B0604020202020204" pitchFamily="34" charset="0"/>
                          <a:cs typeface="Arial" panose="020B0604020202020204" pitchFamily="34" charset="0"/>
                        </a:rPr>
                        <a:t>Дата </a:t>
                      </a:r>
                    </a:p>
                  </a:txBody>
                  <a:tcPr marL="4910" marR="44191" marT="491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414750309"/>
                  </a:ext>
                </a:extLst>
              </a:tr>
              <a:tr h="143174">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a:noFill/>
                    </a:lnB>
                    <a:solidFill>
                      <a:srgbClr val="FFFFFF"/>
                    </a:solidFill>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a:noFill/>
                    </a:lnB>
                    <a:solidFill>
                      <a:srgbClr val="FFFFFF"/>
                    </a:solidFill>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a:noFill/>
                    </a:lnB>
                    <a:solidFill>
                      <a:srgbClr val="FFFFFF"/>
                    </a:solidFill>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a:noFill/>
                    </a:lnB>
                    <a:solidFill>
                      <a:srgbClr val="FFFFFF"/>
                    </a:solidFill>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a:noFill/>
                    </a:lnB>
                    <a:solidFill>
                      <a:srgbClr val="FFFFFF"/>
                    </a:solidFill>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a:noFill/>
                    </a:lnB>
                    <a:solidFill>
                      <a:srgbClr val="FFFFFF"/>
                    </a:solidFill>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a:noFill/>
                    </a:lnB>
                    <a:solidFill>
                      <a:srgbClr val="FFFFFF"/>
                    </a:solidFill>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a:noFill/>
                    </a:lnB>
                    <a:solidFill>
                      <a:srgbClr val="FFFFFF"/>
                    </a:solidFill>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a:noFill/>
                    </a:lnB>
                    <a:solidFill>
                      <a:srgbClr val="FFFFFF"/>
                    </a:solidFill>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gridSpan="2">
                  <a:txBody>
                    <a:bodyPr/>
                    <a:lstStyle/>
                    <a:p>
                      <a:pPr algn="r" fontAlgn="b"/>
                      <a:r>
                        <a:rPr lang="ru-RU" sz="900" b="0" i="0" u="none" strike="noStrike">
                          <a:solidFill>
                            <a:srgbClr val="000000"/>
                          </a:solidFill>
                          <a:effectLst/>
                          <a:latin typeface="Arial" panose="020B0604020202020204" pitchFamily="34" charset="0"/>
                          <a:cs typeface="Arial" panose="020B0604020202020204" pitchFamily="34" charset="0"/>
                        </a:rPr>
                        <a:t>по Сводному реестру</a:t>
                      </a:r>
                    </a:p>
                  </a:txBody>
                  <a:tcPr marL="4910" marR="44191" marT="491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750726009"/>
                  </a:ext>
                </a:extLst>
              </a:tr>
              <a:tr h="143174">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a:noFill/>
                    </a:lnB>
                  </a:tcPr>
                </a:tc>
                <a:tc gridSpan="2">
                  <a:txBody>
                    <a:bodyPr/>
                    <a:lstStyle/>
                    <a:p>
                      <a:pPr algn="r" fontAlgn="b"/>
                      <a:r>
                        <a:rPr lang="ru-RU" sz="900" b="0" i="0" u="none" strike="noStrike">
                          <a:solidFill>
                            <a:srgbClr val="000000"/>
                          </a:solidFill>
                          <a:effectLst/>
                          <a:latin typeface="Arial" panose="020B0604020202020204" pitchFamily="34" charset="0"/>
                          <a:cs typeface="Arial" panose="020B0604020202020204" pitchFamily="34" charset="0"/>
                        </a:rPr>
                        <a:t>ИНН</a:t>
                      </a:r>
                    </a:p>
                  </a:txBody>
                  <a:tcPr marL="4910" marR="44191" marT="491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513854616"/>
                  </a:ext>
                </a:extLst>
              </a:tr>
              <a:tr h="143174">
                <a:tc gridSpan="2">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Учреждение</a:t>
                      </a:r>
                    </a:p>
                  </a:txBody>
                  <a:tcPr marL="4910" marR="4910" marT="4910" marB="0" anchor="b">
                    <a:lnL>
                      <a:noFill/>
                    </a:lnL>
                    <a:lnR>
                      <a:noFill/>
                    </a:lnR>
                    <a:lnT>
                      <a:noFill/>
                    </a:lnT>
                    <a:lnB>
                      <a:noFill/>
                    </a:lnB>
                    <a:solidFill>
                      <a:srgbClr val="FFFFFF"/>
                    </a:solidFill>
                  </a:tcPr>
                </a:tc>
                <a:tc hMerge="1">
                  <a:txBody>
                    <a:bodyPr/>
                    <a:lstStyle/>
                    <a:p>
                      <a:endParaRPr lang="ru-RU"/>
                    </a:p>
                  </a:txBody>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r" fontAlgn="b"/>
                      <a:r>
                        <a:rPr lang="ru-RU" sz="900" b="0" i="0" u="none" strike="noStrike">
                          <a:solidFill>
                            <a:srgbClr val="000000"/>
                          </a:solidFill>
                          <a:effectLst/>
                          <a:latin typeface="Arial" panose="020B0604020202020204" pitchFamily="34" charset="0"/>
                          <a:cs typeface="Arial" panose="020B0604020202020204" pitchFamily="34" charset="0"/>
                        </a:rPr>
                        <a:t>КПП</a:t>
                      </a:r>
                    </a:p>
                  </a:txBody>
                  <a:tcPr marL="4910" marR="44191" marT="491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686673762"/>
                  </a:ext>
                </a:extLst>
              </a:tr>
              <a:tr h="668717">
                <a:tc gridSpan="2">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Орган, осуществляющий функции</a:t>
                      </a:r>
                      <a:br>
                        <a:rPr lang="ru-RU" sz="900" b="0" i="0" u="none" strike="noStrike" dirty="0">
                          <a:solidFill>
                            <a:srgbClr val="000000"/>
                          </a:solidFill>
                          <a:effectLst/>
                          <a:latin typeface="Arial" panose="020B0604020202020204" pitchFamily="34" charset="0"/>
                          <a:cs typeface="Arial" panose="020B0604020202020204" pitchFamily="34" charset="0"/>
                        </a:rPr>
                      </a:br>
                      <a:r>
                        <a:rPr lang="ru-RU" sz="900" b="0" i="0" u="none" strike="noStrike" dirty="0">
                          <a:solidFill>
                            <a:srgbClr val="000000"/>
                          </a:solidFill>
                          <a:effectLst/>
                          <a:latin typeface="Arial" panose="020B0604020202020204" pitchFamily="34" charset="0"/>
                          <a:cs typeface="Arial" panose="020B0604020202020204" pitchFamily="34" charset="0"/>
                        </a:rPr>
                        <a:t>и полномочия учредителя</a:t>
                      </a:r>
                    </a:p>
                  </a:txBody>
                  <a:tcPr marL="4910" marR="4910" marT="4910" marB="0" anchor="b">
                    <a:lnL>
                      <a:noFill/>
                    </a:lnL>
                    <a:lnR>
                      <a:noFill/>
                    </a:lnR>
                    <a:lnT>
                      <a:noFill/>
                    </a:lnT>
                    <a:lnB>
                      <a:noFill/>
                    </a:lnB>
                    <a:solidFill>
                      <a:srgbClr val="FFFFFF"/>
                    </a:solidFill>
                  </a:tcPr>
                </a:tc>
                <a:tc hMerge="1">
                  <a:txBody>
                    <a:bodyPr/>
                    <a:lstStyle/>
                    <a:p>
                      <a:endParaRPr lang="ru-RU"/>
                    </a:p>
                  </a:txBody>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r" fontAlgn="b"/>
                      <a:r>
                        <a:rPr lang="ru-RU" sz="900" b="0" i="0" u="none" strike="noStrike">
                          <a:solidFill>
                            <a:srgbClr val="000000"/>
                          </a:solidFill>
                          <a:effectLst/>
                          <a:latin typeface="Arial" panose="020B0604020202020204" pitchFamily="34" charset="0"/>
                          <a:cs typeface="Arial" panose="020B0604020202020204" pitchFamily="34" charset="0"/>
                        </a:rPr>
                        <a:t>глава по БК </a:t>
                      </a:r>
                    </a:p>
                  </a:txBody>
                  <a:tcPr marL="4910" marR="44191" marT="491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046783366"/>
                  </a:ext>
                </a:extLst>
              </a:tr>
              <a:tr h="270339">
                <a:tc gridSpan="2">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Публично-правовое образование</a:t>
                      </a:r>
                    </a:p>
                  </a:txBody>
                  <a:tcPr marL="4910" marR="4910" marT="4910" marB="0" anchor="b">
                    <a:lnL>
                      <a:noFill/>
                    </a:lnL>
                    <a:lnR>
                      <a:noFill/>
                    </a:lnR>
                    <a:lnT>
                      <a:noFill/>
                    </a:lnT>
                    <a:lnB>
                      <a:noFill/>
                    </a:lnB>
                    <a:solidFill>
                      <a:srgbClr val="FFFFFF"/>
                    </a:solidFill>
                  </a:tcPr>
                </a:tc>
                <a:tc hMerge="1">
                  <a:txBody>
                    <a:bodyPr/>
                    <a:lstStyle/>
                    <a:p>
                      <a:endParaRPr lang="ru-RU"/>
                    </a:p>
                  </a:txBody>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r" fontAlgn="b"/>
                      <a:r>
                        <a:rPr lang="ru-RU" sz="900" b="0" i="0" u="none" strike="noStrike">
                          <a:solidFill>
                            <a:srgbClr val="000000"/>
                          </a:solidFill>
                          <a:effectLst/>
                          <a:latin typeface="Arial" panose="020B0604020202020204" pitchFamily="34" charset="0"/>
                          <a:cs typeface="Arial" panose="020B0604020202020204" pitchFamily="34" charset="0"/>
                        </a:rPr>
                        <a:t>по ОКТМО </a:t>
                      </a:r>
                    </a:p>
                  </a:txBody>
                  <a:tcPr marL="4910" marR="44191" marT="491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867043315"/>
                  </a:ext>
                </a:extLst>
              </a:tr>
              <a:tr h="270339">
                <a:tc gridSpan="2">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Периодичность: годовая</a:t>
                      </a:r>
                    </a:p>
                  </a:txBody>
                  <a:tcPr marL="4910" marR="4910" marT="4910" marB="0" anchor="b">
                    <a:lnL>
                      <a:noFill/>
                    </a:lnL>
                    <a:lnR>
                      <a:noFill/>
                    </a:lnR>
                    <a:lnT>
                      <a:noFill/>
                    </a:lnT>
                    <a:lnB>
                      <a:noFill/>
                    </a:lnB>
                    <a:solidFill>
                      <a:srgbClr val="FFFFFF"/>
                    </a:solidFill>
                  </a:tcPr>
                </a:tc>
                <a:tc hMerge="1">
                  <a:txBody>
                    <a:bodyPr/>
                    <a:lstStyle/>
                    <a:p>
                      <a:endParaRPr lang="ru-RU"/>
                    </a:p>
                  </a:txBody>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480363124"/>
                  </a:ext>
                </a:extLst>
              </a:tr>
              <a:tr h="143174">
                <a:tc>
                  <a:txBody>
                    <a:bodyPr/>
                    <a:lstStyle/>
                    <a:p>
                      <a:pPr algn="ctr" fontAlgn="ctr"/>
                      <a:endParaRPr lang="ru-RU" sz="900" b="1"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ru-RU" sz="900" b="1"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ru-RU" sz="900" b="1"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ru-RU" sz="900" b="1"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ru-RU" sz="900" b="1"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ru-RU" sz="900" b="1"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4639075"/>
                  </a:ext>
                </a:extLst>
              </a:tr>
              <a:tr h="535925">
                <a:tc rowSpan="2" gridSpan="2">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Наименование объекта</a:t>
                      </a:r>
                    </a:p>
                  </a:txBody>
                  <a:tcPr marL="4910" marR="4910" marT="491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ru-RU"/>
                    </a:p>
                  </a:txBody>
                  <a:tcPr/>
                </a:tc>
                <a:tc row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Адрес</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Единица измерения</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Код строки</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Количество имущества</a:t>
                      </a:r>
                      <a:br>
                        <a:rPr lang="ru-RU" sz="900" b="0" i="0" u="none" strike="noStrike">
                          <a:solidFill>
                            <a:srgbClr val="000000"/>
                          </a:solidFill>
                          <a:effectLst/>
                          <a:latin typeface="Arial" panose="020B0604020202020204" pitchFamily="34" charset="0"/>
                          <a:cs typeface="Arial" panose="020B0604020202020204" pitchFamily="34" charset="0"/>
                        </a:rPr>
                      </a:br>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Ссудодатель</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grid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Срок пользования</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Фактические расходы на содержание объекта недвижимого имущества </a:t>
                      </a:r>
                      <a:br>
                        <a:rPr lang="ru-RU" sz="900" b="0" i="0" u="none" strike="noStrike">
                          <a:solidFill>
                            <a:srgbClr val="000000"/>
                          </a:solidFill>
                          <a:effectLst/>
                          <a:latin typeface="Arial" panose="020B0604020202020204" pitchFamily="34" charset="0"/>
                          <a:cs typeface="Arial" panose="020B0604020202020204" pitchFamily="34" charset="0"/>
                        </a:rPr>
                      </a:br>
                      <a:r>
                        <a:rPr lang="ru-RU" sz="900" b="0" i="0" u="none" strike="noStrike">
                          <a:solidFill>
                            <a:srgbClr val="000000"/>
                          </a:solidFill>
                          <a:effectLst/>
                          <a:latin typeface="Arial" panose="020B0604020202020204" pitchFamily="34" charset="0"/>
                          <a:cs typeface="Arial" panose="020B0604020202020204" pitchFamily="34" charset="0"/>
                        </a:rPr>
                        <a:t>(руб/год)</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Направление использования объекта недвижимого имущества</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Обоснование заключения договора ссуды</a:t>
                      </a:r>
                    </a:p>
                  </a:txBody>
                  <a:tcPr marL="4910" marR="4910" marT="491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89543458"/>
                  </a:ext>
                </a:extLst>
              </a:tr>
              <a:tr h="801510">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наименование</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код </a:t>
                      </a:r>
                      <a:br>
                        <a:rPr lang="ru-RU" sz="900" b="0" i="0" u="none" strike="noStrike">
                          <a:solidFill>
                            <a:srgbClr val="000000"/>
                          </a:solidFill>
                          <a:effectLst/>
                          <a:latin typeface="Arial" panose="020B0604020202020204" pitchFamily="34" charset="0"/>
                          <a:cs typeface="Arial" panose="020B0604020202020204" pitchFamily="34" charset="0"/>
                        </a:rPr>
                      </a:br>
                      <a:r>
                        <a:rPr lang="ru-RU" sz="900" b="0" i="0" u="none" strike="noStrike">
                          <a:solidFill>
                            <a:srgbClr val="000000"/>
                          </a:solidFill>
                          <a:effectLst/>
                          <a:latin typeface="Arial" panose="020B0604020202020204" pitchFamily="34" charset="0"/>
                          <a:cs typeface="Arial" panose="020B0604020202020204" pitchFamily="34" charset="0"/>
                        </a:rPr>
                        <a:t>по ОКЕИ</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наименование</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ИНН</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код </a:t>
                      </a:r>
                      <a:br>
                        <a:rPr lang="ru-RU" sz="900" b="0" i="0" u="none" strike="noStrike">
                          <a:solidFill>
                            <a:srgbClr val="000000"/>
                          </a:solidFill>
                          <a:effectLst/>
                          <a:latin typeface="Arial" panose="020B0604020202020204" pitchFamily="34" charset="0"/>
                          <a:cs typeface="Arial" panose="020B0604020202020204" pitchFamily="34" charset="0"/>
                        </a:rPr>
                      </a:br>
                      <a:r>
                        <a:rPr lang="ru-RU" sz="900" b="0" i="0" u="none" strike="noStrike">
                          <a:solidFill>
                            <a:srgbClr val="000000"/>
                          </a:solidFill>
                          <a:effectLst/>
                          <a:latin typeface="Arial" panose="020B0604020202020204" pitchFamily="34" charset="0"/>
                          <a:cs typeface="Arial" panose="020B0604020202020204" pitchFamily="34" charset="0"/>
                        </a:rPr>
                        <a:t>по КИСЭ</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начала</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окончания</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для осуществления  основной деятельности</a:t>
                      </a:r>
                      <a:r>
                        <a:rPr lang="ru-RU" sz="900" b="0" i="0" u="none" strike="noStrike" baseline="30000">
                          <a:solidFill>
                            <a:srgbClr val="000000"/>
                          </a:solidFill>
                          <a:effectLst/>
                          <a:latin typeface="Arial" panose="020B0604020202020204" pitchFamily="34" charset="0"/>
                          <a:cs typeface="Arial" panose="020B0604020202020204" pitchFamily="34" charset="0"/>
                        </a:rPr>
                        <a:t>27</a:t>
                      </a:r>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для осуществления  иной деятельности</a:t>
                      </a:r>
                      <a:r>
                        <a:rPr lang="ru-RU" sz="900" b="0" i="0" u="none" strike="noStrike" baseline="30000">
                          <a:solidFill>
                            <a:srgbClr val="000000"/>
                          </a:solidFill>
                          <a:effectLst/>
                          <a:latin typeface="Arial" panose="020B0604020202020204" pitchFamily="34" charset="0"/>
                          <a:cs typeface="Arial" panose="020B0604020202020204" pitchFamily="34" charset="0"/>
                        </a:rPr>
                        <a:t>28</a:t>
                      </a:r>
                      <a:endParaRPr lang="ru-RU" sz="900" b="0" i="0" u="none" strike="noStrike">
                        <a:solidFill>
                          <a:srgbClr val="000000"/>
                        </a:solidFill>
                        <a:effectLst/>
                        <a:latin typeface="Arial" panose="020B0604020202020204" pitchFamily="34" charset="0"/>
                        <a:cs typeface="Arial" panose="020B0604020202020204" pitchFamily="34" charset="0"/>
                      </a:endParaRP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extLst>
                  <a:ext uri="{0D108BD9-81ED-4DB2-BD59-A6C34878D82A}">
                    <a16:rowId xmlns:a16="http://schemas.microsoft.com/office/drawing/2014/main" xmlns="" val="3781827661"/>
                  </a:ext>
                </a:extLst>
              </a:tr>
              <a:tr h="137546">
                <a:tc gridSpan="2">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1</a:t>
                      </a:r>
                    </a:p>
                  </a:txBody>
                  <a:tcPr marL="4910" marR="4910" marT="491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2</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3</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4</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5</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6</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7</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8</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9</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10</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11</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12</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13</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14</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15</a:t>
                      </a:r>
                    </a:p>
                  </a:txBody>
                  <a:tcPr marL="4910" marR="4910" marT="491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45448031"/>
                  </a:ext>
                </a:extLst>
              </a:tr>
              <a:tr h="270339">
                <a:tc gridSpan="2">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Площадные объекты</a:t>
                      </a:r>
                      <a:r>
                        <a:rPr lang="ru-RU" sz="900" b="0" i="0" u="none" strike="noStrike" baseline="30000">
                          <a:solidFill>
                            <a:srgbClr val="000000"/>
                          </a:solidFill>
                          <a:effectLst/>
                          <a:latin typeface="Arial" panose="020B0604020202020204" pitchFamily="34" charset="0"/>
                          <a:cs typeface="Arial" panose="020B0604020202020204" pitchFamily="34" charset="0"/>
                        </a:rPr>
                        <a:t>25</a:t>
                      </a:r>
                      <a:r>
                        <a:rPr lang="ru-RU" sz="900" b="0" i="0" u="none" strike="noStrike">
                          <a:solidFill>
                            <a:srgbClr val="000000"/>
                          </a:solidFill>
                          <a:effectLst/>
                          <a:latin typeface="Arial" panose="020B0604020202020204" pitchFamily="34" charset="0"/>
                          <a:cs typeface="Arial" panose="020B0604020202020204" pitchFamily="34" charset="0"/>
                        </a:rPr>
                        <a:t>, всего</a:t>
                      </a:r>
                    </a:p>
                  </a:txBody>
                  <a:tcPr marL="4910" marR="4910" marT="491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1000</a:t>
                      </a:r>
                    </a:p>
                  </a:txBody>
                  <a:tcPr marL="4910" marR="4910" marT="4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26416557"/>
                  </a:ext>
                </a:extLst>
              </a:tr>
              <a:tr h="293508">
                <a:tc gridSpan="2">
                  <a:txBody>
                    <a:bodyPr/>
                    <a:lstStyle/>
                    <a:p>
                      <a:pPr algn="l" fontAlgn="t"/>
                      <a:r>
                        <a:rPr lang="ru-RU" sz="9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900" b="0" i="0" u="none" strike="noStrike" dirty="0">
                          <a:solidFill>
                            <a:srgbClr val="000000"/>
                          </a:solidFill>
                          <a:effectLst/>
                          <a:latin typeface="Arial" panose="020B0604020202020204" pitchFamily="34" charset="0"/>
                          <a:cs typeface="Arial" panose="020B0604020202020204" pitchFamily="34" charset="0"/>
                        </a:rPr>
                      </a:br>
                      <a:endParaRPr lang="ru-RU" sz="900" b="0" i="0" u="none" strike="noStrike" dirty="0">
                        <a:solidFill>
                          <a:srgbClr val="000000"/>
                        </a:solidFill>
                        <a:effectLst/>
                        <a:latin typeface="Arial" panose="020B0604020202020204" pitchFamily="34" charset="0"/>
                        <a:cs typeface="Arial" panose="020B0604020202020204" pitchFamily="34" charset="0"/>
                      </a:endParaRPr>
                    </a:p>
                  </a:txBody>
                  <a:tcPr marL="88382" marR="4910" marT="491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1001</a:t>
                      </a:r>
                    </a:p>
                  </a:txBody>
                  <a:tcPr marL="4910" marR="4910" marT="4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20610482"/>
                  </a:ext>
                </a:extLst>
              </a:tr>
              <a:tr h="143174">
                <a:tc gridSpan="2">
                  <a:txBody>
                    <a:bodyPr/>
                    <a:lstStyle/>
                    <a:p>
                      <a:pPr algn="l" fontAlgn="t"/>
                      <a:r>
                        <a:rPr lang="ru-RU" sz="900" b="0" i="0" u="none" strike="noStrike">
                          <a:solidFill>
                            <a:srgbClr val="000000"/>
                          </a:solidFill>
                          <a:effectLst/>
                          <a:latin typeface="Arial" panose="020B0604020202020204" pitchFamily="34" charset="0"/>
                          <a:cs typeface="Arial" panose="020B0604020202020204" pitchFamily="34" charset="0"/>
                        </a:rPr>
                        <a:t> </a:t>
                      </a:r>
                    </a:p>
                  </a:txBody>
                  <a:tcPr marL="88382" marR="4910" marT="491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94200065"/>
                  </a:ext>
                </a:extLst>
              </a:tr>
              <a:tr h="270339">
                <a:tc gridSpan="2">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Линейные объекты</a:t>
                      </a:r>
                      <a:r>
                        <a:rPr lang="ru-RU" sz="900" b="0" i="0" u="none" strike="noStrike" baseline="30000">
                          <a:solidFill>
                            <a:srgbClr val="000000"/>
                          </a:solidFill>
                          <a:effectLst/>
                          <a:latin typeface="Arial" panose="020B0604020202020204" pitchFamily="34" charset="0"/>
                          <a:cs typeface="Arial" panose="020B0604020202020204" pitchFamily="34" charset="0"/>
                        </a:rPr>
                        <a:t>26</a:t>
                      </a:r>
                      <a:r>
                        <a:rPr lang="ru-RU" sz="900" b="0" i="0" u="none" strike="noStrike">
                          <a:solidFill>
                            <a:srgbClr val="000000"/>
                          </a:solidFill>
                          <a:effectLst/>
                          <a:latin typeface="Arial" panose="020B0604020202020204" pitchFamily="34" charset="0"/>
                          <a:cs typeface="Arial" panose="020B0604020202020204" pitchFamily="34" charset="0"/>
                        </a:rPr>
                        <a:t>, всего</a:t>
                      </a:r>
                    </a:p>
                  </a:txBody>
                  <a:tcPr marL="4910" marR="4910" marT="491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2000</a:t>
                      </a:r>
                    </a:p>
                  </a:txBody>
                  <a:tcPr marL="4910" marR="4910" marT="4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8651390"/>
                  </a:ext>
                </a:extLst>
              </a:tr>
              <a:tr h="314986">
                <a:tc gridSpan="2">
                  <a:txBody>
                    <a:bodyPr/>
                    <a:lstStyle/>
                    <a:p>
                      <a:pPr algn="l" fontAlgn="t"/>
                      <a:r>
                        <a:rPr lang="ru-RU" sz="9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900" b="0" i="0" u="none" strike="noStrike" dirty="0">
                          <a:solidFill>
                            <a:srgbClr val="000000"/>
                          </a:solidFill>
                          <a:effectLst/>
                          <a:latin typeface="Arial" panose="020B0604020202020204" pitchFamily="34" charset="0"/>
                          <a:cs typeface="Arial" panose="020B0604020202020204" pitchFamily="34" charset="0"/>
                        </a:rPr>
                      </a:br>
                      <a:endParaRPr lang="ru-RU" sz="900" b="0" i="0" u="none" strike="noStrike" dirty="0">
                        <a:solidFill>
                          <a:srgbClr val="000000"/>
                        </a:solidFill>
                        <a:effectLst/>
                        <a:latin typeface="Arial" panose="020B0604020202020204" pitchFamily="34" charset="0"/>
                        <a:cs typeface="Arial" panose="020B0604020202020204" pitchFamily="34" charset="0"/>
                      </a:endParaRPr>
                    </a:p>
                  </a:txBody>
                  <a:tcPr marL="88382" marR="4910" marT="491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2001</a:t>
                      </a:r>
                    </a:p>
                  </a:txBody>
                  <a:tcPr marL="4910" marR="4910" marT="4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53046735"/>
                  </a:ext>
                </a:extLst>
              </a:tr>
              <a:tr h="143174">
                <a:tc gridSpan="2">
                  <a:txBody>
                    <a:bodyPr/>
                    <a:lstStyle/>
                    <a:p>
                      <a:pPr algn="l" fontAlgn="t"/>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88382" marR="4910" marT="491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503716621"/>
                  </a:ext>
                </a:extLst>
              </a:tr>
              <a:tr h="403132">
                <a:tc gridSpan="2">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Резервуары, емкости, иные аналогичные объекты, всего</a:t>
                      </a:r>
                    </a:p>
                  </a:txBody>
                  <a:tcPr marL="4910" marR="4910" marT="491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3000</a:t>
                      </a:r>
                    </a:p>
                  </a:txBody>
                  <a:tcPr marL="4910" marR="4910" marT="4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13398026"/>
                  </a:ext>
                </a:extLst>
              </a:tr>
              <a:tr h="307827">
                <a:tc gridSpan="2">
                  <a:txBody>
                    <a:bodyPr/>
                    <a:lstStyle/>
                    <a:p>
                      <a:pPr algn="l" fontAlgn="t"/>
                      <a:r>
                        <a:rPr lang="ru-RU" sz="900" b="0" i="0" u="none" strike="noStrike">
                          <a:solidFill>
                            <a:srgbClr val="000000"/>
                          </a:solidFill>
                          <a:effectLst/>
                          <a:latin typeface="Arial" panose="020B0604020202020204" pitchFamily="34" charset="0"/>
                          <a:cs typeface="Arial" panose="020B0604020202020204" pitchFamily="34" charset="0"/>
                        </a:rPr>
                        <a:t>в том числе:</a:t>
                      </a:r>
                      <a:br>
                        <a:rPr lang="ru-RU" sz="900" b="0" i="0" u="none" strike="noStrike">
                          <a:solidFill>
                            <a:srgbClr val="000000"/>
                          </a:solidFill>
                          <a:effectLst/>
                          <a:latin typeface="Arial" panose="020B0604020202020204" pitchFamily="34" charset="0"/>
                          <a:cs typeface="Arial" panose="020B0604020202020204" pitchFamily="34" charset="0"/>
                        </a:rPr>
                      </a:br>
                      <a:endParaRPr lang="ru-RU" sz="900" b="0" i="0" u="none" strike="noStrike">
                        <a:solidFill>
                          <a:srgbClr val="000000"/>
                        </a:solidFill>
                        <a:effectLst/>
                        <a:latin typeface="Arial" panose="020B0604020202020204" pitchFamily="34" charset="0"/>
                        <a:cs typeface="Arial" panose="020B0604020202020204" pitchFamily="34" charset="0"/>
                      </a:endParaRPr>
                    </a:p>
                  </a:txBody>
                  <a:tcPr marL="88382" marR="4910" marT="491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3001</a:t>
                      </a:r>
                    </a:p>
                  </a:txBody>
                  <a:tcPr marL="4910" marR="4910" marT="4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54429038"/>
                  </a:ext>
                </a:extLst>
              </a:tr>
              <a:tr h="143174">
                <a:tc gridSpan="2">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88382" marR="4910" marT="491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07482493"/>
                  </a:ext>
                </a:extLst>
              </a:tr>
              <a:tr h="403132">
                <a:tc gridSpan="2">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Скважины, иные аналогичные объекты, всего</a:t>
                      </a:r>
                    </a:p>
                  </a:txBody>
                  <a:tcPr marL="4910" marR="4910" marT="491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4000</a:t>
                      </a:r>
                    </a:p>
                  </a:txBody>
                  <a:tcPr marL="4910" marR="4910" marT="4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3028422"/>
                  </a:ext>
                </a:extLst>
              </a:tr>
              <a:tr h="286350">
                <a:tc gridSpan="2">
                  <a:txBody>
                    <a:bodyPr/>
                    <a:lstStyle/>
                    <a:p>
                      <a:pPr algn="l" fontAlgn="t"/>
                      <a:r>
                        <a:rPr lang="ru-RU" sz="900" b="0" i="0" u="none" strike="noStrike">
                          <a:solidFill>
                            <a:srgbClr val="000000"/>
                          </a:solidFill>
                          <a:effectLst/>
                          <a:latin typeface="Arial" panose="020B0604020202020204" pitchFamily="34" charset="0"/>
                          <a:cs typeface="Arial" panose="020B0604020202020204" pitchFamily="34" charset="0"/>
                        </a:rPr>
                        <a:t>в том числе:</a:t>
                      </a:r>
                      <a:br>
                        <a:rPr lang="ru-RU" sz="900" b="0" i="0" u="none" strike="noStrike">
                          <a:solidFill>
                            <a:srgbClr val="000000"/>
                          </a:solidFill>
                          <a:effectLst/>
                          <a:latin typeface="Arial" panose="020B0604020202020204" pitchFamily="34" charset="0"/>
                          <a:cs typeface="Arial" panose="020B0604020202020204" pitchFamily="34" charset="0"/>
                        </a:rPr>
                      </a:br>
                      <a:endParaRPr lang="ru-RU" sz="900" b="0" i="0" u="none" strike="noStrike">
                        <a:solidFill>
                          <a:srgbClr val="000000"/>
                        </a:solidFill>
                        <a:effectLst/>
                        <a:latin typeface="Arial" panose="020B0604020202020204" pitchFamily="34" charset="0"/>
                        <a:cs typeface="Arial" panose="020B0604020202020204" pitchFamily="34" charset="0"/>
                      </a:endParaRPr>
                    </a:p>
                  </a:txBody>
                  <a:tcPr marL="88382" marR="4910" marT="491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4001</a:t>
                      </a:r>
                    </a:p>
                  </a:txBody>
                  <a:tcPr marL="4910" marR="4910" marT="4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09568114"/>
                  </a:ext>
                </a:extLst>
              </a:tr>
              <a:tr h="143174">
                <a:tc gridSpan="2">
                  <a:txBody>
                    <a:bodyPr/>
                    <a:lstStyle/>
                    <a:p>
                      <a:pPr algn="l" fontAlgn="t"/>
                      <a:r>
                        <a:rPr lang="ru-RU" sz="900" b="0" i="0" u="none" strike="noStrike">
                          <a:solidFill>
                            <a:srgbClr val="000000"/>
                          </a:solidFill>
                          <a:effectLst/>
                          <a:latin typeface="Arial" panose="020B0604020202020204" pitchFamily="34" charset="0"/>
                          <a:cs typeface="Arial" panose="020B0604020202020204" pitchFamily="34" charset="0"/>
                        </a:rPr>
                        <a:t> </a:t>
                      </a:r>
                    </a:p>
                  </a:txBody>
                  <a:tcPr marL="88382" marR="4910" marT="491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8394685"/>
                  </a:ext>
                </a:extLst>
              </a:tr>
              <a:tr h="270339">
                <a:tc gridSpan="2">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Иные объекты, включая точечные, всего </a:t>
                      </a:r>
                    </a:p>
                  </a:txBody>
                  <a:tcPr marL="4910" marR="4910" marT="491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5000</a:t>
                      </a:r>
                    </a:p>
                  </a:txBody>
                  <a:tcPr marL="4910" marR="4910" marT="4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61162298"/>
                  </a:ext>
                </a:extLst>
              </a:tr>
              <a:tr h="286350">
                <a:tc gridSpan="2">
                  <a:txBody>
                    <a:bodyPr/>
                    <a:lstStyle/>
                    <a:p>
                      <a:pPr algn="l" fontAlgn="t"/>
                      <a:r>
                        <a:rPr lang="ru-RU" sz="900" b="0" i="0" u="none" strike="noStrike">
                          <a:solidFill>
                            <a:srgbClr val="000000"/>
                          </a:solidFill>
                          <a:effectLst/>
                          <a:latin typeface="Arial" panose="020B0604020202020204" pitchFamily="34" charset="0"/>
                          <a:cs typeface="Arial" panose="020B0604020202020204" pitchFamily="34" charset="0"/>
                        </a:rPr>
                        <a:t>в том числе:</a:t>
                      </a:r>
                      <a:br>
                        <a:rPr lang="ru-RU" sz="900" b="0" i="0" u="none" strike="noStrike">
                          <a:solidFill>
                            <a:srgbClr val="000000"/>
                          </a:solidFill>
                          <a:effectLst/>
                          <a:latin typeface="Arial" panose="020B0604020202020204" pitchFamily="34" charset="0"/>
                          <a:cs typeface="Arial" panose="020B0604020202020204" pitchFamily="34" charset="0"/>
                        </a:rPr>
                      </a:br>
                      <a:endParaRPr lang="ru-RU" sz="900" b="0" i="0" u="none" strike="noStrike">
                        <a:solidFill>
                          <a:srgbClr val="000000"/>
                        </a:solidFill>
                        <a:effectLst/>
                        <a:latin typeface="Arial" panose="020B0604020202020204" pitchFamily="34" charset="0"/>
                        <a:cs typeface="Arial" panose="020B0604020202020204" pitchFamily="34" charset="0"/>
                      </a:endParaRPr>
                    </a:p>
                  </a:txBody>
                  <a:tcPr marL="88382" marR="4910" marT="491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5001</a:t>
                      </a:r>
                    </a:p>
                  </a:txBody>
                  <a:tcPr marL="4910" marR="4910" marT="49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99883321"/>
                  </a:ext>
                </a:extLst>
              </a:tr>
              <a:tr h="143174">
                <a:tc gridSpan="2">
                  <a:txBody>
                    <a:bodyPr/>
                    <a:lstStyle/>
                    <a:p>
                      <a:pPr algn="l" fontAlgn="t"/>
                      <a:r>
                        <a:rPr lang="ru-RU" sz="900" b="0" i="0" u="none" strike="noStrike">
                          <a:solidFill>
                            <a:srgbClr val="000000"/>
                          </a:solidFill>
                          <a:effectLst/>
                          <a:latin typeface="Arial" panose="020B0604020202020204" pitchFamily="34" charset="0"/>
                          <a:cs typeface="Arial" panose="020B0604020202020204" pitchFamily="34" charset="0"/>
                        </a:rPr>
                        <a:t> </a:t>
                      </a:r>
                    </a:p>
                  </a:txBody>
                  <a:tcPr marL="88382" marR="4910" marT="491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19359428"/>
                  </a:ext>
                </a:extLst>
              </a:tr>
              <a:tr h="150333">
                <a:tc gridSpan="5">
                  <a:txBody>
                    <a:bodyPr/>
                    <a:lstStyle/>
                    <a:p>
                      <a:pPr algn="r" fontAlgn="t"/>
                      <a:r>
                        <a:rPr lang="ru-RU" sz="900" b="1" i="0" u="none" strike="noStrike">
                          <a:solidFill>
                            <a:srgbClr val="000000"/>
                          </a:solidFill>
                          <a:effectLst/>
                          <a:latin typeface="Arial" panose="020B0604020202020204" pitchFamily="34" charset="0"/>
                          <a:cs typeface="Arial" panose="020B0604020202020204" pitchFamily="34" charset="0"/>
                        </a:rPr>
                        <a:t>Всего:</a:t>
                      </a:r>
                    </a:p>
                  </a:txBody>
                  <a:tcPr marL="4910" marR="4910" marT="4910" marB="0">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9000</a:t>
                      </a:r>
                    </a:p>
                  </a:txBody>
                  <a:tcPr marL="4910" marR="4910" marT="491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4910" marR="4910" marT="491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62514647"/>
                  </a:ext>
                </a:extLst>
              </a:tr>
            </a:tbl>
          </a:graphicData>
        </a:graphic>
      </p:graphicFrame>
    </p:spTree>
    <p:extLst>
      <p:ext uri="{BB962C8B-B14F-4D97-AF65-F5344CB8AC3E}">
        <p14:creationId xmlns:p14="http://schemas.microsoft.com/office/powerpoint/2010/main" val="12839698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495" y="862310"/>
            <a:ext cx="9108505" cy="452431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Информация о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транспортных средствах, используемых учреждением (с детализацией по видам транспортных средств), в том числе на праве оперативного управления, по договору аренды и безвозмездного пользования (договору ссуды), </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с обособлением информации </a:t>
            </a:r>
            <a:r>
              <a:rPr kumimoji="0" lang="ru-RU" sz="1800" b="1" i="0" u="none" strike="noStrike" kern="1200" cap="none" spc="0" normalizeH="0" baseline="0" noProof="0" dirty="0" smtClean="0">
                <a:ln>
                  <a:noFill/>
                </a:ln>
                <a:solidFill>
                  <a:prstClr val="black"/>
                </a:solidFill>
                <a:effectLst/>
                <a:uLnTx/>
                <a:uFillTx/>
                <a:latin typeface="Calibri" panose="020F0502020204030204"/>
                <a:ea typeface="+mn-ea"/>
                <a:cs typeface="+mn-cs"/>
              </a:rPr>
              <a:t>о </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транспортных средствах, используемых </a:t>
            </a:r>
            <a:endParaRPr kumimoji="0" lang="ru-RU" sz="1800" b="1"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prstClr val="black"/>
                </a:solidFill>
                <a:effectLst/>
                <a:uLnTx/>
                <a:uFillTx/>
                <a:latin typeface="Calibri" panose="020F0502020204030204"/>
                <a:ea typeface="+mn-ea"/>
                <a:cs typeface="+mn-cs"/>
              </a:rPr>
              <a:t>для </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осуществления основной деятельности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и иных целей, в том числе </a:t>
            </a:r>
            <a:endParaRPr kumimoji="0" lang="ru-RU"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prstClr val="black"/>
                </a:solidFill>
                <a:effectLst/>
                <a:uLnTx/>
                <a:uFillTx/>
                <a:latin typeface="Calibri" panose="020F0502020204030204"/>
                <a:ea typeface="+mn-ea"/>
                <a:cs typeface="+mn-cs"/>
              </a:rPr>
              <a:t>в </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целях обслуживания административно-управленческого персонала</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ru-RU"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prstClr val="black"/>
                </a:solidFill>
                <a:effectLst/>
                <a:uLnTx/>
                <a:uFillTx/>
                <a:latin typeface="Calibri" panose="020F0502020204030204"/>
                <a:ea typeface="+mn-ea"/>
                <a:cs typeface="+mn-cs"/>
              </a:rPr>
              <a:t>доставки </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сотрудников к месту работы, </a:t>
            </a:r>
            <a:endParaRPr kumimoji="0" lang="ru-RU" sz="1800" b="1"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smtClean="0">
                <a:ln>
                  <a:noFill/>
                </a:ln>
                <a:solidFill>
                  <a:prstClr val="black"/>
                </a:solidFill>
                <a:effectLst/>
                <a:uLnTx/>
                <a:uFillTx/>
                <a:latin typeface="Calibri" panose="020F0502020204030204"/>
                <a:ea typeface="+mn-ea"/>
                <a:cs typeface="+mn-cs"/>
              </a:rPr>
              <a:t>для </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обеспечения перевозки людей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(за исключением сотрудников), в том числе обучающихся, спортсменов, пациентов.</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Дополнительно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сведения о транспортных средствах включается информация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о фактических расходах на содержание транспортных средств</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включая расходы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на приобретение горюче-смазочных материалов, приобретение комплектующих, техническое обслуживание, ремонт, добровольное и обязательное страхование (включая страхование гражданской ответственности), расходы на содержание гаражей, заработную плату (водителей, механиков, административно-управленческого персонала гаражей), уплату транспортного налога.</a:t>
            </a:r>
          </a:p>
        </p:txBody>
      </p:sp>
      <p:sp>
        <p:nvSpPr>
          <p:cNvPr id="3" name="Заголовок 2"/>
          <p:cNvSpPr>
            <a:spLocks noGrp="1"/>
          </p:cNvSpPr>
          <p:nvPr>
            <p:ph type="title"/>
          </p:nvPr>
        </p:nvSpPr>
        <p:spPr>
          <a:xfrm>
            <a:off x="35495" y="116632"/>
            <a:ext cx="9108505" cy="745677"/>
          </a:xfrm>
        </p:spPr>
        <p:txBody>
          <a:bodyPr/>
          <a:lstStyle/>
          <a:p>
            <a:r>
              <a:rPr lang="ru-RU" b="1" dirty="0">
                <a:solidFill>
                  <a:schemeClr val="accent6">
                    <a:lumMod val="75000"/>
                  </a:schemeClr>
                </a:solidFill>
                <a:latin typeface="Arial" panose="020B0604020202020204" pitchFamily="34" charset="0"/>
                <a:cs typeface="Arial" panose="020B0604020202020204" pitchFamily="34" charset="0"/>
              </a:rPr>
              <a:t>В сведениях о транспортных средствах </a:t>
            </a:r>
          </a:p>
        </p:txBody>
      </p:sp>
    </p:spTree>
    <p:extLst>
      <p:ext uri="{BB962C8B-B14F-4D97-AF65-F5344CB8AC3E}">
        <p14:creationId xmlns:p14="http://schemas.microsoft.com/office/powerpoint/2010/main" val="21820329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nvPr>
        </p:nvGraphicFramePr>
        <p:xfrm>
          <a:off x="82768" y="910459"/>
          <a:ext cx="9015907" cy="4977963"/>
        </p:xfrm>
        <a:graphic>
          <a:graphicData uri="http://schemas.openxmlformats.org/drawingml/2006/table">
            <a:tbl>
              <a:tblPr/>
              <a:tblGrid>
                <a:gridCol w="1261702">
                  <a:extLst>
                    <a:ext uri="{9D8B030D-6E8A-4147-A177-3AD203B41FA5}">
                      <a16:colId xmlns:a16="http://schemas.microsoft.com/office/drawing/2014/main" xmlns="" val="2175863656"/>
                    </a:ext>
                  </a:extLst>
                </a:gridCol>
                <a:gridCol w="1077704">
                  <a:extLst>
                    <a:ext uri="{9D8B030D-6E8A-4147-A177-3AD203B41FA5}">
                      <a16:colId xmlns:a16="http://schemas.microsoft.com/office/drawing/2014/main" xmlns="" val="3577114990"/>
                    </a:ext>
                  </a:extLst>
                </a:gridCol>
                <a:gridCol w="1287986">
                  <a:extLst>
                    <a:ext uri="{9D8B030D-6E8A-4147-A177-3AD203B41FA5}">
                      <a16:colId xmlns:a16="http://schemas.microsoft.com/office/drawing/2014/main" xmlns="" val="756789711"/>
                    </a:ext>
                  </a:extLst>
                </a:gridCol>
                <a:gridCol w="1051418">
                  <a:extLst>
                    <a:ext uri="{9D8B030D-6E8A-4147-A177-3AD203B41FA5}">
                      <a16:colId xmlns:a16="http://schemas.microsoft.com/office/drawing/2014/main" xmlns="" val="2670892025"/>
                    </a:ext>
                  </a:extLst>
                </a:gridCol>
                <a:gridCol w="1156559">
                  <a:extLst>
                    <a:ext uri="{9D8B030D-6E8A-4147-A177-3AD203B41FA5}">
                      <a16:colId xmlns:a16="http://schemas.microsoft.com/office/drawing/2014/main" xmlns="" val="3697725764"/>
                    </a:ext>
                  </a:extLst>
                </a:gridCol>
                <a:gridCol w="972562">
                  <a:extLst>
                    <a:ext uri="{9D8B030D-6E8A-4147-A177-3AD203B41FA5}">
                      <a16:colId xmlns:a16="http://schemas.microsoft.com/office/drawing/2014/main" xmlns="" val="2082204709"/>
                    </a:ext>
                  </a:extLst>
                </a:gridCol>
                <a:gridCol w="1209130">
                  <a:extLst>
                    <a:ext uri="{9D8B030D-6E8A-4147-A177-3AD203B41FA5}">
                      <a16:colId xmlns:a16="http://schemas.microsoft.com/office/drawing/2014/main" xmlns="" val="3343722616"/>
                    </a:ext>
                  </a:extLst>
                </a:gridCol>
                <a:gridCol w="998846">
                  <a:extLst>
                    <a:ext uri="{9D8B030D-6E8A-4147-A177-3AD203B41FA5}">
                      <a16:colId xmlns:a16="http://schemas.microsoft.com/office/drawing/2014/main" xmlns="" val="3633579578"/>
                    </a:ext>
                  </a:extLst>
                </a:gridCol>
              </a:tblGrid>
              <a:tr h="232887">
                <a:tc gridSpan="8">
                  <a:txBody>
                    <a:bodyPr/>
                    <a:lstStyle/>
                    <a:p>
                      <a:pPr algn="ctr" fontAlgn="b"/>
                      <a:r>
                        <a:rPr lang="ru-RU" sz="1400" b="1" i="0" u="none" strike="noStrike" dirty="0">
                          <a:effectLst/>
                          <a:latin typeface="Times New Roman" panose="02020603050405020304" pitchFamily="18" charset="0"/>
                        </a:rPr>
                        <a:t>1.3. Направления использования транспортных средств</a:t>
                      </a:r>
                    </a:p>
                  </a:txBody>
                  <a:tcPr marL="5715" marR="5715" marT="5715"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760773283"/>
                  </a:ext>
                </a:extLst>
              </a:tr>
              <a:tr h="232887">
                <a:tc>
                  <a:txBody>
                    <a:bodyPr/>
                    <a:lstStyle/>
                    <a:p>
                      <a:pPr algn="ctr" fontAlgn="b"/>
                      <a:endParaRPr lang="ru-RU" sz="1400" b="1" i="0" u="none" strike="noStrike" dirty="0">
                        <a:effectLst/>
                        <a:latin typeface="Times New Roman" panose="02020603050405020304" pitchFamily="18"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ru-RU" sz="1400" b="1" i="0" u="none" strike="noStrike">
                        <a:effectLst/>
                        <a:latin typeface="Times New Roman" panose="02020603050405020304" pitchFamily="18"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ru-RU" sz="1400" b="1" i="0" u="none" strike="noStrike" dirty="0">
                        <a:effectLst/>
                        <a:latin typeface="Times New Roman" panose="02020603050405020304" pitchFamily="18"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ru-RU" sz="1400" b="1" i="0" u="none" strike="noStrike">
                        <a:effectLst/>
                        <a:latin typeface="Times New Roman" panose="02020603050405020304" pitchFamily="18"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ru-RU" sz="1400" b="1" i="0" u="none" strike="noStrike">
                        <a:effectLst/>
                        <a:latin typeface="Times New Roman" panose="02020603050405020304" pitchFamily="18"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ru-RU" sz="1400" b="1" i="0" u="none" strike="noStrike">
                        <a:effectLst/>
                        <a:latin typeface="Times New Roman" panose="02020603050405020304" pitchFamily="18"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ru-RU" sz="1400" b="1" i="0" u="none" strike="noStrike">
                        <a:effectLst/>
                        <a:latin typeface="Times New Roman" panose="02020603050405020304" pitchFamily="18"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ru-RU" sz="1400" b="1" i="0" u="none" strike="noStrike">
                        <a:effectLst/>
                        <a:latin typeface="Times New Roman" panose="02020603050405020304" pitchFamily="18" charset="0"/>
                      </a:endParaRPr>
                    </a:p>
                  </a:txBody>
                  <a:tcPr marL="5715" marR="5715" marT="571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12062263"/>
                  </a:ext>
                </a:extLst>
              </a:tr>
              <a:tr h="434017">
                <a:tc gridSpan="8">
                  <a:txBody>
                    <a:bodyPr/>
                    <a:lstStyle/>
                    <a:p>
                      <a:pPr algn="ctr" fontAlgn="ctr"/>
                      <a:r>
                        <a:rPr lang="ru-RU" sz="1400" b="0" i="0" u="none" strike="noStrike" dirty="0">
                          <a:effectLst/>
                          <a:latin typeface="Arial" panose="020B0604020202020204" pitchFamily="34" charset="0"/>
                          <a:cs typeface="Arial" panose="020B0604020202020204" pitchFamily="34" charset="0"/>
                        </a:rPr>
                        <a:t>Транспортные средства непосредственно используемые в целях  оказания услуг, выполнения работ</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045365843"/>
                  </a:ext>
                </a:extLst>
              </a:tr>
              <a:tr h="224948">
                <a:tc rowSpan="2" gridSpan="2">
                  <a:txBody>
                    <a:bodyPr/>
                    <a:lstStyle/>
                    <a:p>
                      <a:pPr algn="ctr" fontAlgn="ctr"/>
                      <a:r>
                        <a:rPr lang="ru-RU" sz="1400" b="0" i="0" u="none" strike="noStrike" dirty="0">
                          <a:effectLst/>
                          <a:latin typeface="Arial" panose="020B0604020202020204" pitchFamily="34" charset="0"/>
                          <a:cs typeface="Arial" panose="020B0604020202020204" pitchFamily="34" charset="0"/>
                        </a:rPr>
                        <a:t>всего</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ru-RU"/>
                    </a:p>
                  </a:txBody>
                  <a:tcPr/>
                </a:tc>
                <a:tc gridSpan="6">
                  <a:txBody>
                    <a:bodyPr/>
                    <a:lstStyle/>
                    <a:p>
                      <a:pPr algn="ctr" fontAlgn="ctr"/>
                      <a:r>
                        <a:rPr lang="ru-RU" sz="1400" b="0" i="0" u="none" strike="noStrike">
                          <a:effectLst/>
                          <a:latin typeface="Arial" panose="020B0604020202020204" pitchFamily="34" charset="0"/>
                          <a:cs typeface="Arial" panose="020B0604020202020204" pitchFamily="34" charset="0"/>
                        </a:rPr>
                        <a:t>в том числе:</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277599694"/>
                  </a:ext>
                </a:extLst>
              </a:tr>
              <a:tr h="1151204">
                <a:tc gridSpan="2" vMerge="1">
                  <a:txBody>
                    <a:bodyPr/>
                    <a:lstStyle/>
                    <a:p>
                      <a:endParaRPr lang="ru-RU"/>
                    </a:p>
                  </a:txBody>
                  <a:tcPr/>
                </a:tc>
                <a:tc hMerge="1" vMerge="1">
                  <a:txBody>
                    <a:bodyPr/>
                    <a:lstStyle/>
                    <a:p>
                      <a:endParaRPr lang="ru-RU"/>
                    </a:p>
                  </a:txBody>
                  <a:tcPr/>
                </a:tc>
                <a:tc gridSpan="2">
                  <a:txBody>
                    <a:bodyPr/>
                    <a:lstStyle/>
                    <a:p>
                      <a:pPr algn="ctr" fontAlgn="ctr"/>
                      <a:r>
                        <a:rPr lang="ru-RU" sz="1400" b="0" i="0" u="none" strike="noStrike">
                          <a:effectLst/>
                          <a:latin typeface="Arial" panose="020B0604020202020204" pitchFamily="34" charset="0"/>
                          <a:cs typeface="Arial" panose="020B0604020202020204" pitchFamily="34" charset="0"/>
                        </a:rPr>
                        <a:t> в оперативном управлении государственного учреждения, ед.</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1400" b="0" i="0" u="none" strike="noStrike">
                          <a:effectLst/>
                          <a:latin typeface="Arial" panose="020B0604020202020204" pitchFamily="34" charset="0"/>
                          <a:cs typeface="Arial" panose="020B0604020202020204" pitchFamily="34" charset="0"/>
                        </a:rPr>
                        <a:t> по договорам аренды, ед.</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1400" b="0" i="0" u="none" strike="noStrike">
                          <a:effectLst/>
                          <a:latin typeface="Arial" panose="020B0604020202020204" pitchFamily="34" charset="0"/>
                          <a:cs typeface="Arial" panose="020B0604020202020204" pitchFamily="34" charset="0"/>
                        </a:rPr>
                        <a:t> по договорам  безвозмездного пользования, ед.</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1948735098"/>
                  </a:ext>
                </a:extLst>
              </a:tr>
              <a:tr h="931549">
                <a:tc>
                  <a:txBody>
                    <a:bodyPr/>
                    <a:lstStyle/>
                    <a:p>
                      <a:pPr algn="ctr" fontAlgn="ctr"/>
                      <a:r>
                        <a:rPr lang="ru-RU" sz="1400" b="0" i="0" u="none" strike="noStrike" dirty="0">
                          <a:effectLst/>
                          <a:latin typeface="Arial" panose="020B0604020202020204" pitchFamily="34" charset="0"/>
                          <a:cs typeface="Arial" panose="020B0604020202020204" pitchFamily="34" charset="0"/>
                        </a:rPr>
                        <a:t>на отчетную дату</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a:effectLst/>
                          <a:latin typeface="Arial" panose="020B0604020202020204" pitchFamily="34" charset="0"/>
                          <a:cs typeface="Arial" panose="020B0604020202020204" pitchFamily="34" charset="0"/>
                        </a:rPr>
                        <a:t>в среднем за год</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effectLst/>
                          <a:latin typeface="Arial" panose="020B0604020202020204" pitchFamily="34" charset="0"/>
                          <a:cs typeface="Arial" panose="020B0604020202020204" pitchFamily="34" charset="0"/>
                        </a:rPr>
                        <a:t>на отчетную дату</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effectLst/>
                          <a:latin typeface="Arial" panose="020B0604020202020204" pitchFamily="34" charset="0"/>
                          <a:cs typeface="Arial" panose="020B0604020202020204" pitchFamily="34" charset="0"/>
                        </a:rPr>
                        <a:t>в среднем за год</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effectLst/>
                          <a:latin typeface="Arial" panose="020B0604020202020204" pitchFamily="34" charset="0"/>
                          <a:cs typeface="Arial" panose="020B0604020202020204" pitchFamily="34" charset="0"/>
                        </a:rPr>
                        <a:t>на отчетную дату</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dirty="0">
                          <a:effectLst/>
                          <a:latin typeface="Arial" panose="020B0604020202020204" pitchFamily="34" charset="0"/>
                          <a:cs typeface="Arial" panose="020B0604020202020204" pitchFamily="34" charset="0"/>
                        </a:rPr>
                        <a:t>в среднем </a:t>
                      </a:r>
                      <a:endParaRPr lang="ru-RU" sz="1400" b="0" i="0" u="none" strike="noStrike" dirty="0" smtClean="0">
                        <a:effectLst/>
                        <a:latin typeface="Arial" panose="020B0604020202020204" pitchFamily="34" charset="0"/>
                        <a:cs typeface="Arial" panose="020B0604020202020204" pitchFamily="34" charset="0"/>
                      </a:endParaRPr>
                    </a:p>
                    <a:p>
                      <a:pPr algn="ctr" fontAlgn="ctr"/>
                      <a:r>
                        <a:rPr lang="ru-RU" sz="1400" b="0" i="0" u="none" strike="noStrike" dirty="0" smtClean="0">
                          <a:effectLst/>
                          <a:latin typeface="Arial" panose="020B0604020202020204" pitchFamily="34" charset="0"/>
                          <a:cs typeface="Arial" panose="020B0604020202020204" pitchFamily="34" charset="0"/>
                        </a:rPr>
                        <a:t>за </a:t>
                      </a:r>
                      <a:r>
                        <a:rPr lang="ru-RU" sz="1400" b="0" i="0" u="none" strike="noStrike" dirty="0">
                          <a:effectLst/>
                          <a:latin typeface="Arial" panose="020B0604020202020204" pitchFamily="34" charset="0"/>
                          <a:cs typeface="Arial" panose="020B0604020202020204" pitchFamily="34" charset="0"/>
                        </a:rPr>
                        <a:t>год</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effectLst/>
                          <a:latin typeface="Arial" panose="020B0604020202020204" pitchFamily="34" charset="0"/>
                          <a:cs typeface="Arial" panose="020B0604020202020204" pitchFamily="34" charset="0"/>
                        </a:rPr>
                        <a:t>на отчетную дату</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effectLst/>
                          <a:latin typeface="Arial" panose="020B0604020202020204" pitchFamily="34" charset="0"/>
                          <a:cs typeface="Arial" panose="020B0604020202020204" pitchFamily="34" charset="0"/>
                        </a:rPr>
                        <a:t>в среднем за год</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11882270"/>
                  </a:ext>
                </a:extLst>
              </a:tr>
              <a:tr h="243473">
                <a:tc>
                  <a:txBody>
                    <a:bodyPr/>
                    <a:lstStyle/>
                    <a:p>
                      <a:pPr algn="ctr" fontAlgn="ctr"/>
                      <a:r>
                        <a:rPr lang="ru-RU" sz="1400" b="0" i="0" u="none" strike="noStrike" dirty="0">
                          <a:effectLst/>
                          <a:latin typeface="Arial" panose="020B0604020202020204" pitchFamily="34" charset="0"/>
                          <a:cs typeface="Arial" panose="020B0604020202020204" pitchFamily="34" charset="0"/>
                        </a:rPr>
                        <a:t>20</a:t>
                      </a:r>
                    </a:p>
                  </a:txBody>
                  <a:tcPr marL="5715" marR="5715" marT="571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21</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400" b="0" i="0" u="none" strike="noStrike">
                          <a:effectLst/>
                          <a:latin typeface="Arial" panose="020B0604020202020204" pitchFamily="34" charset="0"/>
                          <a:cs typeface="Arial" panose="020B0604020202020204" pitchFamily="34" charset="0"/>
                        </a:rPr>
                        <a:t>22</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400" b="0" i="0" u="none" strike="noStrike">
                          <a:effectLst/>
                          <a:latin typeface="Arial" panose="020B0604020202020204" pitchFamily="34" charset="0"/>
                          <a:cs typeface="Arial" panose="020B0604020202020204" pitchFamily="34" charset="0"/>
                        </a:rPr>
                        <a:t>23</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400" b="0" i="0" u="none" strike="noStrike">
                          <a:effectLst/>
                          <a:latin typeface="Arial" panose="020B0604020202020204" pitchFamily="34" charset="0"/>
                          <a:cs typeface="Arial" panose="020B0604020202020204" pitchFamily="34" charset="0"/>
                        </a:rPr>
                        <a:t>24</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400" b="0" i="0" u="none" strike="noStrike">
                          <a:effectLst/>
                          <a:latin typeface="Arial" panose="020B0604020202020204" pitchFamily="34" charset="0"/>
                          <a:cs typeface="Arial" panose="020B0604020202020204" pitchFamily="34" charset="0"/>
                        </a:rPr>
                        <a:t>25</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400" b="0" i="0" u="none" strike="noStrike">
                          <a:effectLst/>
                          <a:latin typeface="Arial" panose="020B0604020202020204" pitchFamily="34" charset="0"/>
                          <a:cs typeface="Arial" panose="020B0604020202020204" pitchFamily="34" charset="0"/>
                        </a:rPr>
                        <a:t>26</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400" b="0" i="0" u="none" strike="noStrike">
                          <a:effectLst/>
                          <a:latin typeface="Arial" panose="020B0604020202020204" pitchFamily="34" charset="0"/>
                          <a:cs typeface="Arial" panose="020B0604020202020204" pitchFamily="34" charset="0"/>
                        </a:rPr>
                        <a:t>27</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45085691"/>
                  </a:ext>
                </a:extLst>
              </a:tr>
              <a:tr h="232887">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06759428"/>
                  </a:ext>
                </a:extLst>
              </a:tr>
              <a:tr h="698661">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82371196"/>
                  </a:ext>
                </a:extLst>
              </a:tr>
              <a:tr h="595450">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effectLst/>
                          <a:latin typeface="Arial" panose="020B0604020202020204" pitchFamily="34" charset="0"/>
                          <a:cs typeface="Arial" panose="020B060402020202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71468533"/>
                  </a:ext>
                </a:extLst>
              </a:tr>
            </a:tbl>
          </a:graphicData>
        </a:graphic>
      </p:graphicFrame>
    </p:spTree>
    <p:extLst>
      <p:ext uri="{BB962C8B-B14F-4D97-AF65-F5344CB8AC3E}">
        <p14:creationId xmlns:p14="http://schemas.microsoft.com/office/powerpoint/2010/main" val="147119783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nvPr>
        </p:nvGraphicFramePr>
        <p:xfrm>
          <a:off x="-1" y="260648"/>
          <a:ext cx="9036496" cy="4934684"/>
        </p:xfrm>
        <a:graphic>
          <a:graphicData uri="http://schemas.openxmlformats.org/drawingml/2006/table">
            <a:tbl>
              <a:tblPr/>
              <a:tblGrid>
                <a:gridCol w="1529221">
                  <a:extLst>
                    <a:ext uri="{9D8B030D-6E8A-4147-A177-3AD203B41FA5}">
                      <a16:colId xmlns:a16="http://schemas.microsoft.com/office/drawing/2014/main" xmlns="" val="1055749771"/>
                    </a:ext>
                  </a:extLst>
                </a:gridCol>
                <a:gridCol w="520586">
                  <a:extLst>
                    <a:ext uri="{9D8B030D-6E8A-4147-A177-3AD203B41FA5}">
                      <a16:colId xmlns:a16="http://schemas.microsoft.com/office/drawing/2014/main" xmlns="" val="2873317146"/>
                    </a:ext>
                  </a:extLst>
                </a:gridCol>
                <a:gridCol w="305844">
                  <a:extLst>
                    <a:ext uri="{9D8B030D-6E8A-4147-A177-3AD203B41FA5}">
                      <a16:colId xmlns:a16="http://schemas.microsoft.com/office/drawing/2014/main" xmlns="" val="937965451"/>
                    </a:ext>
                  </a:extLst>
                </a:gridCol>
                <a:gridCol w="780878">
                  <a:extLst>
                    <a:ext uri="{9D8B030D-6E8A-4147-A177-3AD203B41FA5}">
                      <a16:colId xmlns:a16="http://schemas.microsoft.com/office/drawing/2014/main" xmlns="" val="2359342433"/>
                    </a:ext>
                  </a:extLst>
                </a:gridCol>
                <a:gridCol w="824261">
                  <a:extLst>
                    <a:ext uri="{9D8B030D-6E8A-4147-A177-3AD203B41FA5}">
                      <a16:colId xmlns:a16="http://schemas.microsoft.com/office/drawing/2014/main" xmlns="" val="2125181303"/>
                    </a:ext>
                  </a:extLst>
                </a:gridCol>
                <a:gridCol w="826429">
                  <a:extLst>
                    <a:ext uri="{9D8B030D-6E8A-4147-A177-3AD203B41FA5}">
                      <a16:colId xmlns:a16="http://schemas.microsoft.com/office/drawing/2014/main" xmlns="" val="3990985188"/>
                    </a:ext>
                  </a:extLst>
                </a:gridCol>
                <a:gridCol w="826429">
                  <a:extLst>
                    <a:ext uri="{9D8B030D-6E8A-4147-A177-3AD203B41FA5}">
                      <a16:colId xmlns:a16="http://schemas.microsoft.com/office/drawing/2014/main" xmlns="" val="2688977124"/>
                    </a:ext>
                  </a:extLst>
                </a:gridCol>
                <a:gridCol w="826429">
                  <a:extLst>
                    <a:ext uri="{9D8B030D-6E8A-4147-A177-3AD203B41FA5}">
                      <a16:colId xmlns:a16="http://schemas.microsoft.com/office/drawing/2014/main" xmlns="" val="301781563"/>
                    </a:ext>
                  </a:extLst>
                </a:gridCol>
                <a:gridCol w="884995">
                  <a:extLst>
                    <a:ext uri="{9D8B030D-6E8A-4147-A177-3AD203B41FA5}">
                      <a16:colId xmlns:a16="http://schemas.microsoft.com/office/drawing/2014/main" xmlns="" val="4057085488"/>
                    </a:ext>
                  </a:extLst>
                </a:gridCol>
                <a:gridCol w="884995">
                  <a:extLst>
                    <a:ext uri="{9D8B030D-6E8A-4147-A177-3AD203B41FA5}">
                      <a16:colId xmlns:a16="http://schemas.microsoft.com/office/drawing/2014/main" xmlns="" val="1297700010"/>
                    </a:ext>
                  </a:extLst>
                </a:gridCol>
                <a:gridCol w="826429">
                  <a:extLst>
                    <a:ext uri="{9D8B030D-6E8A-4147-A177-3AD203B41FA5}">
                      <a16:colId xmlns:a16="http://schemas.microsoft.com/office/drawing/2014/main" xmlns="" val="1880099106"/>
                    </a:ext>
                  </a:extLst>
                </a:gridCol>
              </a:tblGrid>
              <a:tr h="369578">
                <a:tc gridSpan="11">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Раздел 1. Сведения об используемых транспортных средствах</a:t>
                      </a:r>
                    </a:p>
                  </a:txBody>
                  <a:tcPr marL="5754" marR="5754" marT="5754" marB="0" anchor="ctr">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22570397"/>
                  </a:ext>
                </a:extLst>
              </a:tr>
              <a:tr h="232698">
                <a:tc>
                  <a:txBody>
                    <a:bodyPr/>
                    <a:lstStyle/>
                    <a:p>
                      <a:pPr algn="ctr" fontAlgn="b"/>
                      <a:endParaRPr lang="ru-RU" sz="900" b="1" i="0" u="none" strike="noStrike" dirty="0">
                        <a:solidFill>
                          <a:srgbClr val="000000"/>
                        </a:solidFill>
                        <a:effectLst/>
                        <a:latin typeface="Arial" panose="020B0604020202020204" pitchFamily="34" charset="0"/>
                        <a:cs typeface="Arial" panose="020B0604020202020204" pitchFamily="34" charset="0"/>
                      </a:endParaRPr>
                    </a:p>
                  </a:txBody>
                  <a:tcPr marL="5754" marR="5754" marT="575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ru-RU" sz="900" b="1" i="0" u="none" strike="noStrike">
                        <a:solidFill>
                          <a:srgbClr val="000000"/>
                        </a:solidFill>
                        <a:effectLst/>
                        <a:latin typeface="Arial" panose="020B0604020202020204" pitchFamily="34" charset="0"/>
                        <a:cs typeface="Arial" panose="020B0604020202020204" pitchFamily="34" charset="0"/>
                      </a:endParaRPr>
                    </a:p>
                  </a:txBody>
                  <a:tcPr marL="5754" marR="5754" marT="575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ru-RU" sz="900" b="1" i="0" u="none" strike="noStrike">
                        <a:solidFill>
                          <a:srgbClr val="000000"/>
                        </a:solidFill>
                        <a:effectLst/>
                        <a:latin typeface="Arial" panose="020B0604020202020204" pitchFamily="34" charset="0"/>
                        <a:cs typeface="Arial" panose="020B0604020202020204" pitchFamily="34" charset="0"/>
                      </a:endParaRPr>
                    </a:p>
                  </a:txBody>
                  <a:tcPr marL="5754" marR="5754" marT="575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ru-RU" sz="900" b="1" i="0" u="none" strike="noStrike">
                        <a:solidFill>
                          <a:srgbClr val="000000"/>
                        </a:solidFill>
                        <a:effectLst/>
                        <a:latin typeface="Arial" panose="020B0604020202020204" pitchFamily="34" charset="0"/>
                        <a:cs typeface="Arial" panose="020B0604020202020204" pitchFamily="34" charset="0"/>
                      </a:endParaRPr>
                    </a:p>
                  </a:txBody>
                  <a:tcPr marL="5754" marR="5754" marT="575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ru-RU" sz="900" b="1" i="0" u="none" strike="noStrike">
                        <a:solidFill>
                          <a:srgbClr val="000000"/>
                        </a:solidFill>
                        <a:effectLst/>
                        <a:latin typeface="Arial" panose="020B0604020202020204" pitchFamily="34" charset="0"/>
                        <a:cs typeface="Arial" panose="020B0604020202020204" pitchFamily="34" charset="0"/>
                      </a:endParaRPr>
                    </a:p>
                  </a:txBody>
                  <a:tcPr marL="5754" marR="5754" marT="575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ru-RU" sz="900" b="1" i="0" u="none" strike="noStrike">
                        <a:solidFill>
                          <a:srgbClr val="000000"/>
                        </a:solidFill>
                        <a:effectLst/>
                        <a:latin typeface="Arial" panose="020B0604020202020204" pitchFamily="34" charset="0"/>
                        <a:cs typeface="Arial" panose="020B0604020202020204" pitchFamily="34" charset="0"/>
                      </a:endParaRPr>
                    </a:p>
                  </a:txBody>
                  <a:tcPr marL="5754" marR="5754" marT="575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ru-RU" sz="900" b="1" i="0" u="none" strike="noStrike">
                        <a:solidFill>
                          <a:srgbClr val="000000"/>
                        </a:solidFill>
                        <a:effectLst/>
                        <a:latin typeface="Arial" panose="020B0604020202020204" pitchFamily="34" charset="0"/>
                        <a:cs typeface="Arial" panose="020B0604020202020204" pitchFamily="34" charset="0"/>
                      </a:endParaRPr>
                    </a:p>
                  </a:txBody>
                  <a:tcPr marL="5754" marR="5754" marT="575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ru-RU" sz="900" b="1" i="0" u="none" strike="noStrike">
                        <a:solidFill>
                          <a:srgbClr val="000000"/>
                        </a:solidFill>
                        <a:effectLst/>
                        <a:latin typeface="Arial" panose="020B0604020202020204" pitchFamily="34" charset="0"/>
                        <a:cs typeface="Arial" panose="020B0604020202020204" pitchFamily="34" charset="0"/>
                      </a:endParaRPr>
                    </a:p>
                  </a:txBody>
                  <a:tcPr marL="5754" marR="5754" marT="575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ru-RU" sz="900" b="1" i="0" u="none" strike="noStrike">
                        <a:solidFill>
                          <a:srgbClr val="000000"/>
                        </a:solidFill>
                        <a:effectLst/>
                        <a:latin typeface="Arial" panose="020B0604020202020204" pitchFamily="34" charset="0"/>
                        <a:cs typeface="Arial" panose="020B0604020202020204" pitchFamily="34" charset="0"/>
                      </a:endParaRPr>
                    </a:p>
                  </a:txBody>
                  <a:tcPr marL="5754" marR="5754" marT="575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ru-RU" sz="900" b="1" i="0" u="none" strike="noStrike">
                        <a:solidFill>
                          <a:srgbClr val="000000"/>
                        </a:solidFill>
                        <a:effectLst/>
                        <a:latin typeface="Arial" panose="020B0604020202020204" pitchFamily="34" charset="0"/>
                        <a:cs typeface="Arial" panose="020B0604020202020204" pitchFamily="34" charset="0"/>
                      </a:endParaRPr>
                    </a:p>
                  </a:txBody>
                  <a:tcPr marL="5754" marR="5754" marT="5754"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ru-RU" sz="900" b="1" i="0" u="none" strike="noStrike">
                        <a:solidFill>
                          <a:srgbClr val="000000"/>
                        </a:solidFill>
                        <a:effectLst/>
                        <a:latin typeface="Arial" panose="020B0604020202020204" pitchFamily="34" charset="0"/>
                        <a:cs typeface="Arial" panose="020B0604020202020204" pitchFamily="34" charset="0"/>
                      </a:endParaRPr>
                    </a:p>
                  </a:txBody>
                  <a:tcPr marL="5754" marR="5754" marT="5754"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74087852"/>
                  </a:ext>
                </a:extLst>
              </a:tr>
              <a:tr h="287449">
                <a:tc rowSpan="4" gridSpan="2">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Наименование показателя</a:t>
                      </a:r>
                    </a:p>
                  </a:txBody>
                  <a:tcPr marL="5754" marR="5754" marT="5754"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4" hMerge="1">
                  <a:txBody>
                    <a:bodyPr/>
                    <a:lstStyle/>
                    <a:p>
                      <a:endParaRPr lang="ru-RU"/>
                    </a:p>
                  </a:txBody>
                  <a:tcPr/>
                </a:tc>
                <a:tc rowSpan="4">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Код строки</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8">
                  <a:txBody>
                    <a:bodyPr/>
                    <a:lstStyle/>
                    <a:p>
                      <a:pPr algn="ctr" fontAlgn="ctr"/>
                      <a:r>
                        <a:rPr lang="ru-RU" sz="1000" b="0" i="0" u="none" strike="noStrike" dirty="0">
                          <a:solidFill>
                            <a:srgbClr val="000000"/>
                          </a:solidFill>
                          <a:effectLst/>
                          <a:latin typeface="Arial" panose="020B0604020202020204" pitchFamily="34" charset="0"/>
                          <a:cs typeface="Arial" panose="020B0604020202020204" pitchFamily="34" charset="0"/>
                        </a:rPr>
                        <a:t>Транспортные средства, </a:t>
                      </a:r>
                      <a:r>
                        <a:rPr lang="ru-RU" sz="1000" b="0" i="0" u="none" strike="noStrike" dirty="0" err="1">
                          <a:solidFill>
                            <a:srgbClr val="000000"/>
                          </a:solidFill>
                          <a:effectLst/>
                          <a:latin typeface="Arial" panose="020B0604020202020204" pitchFamily="34" charset="0"/>
                          <a:cs typeface="Arial" panose="020B0604020202020204" pitchFamily="34" charset="0"/>
                        </a:rPr>
                        <a:t>ед</a:t>
                      </a:r>
                      <a:endParaRPr lang="ru-RU" sz="1000" b="0" i="0" u="none" strike="noStrike" dirty="0">
                        <a:solidFill>
                          <a:srgbClr val="000000"/>
                        </a:solidFill>
                        <a:effectLst/>
                        <a:latin typeface="Arial" panose="020B0604020202020204" pitchFamily="34" charset="0"/>
                        <a:cs typeface="Arial" panose="020B0604020202020204" pitchFamily="34" charset="0"/>
                      </a:endParaRPr>
                    </a:p>
                  </a:txBody>
                  <a:tcPr marL="5754" marR="5754" marT="5754"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861691933"/>
                  </a:ext>
                </a:extLst>
              </a:tr>
              <a:tr h="273761">
                <a:tc gridSpan="2" vMerge="1">
                  <a:txBody>
                    <a:bodyPr/>
                    <a:lstStyle/>
                    <a:p>
                      <a:endParaRPr lang="ru-RU"/>
                    </a:p>
                  </a:txBody>
                  <a:tcPr/>
                </a:tc>
                <a:tc hMerge="1" vMerge="1">
                  <a:txBody>
                    <a:bodyPr/>
                    <a:lstStyle/>
                    <a:p>
                      <a:endParaRPr lang="ru-RU"/>
                    </a:p>
                  </a:txBody>
                  <a:tcPr/>
                </a:tc>
                <a:tc vMerge="1">
                  <a:txBody>
                    <a:bodyPr/>
                    <a:lstStyle/>
                    <a:p>
                      <a:endParaRPr lang="ru-RU"/>
                    </a:p>
                  </a:txBody>
                  <a:tcPr/>
                </a:tc>
                <a:tc rowSpan="2" gridSpan="2">
                  <a:txBody>
                    <a:bodyPr/>
                    <a:lstStyle/>
                    <a:p>
                      <a:pPr algn="ctr" fontAlgn="ctr"/>
                      <a:r>
                        <a:rPr lang="ru-RU" sz="1000" b="0" i="0" u="none" strike="noStrike" dirty="0">
                          <a:solidFill>
                            <a:srgbClr val="000000"/>
                          </a:solidFill>
                          <a:effectLst/>
                          <a:latin typeface="Arial" panose="020B0604020202020204" pitchFamily="34" charset="0"/>
                          <a:cs typeface="Arial" panose="020B0604020202020204" pitchFamily="34" charset="0"/>
                        </a:rPr>
                        <a:t>всего</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lang="ru-RU"/>
                    </a:p>
                  </a:txBody>
                  <a:tcPr/>
                </a:tc>
                <a:tc gridSpan="6">
                  <a:txBody>
                    <a:bodyPr/>
                    <a:lstStyle/>
                    <a:p>
                      <a:pPr algn="ctr" fontAlgn="ctr"/>
                      <a:r>
                        <a:rPr lang="ru-RU" sz="1000" b="0" i="0" u="none" strike="noStrike">
                          <a:solidFill>
                            <a:srgbClr val="000000"/>
                          </a:solidFill>
                          <a:effectLst/>
                          <a:latin typeface="Arial" panose="020B0604020202020204" pitchFamily="34" charset="0"/>
                          <a:cs typeface="Arial" panose="020B0604020202020204" pitchFamily="34" charset="0"/>
                        </a:rPr>
                        <a:t> в том числе:</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478394036"/>
                  </a:ext>
                </a:extLst>
              </a:tr>
              <a:tr h="287449">
                <a:tc gridSpan="2" vMerge="1">
                  <a:txBody>
                    <a:bodyPr/>
                    <a:lstStyle/>
                    <a:p>
                      <a:endParaRPr lang="ru-RU"/>
                    </a:p>
                  </a:txBody>
                  <a:tcPr/>
                </a:tc>
                <a:tc hMerge="1"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gridSpan="2">
                  <a:txBody>
                    <a:bodyPr/>
                    <a:lstStyle/>
                    <a:p>
                      <a:pPr algn="ctr" fontAlgn="ctr"/>
                      <a:r>
                        <a:rPr lang="ru-RU" sz="1000" b="0" i="0" u="none" strike="noStrike">
                          <a:solidFill>
                            <a:srgbClr val="000000"/>
                          </a:solidFill>
                          <a:effectLst/>
                          <a:latin typeface="Arial" panose="020B0604020202020204" pitchFamily="34" charset="0"/>
                          <a:cs typeface="Arial" panose="020B0604020202020204" pitchFamily="34" charset="0"/>
                        </a:rPr>
                        <a:t> в оперативном управлении учреждения</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ctr"/>
                      <a:r>
                        <a:rPr lang="ru-RU" sz="1000" b="0" i="0" u="none" strike="noStrike">
                          <a:solidFill>
                            <a:srgbClr val="000000"/>
                          </a:solidFill>
                          <a:effectLst/>
                          <a:latin typeface="Arial" panose="020B0604020202020204" pitchFamily="34" charset="0"/>
                          <a:cs typeface="Arial" panose="020B0604020202020204" pitchFamily="34" charset="0"/>
                        </a:rPr>
                        <a:t>по договорам аренды</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ctr"/>
                      <a:r>
                        <a:rPr lang="ru-RU" sz="1000" b="0" i="0" u="none" strike="noStrike">
                          <a:solidFill>
                            <a:srgbClr val="000000"/>
                          </a:solidFill>
                          <a:effectLst/>
                          <a:latin typeface="Arial" panose="020B0604020202020204" pitchFamily="34" charset="0"/>
                          <a:cs typeface="Arial" panose="020B0604020202020204" pitchFamily="34" charset="0"/>
                        </a:rPr>
                        <a:t> по договорам безвозмездного пользования</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xmlns="" val="744918179"/>
                  </a:ext>
                </a:extLst>
              </a:tr>
              <a:tr h="287449">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000" b="0" i="0" u="none" strike="noStrike" dirty="0">
                          <a:solidFill>
                            <a:srgbClr val="000000"/>
                          </a:solidFill>
                          <a:effectLst/>
                          <a:latin typeface="Arial" panose="020B0604020202020204" pitchFamily="34" charset="0"/>
                          <a:cs typeface="Arial" panose="020B0604020202020204" pitchFamily="34" charset="0"/>
                        </a:rPr>
                        <a:t>на отчетную дату</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effectLst/>
                          <a:latin typeface="Arial" panose="020B0604020202020204" pitchFamily="34" charset="0"/>
                          <a:cs typeface="Arial" panose="020B0604020202020204" pitchFamily="34" charset="0"/>
                        </a:rPr>
                        <a:t>в среднем за год</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effectLst/>
                          <a:latin typeface="Arial" panose="020B0604020202020204" pitchFamily="34" charset="0"/>
                          <a:cs typeface="Arial" panose="020B0604020202020204" pitchFamily="34" charset="0"/>
                        </a:rPr>
                        <a:t>на отчетную дату</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effectLst/>
                          <a:latin typeface="Arial" panose="020B0604020202020204" pitchFamily="34" charset="0"/>
                          <a:cs typeface="Arial" panose="020B0604020202020204" pitchFamily="34" charset="0"/>
                        </a:rPr>
                        <a:t>в среднем за год</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effectLst/>
                          <a:latin typeface="Arial" panose="020B0604020202020204" pitchFamily="34" charset="0"/>
                          <a:cs typeface="Arial" panose="020B0604020202020204" pitchFamily="34" charset="0"/>
                        </a:rPr>
                        <a:t>на отчетную дату</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effectLst/>
                          <a:latin typeface="Arial" panose="020B0604020202020204" pitchFamily="34" charset="0"/>
                          <a:cs typeface="Arial" panose="020B0604020202020204" pitchFamily="34" charset="0"/>
                        </a:rPr>
                        <a:t>в среднем за год</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a:solidFill>
                            <a:srgbClr val="000000"/>
                          </a:solidFill>
                          <a:effectLst/>
                          <a:latin typeface="Arial" panose="020B0604020202020204" pitchFamily="34" charset="0"/>
                          <a:cs typeface="Arial" panose="020B0604020202020204" pitchFamily="34" charset="0"/>
                        </a:rPr>
                        <a:t>на отчетную дату</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a:solidFill>
                            <a:srgbClr val="000000"/>
                          </a:solidFill>
                          <a:effectLst/>
                          <a:latin typeface="Arial" panose="020B0604020202020204" pitchFamily="34" charset="0"/>
                          <a:cs typeface="Arial" panose="020B0604020202020204" pitchFamily="34" charset="0"/>
                        </a:rPr>
                        <a:t>в среднем за год</a:t>
                      </a:r>
                    </a:p>
                  </a:txBody>
                  <a:tcPr marL="5754" marR="5754" marT="5754"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807910905"/>
                  </a:ext>
                </a:extLst>
              </a:tr>
              <a:tr h="219010">
                <a:tc gridSpan="2">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1</a:t>
                      </a:r>
                    </a:p>
                  </a:txBody>
                  <a:tcPr marL="5754" marR="5754" marT="575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2</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000" b="0" i="0" u="none" strike="noStrike" dirty="0">
                          <a:solidFill>
                            <a:srgbClr val="000000"/>
                          </a:solidFill>
                          <a:effectLst/>
                          <a:latin typeface="Arial" panose="020B0604020202020204" pitchFamily="34" charset="0"/>
                          <a:cs typeface="Arial" panose="020B0604020202020204" pitchFamily="34" charset="0"/>
                        </a:rPr>
                        <a:t>3</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000" b="0" i="0" u="none" strike="noStrike" dirty="0">
                          <a:solidFill>
                            <a:srgbClr val="000000"/>
                          </a:solidFill>
                          <a:effectLst/>
                          <a:latin typeface="Arial" panose="020B0604020202020204" pitchFamily="34" charset="0"/>
                          <a:cs typeface="Arial" panose="020B0604020202020204" pitchFamily="34" charset="0"/>
                        </a:rPr>
                        <a:t>4</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000" b="0" i="0" u="none" strike="noStrike" dirty="0">
                          <a:solidFill>
                            <a:srgbClr val="000000"/>
                          </a:solidFill>
                          <a:effectLst/>
                          <a:latin typeface="Arial" panose="020B0604020202020204" pitchFamily="34" charset="0"/>
                          <a:cs typeface="Arial" panose="020B0604020202020204" pitchFamily="34" charset="0"/>
                        </a:rPr>
                        <a:t>5</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000" b="0" i="0" u="none" strike="noStrike">
                          <a:solidFill>
                            <a:srgbClr val="000000"/>
                          </a:solidFill>
                          <a:effectLst/>
                          <a:latin typeface="Arial" panose="020B0604020202020204" pitchFamily="34" charset="0"/>
                          <a:cs typeface="Arial" panose="020B0604020202020204" pitchFamily="34" charset="0"/>
                        </a:rPr>
                        <a:t>6</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000" b="0" i="0" u="none" strike="noStrike" dirty="0">
                          <a:solidFill>
                            <a:srgbClr val="000000"/>
                          </a:solidFill>
                          <a:effectLst/>
                          <a:latin typeface="Arial" panose="020B0604020202020204" pitchFamily="34" charset="0"/>
                          <a:cs typeface="Arial" panose="020B0604020202020204" pitchFamily="34" charset="0"/>
                        </a:rPr>
                        <a:t>7</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000" b="0" i="0" u="none" strike="noStrike" dirty="0">
                          <a:solidFill>
                            <a:srgbClr val="000000"/>
                          </a:solidFill>
                          <a:effectLst/>
                          <a:latin typeface="Arial" panose="020B0604020202020204" pitchFamily="34" charset="0"/>
                          <a:cs typeface="Arial" panose="020B0604020202020204" pitchFamily="34" charset="0"/>
                        </a:rPr>
                        <a:t>8</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000" b="0" i="0" u="none" strike="noStrike" dirty="0">
                          <a:solidFill>
                            <a:srgbClr val="000000"/>
                          </a:solidFill>
                          <a:effectLst/>
                          <a:latin typeface="Arial" panose="020B0604020202020204" pitchFamily="34" charset="0"/>
                          <a:cs typeface="Arial" panose="020B0604020202020204" pitchFamily="34" charset="0"/>
                        </a:rPr>
                        <a:t>9</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000" b="0" i="0" u="none" strike="noStrike" dirty="0">
                          <a:solidFill>
                            <a:srgbClr val="000000"/>
                          </a:solidFill>
                          <a:effectLst/>
                          <a:latin typeface="Arial" panose="020B0604020202020204" pitchFamily="34" charset="0"/>
                          <a:cs typeface="Arial" panose="020B0604020202020204" pitchFamily="34" charset="0"/>
                        </a:rPr>
                        <a:t>10</a:t>
                      </a:r>
                    </a:p>
                  </a:txBody>
                  <a:tcPr marL="5754" marR="5754" marT="575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39187186"/>
                  </a:ext>
                </a:extLst>
              </a:tr>
              <a:tr h="232698">
                <a:tc gridSpan="2">
                  <a:txBody>
                    <a:bodyPr/>
                    <a:lstStyle/>
                    <a:p>
                      <a:pPr algn="l" fontAlgn="b"/>
                      <a:r>
                        <a:rPr lang="ru-RU" sz="900" b="1" i="0" u="none" strike="noStrike" dirty="0">
                          <a:solidFill>
                            <a:srgbClr val="000000"/>
                          </a:solidFill>
                          <a:effectLst/>
                          <a:latin typeface="Arial" panose="020B0604020202020204" pitchFamily="34" charset="0"/>
                          <a:cs typeface="Arial" panose="020B0604020202020204" pitchFamily="34" charset="0"/>
                        </a:rPr>
                        <a:t>Наземные транспортные средства</a:t>
                      </a:r>
                    </a:p>
                  </a:txBody>
                  <a:tcPr marL="5754" marR="5754" marT="575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900" b="1" i="0" u="none" strike="noStrike">
                          <a:solidFill>
                            <a:srgbClr val="000000"/>
                          </a:solidFill>
                          <a:effectLst/>
                          <a:latin typeface="Arial" panose="020B0604020202020204" pitchFamily="34" charset="0"/>
                          <a:cs typeface="Arial" panose="020B0604020202020204" pitchFamily="34" charset="0"/>
                        </a:rPr>
                        <a:t>1000</a:t>
                      </a:r>
                    </a:p>
                  </a:txBody>
                  <a:tcPr marL="5754" marR="5754" marT="57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31254844"/>
                  </a:ext>
                </a:extLst>
              </a:tr>
              <a:tr h="547524">
                <a:tc gridSpan="2">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автомобили легковые (за исключением автомобилей скорой медицинской помощи), всего</a:t>
                      </a:r>
                    </a:p>
                  </a:txBody>
                  <a:tcPr marL="5754" marR="5754" marT="5754"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1100</a:t>
                      </a:r>
                    </a:p>
                  </a:txBody>
                  <a:tcPr marL="5754" marR="5754" marT="57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55463452"/>
                  </a:ext>
                </a:extLst>
              </a:tr>
              <a:tr h="766531">
                <a:tc gridSpan="2">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в том числе:</a:t>
                      </a:r>
                      <a:r>
                        <a:rPr lang="ru-RU" sz="900" b="0" i="0" u="none" strike="noStrike" baseline="30000" dirty="0">
                          <a:solidFill>
                            <a:srgbClr val="000000"/>
                          </a:solidFill>
                          <a:effectLst/>
                          <a:latin typeface="Arial" panose="020B0604020202020204" pitchFamily="34" charset="0"/>
                          <a:cs typeface="Arial" panose="020B0604020202020204" pitchFamily="34" charset="0"/>
                        </a:rPr>
                        <a:t>30</a:t>
                      </a:r>
                      <a:r>
                        <a:rPr lang="ru-RU" sz="900" b="0" i="0" u="none" strike="noStrike" dirty="0">
                          <a:solidFill>
                            <a:srgbClr val="000000"/>
                          </a:solidFill>
                          <a:effectLst/>
                          <a:latin typeface="Arial" panose="020B0604020202020204" pitchFamily="34" charset="0"/>
                          <a:cs typeface="Arial" panose="020B0604020202020204" pitchFamily="34" charset="0"/>
                        </a:rPr>
                        <a:t/>
                      </a:r>
                      <a:br>
                        <a:rPr lang="ru-RU" sz="900" b="0" i="0" u="none" strike="noStrike" dirty="0">
                          <a:solidFill>
                            <a:srgbClr val="000000"/>
                          </a:solidFill>
                          <a:effectLst/>
                          <a:latin typeface="Arial" panose="020B0604020202020204" pitchFamily="34" charset="0"/>
                          <a:cs typeface="Arial" panose="020B0604020202020204" pitchFamily="34" charset="0"/>
                        </a:rPr>
                      </a:br>
                      <a:r>
                        <a:rPr lang="ru-RU" sz="900" b="0" i="0" u="none" strike="noStrike" dirty="0">
                          <a:solidFill>
                            <a:srgbClr val="000000"/>
                          </a:solidFill>
                          <a:effectLst/>
                          <a:latin typeface="Arial" panose="020B0604020202020204" pitchFamily="34" charset="0"/>
                          <a:cs typeface="Arial" panose="020B0604020202020204" pitchFamily="34" charset="0"/>
                        </a:rPr>
                        <a:t>средней стоимостью менее 3 миллионов рублей, с года выпуска которых прошло не более 3 лет</a:t>
                      </a:r>
                    </a:p>
                  </a:txBody>
                  <a:tcPr marL="51785" marR="5754" marT="575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1101</a:t>
                      </a:r>
                    </a:p>
                  </a:txBody>
                  <a:tcPr marL="5754" marR="5754" marT="57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08885010"/>
                  </a:ext>
                </a:extLst>
              </a:tr>
              <a:tr h="520147">
                <a:tc gridSpan="2">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средней стоимостью менее 3 миллионов рублей, с года выпуска которых прошло более 3 лет</a:t>
                      </a:r>
                    </a:p>
                  </a:txBody>
                  <a:tcPr marL="51785" marR="5754" marT="575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1102</a:t>
                      </a:r>
                    </a:p>
                  </a:txBody>
                  <a:tcPr marL="5754" marR="5754" marT="57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51328737"/>
                  </a:ext>
                </a:extLst>
              </a:tr>
              <a:tr h="711780">
                <a:tc gridSpan="2">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средней стоимостью от 3 миллионов до 5 миллионов рублей включительно, с года выпуска </a:t>
                      </a:r>
                      <a:r>
                        <a:rPr lang="ru-RU" sz="900" b="0" i="0" u="none" strike="noStrike" dirty="0" err="1">
                          <a:solidFill>
                            <a:srgbClr val="000000"/>
                          </a:solidFill>
                          <a:effectLst/>
                          <a:latin typeface="Arial" panose="020B0604020202020204" pitchFamily="34" charset="0"/>
                          <a:cs typeface="Arial" panose="020B0604020202020204" pitchFamily="34" charset="0"/>
                        </a:rPr>
                        <a:t>которыхпрошло</a:t>
                      </a:r>
                      <a:r>
                        <a:rPr lang="ru-RU" sz="900" b="0" i="0" u="none" strike="noStrike" dirty="0">
                          <a:solidFill>
                            <a:srgbClr val="000000"/>
                          </a:solidFill>
                          <a:effectLst/>
                          <a:latin typeface="Arial" panose="020B0604020202020204" pitchFamily="34" charset="0"/>
                          <a:cs typeface="Arial" panose="020B0604020202020204" pitchFamily="34" charset="0"/>
                        </a:rPr>
                        <a:t> не более 3 лет</a:t>
                      </a:r>
                    </a:p>
                  </a:txBody>
                  <a:tcPr marL="51785" marR="5754" marT="575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1103</a:t>
                      </a:r>
                    </a:p>
                  </a:txBody>
                  <a:tcPr marL="5754" marR="5754" marT="57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91754361"/>
                  </a:ext>
                </a:extLst>
              </a:tr>
            </a:tbl>
          </a:graphicData>
        </a:graphic>
      </p:graphicFrame>
    </p:spTree>
    <p:extLst>
      <p:ext uri="{BB962C8B-B14F-4D97-AF65-F5344CB8AC3E}">
        <p14:creationId xmlns:p14="http://schemas.microsoft.com/office/powerpoint/2010/main" val="6731844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nvPr>
        </p:nvGraphicFramePr>
        <p:xfrm>
          <a:off x="107504" y="116632"/>
          <a:ext cx="8856984" cy="6552727"/>
        </p:xfrm>
        <a:graphic>
          <a:graphicData uri="http://schemas.openxmlformats.org/drawingml/2006/table">
            <a:tbl>
              <a:tblPr/>
              <a:tblGrid>
                <a:gridCol w="4320481">
                  <a:extLst>
                    <a:ext uri="{9D8B030D-6E8A-4147-A177-3AD203B41FA5}">
                      <a16:colId xmlns:a16="http://schemas.microsoft.com/office/drawing/2014/main" xmlns="" val="3457251019"/>
                    </a:ext>
                  </a:extLst>
                </a:gridCol>
                <a:gridCol w="864096">
                  <a:extLst>
                    <a:ext uri="{9D8B030D-6E8A-4147-A177-3AD203B41FA5}">
                      <a16:colId xmlns:a16="http://schemas.microsoft.com/office/drawing/2014/main" xmlns="" val="1838875411"/>
                    </a:ext>
                  </a:extLst>
                </a:gridCol>
                <a:gridCol w="1224136">
                  <a:extLst>
                    <a:ext uri="{9D8B030D-6E8A-4147-A177-3AD203B41FA5}">
                      <a16:colId xmlns:a16="http://schemas.microsoft.com/office/drawing/2014/main" xmlns="" val="956242209"/>
                    </a:ext>
                  </a:extLst>
                </a:gridCol>
                <a:gridCol w="1440160">
                  <a:extLst>
                    <a:ext uri="{9D8B030D-6E8A-4147-A177-3AD203B41FA5}">
                      <a16:colId xmlns:a16="http://schemas.microsoft.com/office/drawing/2014/main" xmlns="" val="3142099203"/>
                    </a:ext>
                  </a:extLst>
                </a:gridCol>
                <a:gridCol w="1008111">
                  <a:extLst>
                    <a:ext uri="{9D8B030D-6E8A-4147-A177-3AD203B41FA5}">
                      <a16:colId xmlns:a16="http://schemas.microsoft.com/office/drawing/2014/main" xmlns="" val="772003390"/>
                    </a:ext>
                  </a:extLst>
                </a:gridCol>
              </a:tblGrid>
              <a:tr h="220587">
                <a:tc>
                  <a:txBody>
                    <a:bodyPr/>
                    <a:lstStyle/>
                    <a:p>
                      <a:pPr algn="l" fontAlgn="ctr"/>
                      <a:r>
                        <a:rPr lang="ru-RU" sz="1200" b="1" i="0" u="none" strike="noStrike" dirty="0">
                          <a:solidFill>
                            <a:srgbClr val="000000"/>
                          </a:solidFill>
                          <a:effectLst/>
                          <a:latin typeface="Arial" panose="020B0604020202020204" pitchFamily="34" charset="0"/>
                          <a:cs typeface="Arial" panose="020B0604020202020204" pitchFamily="34" charset="0"/>
                        </a:rPr>
                        <a:t>Воздушные судна</a:t>
                      </a:r>
                    </a:p>
                  </a:txBody>
                  <a:tcPr marL="8617" marR="8617" marT="8617"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ru-RU" sz="1200" b="1" i="0" u="none" strike="noStrike">
                          <a:solidFill>
                            <a:srgbClr val="000000"/>
                          </a:solidFill>
                          <a:effectLst/>
                          <a:latin typeface="Arial" panose="020B0604020202020204" pitchFamily="34" charset="0"/>
                          <a:cs typeface="Arial" panose="020B0604020202020204" pitchFamily="34" charset="0"/>
                        </a:rPr>
                        <a:t>2000</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39055214"/>
                  </a:ext>
                </a:extLst>
              </a:tr>
              <a:tr h="259514">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самолеты, всего</a:t>
                      </a:r>
                    </a:p>
                  </a:txBody>
                  <a:tcPr marL="8617"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2100</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00197765"/>
                  </a:ext>
                </a:extLst>
              </a:tr>
              <a:tr h="467123">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в том числе:</a:t>
                      </a:r>
                      <a:r>
                        <a:rPr lang="ru-RU" sz="1200" b="0" i="0" u="none" strike="noStrike" baseline="30000" dirty="0">
                          <a:solidFill>
                            <a:srgbClr val="000000"/>
                          </a:solidFill>
                          <a:effectLst/>
                          <a:latin typeface="Arial" panose="020B0604020202020204" pitchFamily="34" charset="0"/>
                          <a:cs typeface="Arial" panose="020B0604020202020204" pitchFamily="34" charset="0"/>
                        </a:rPr>
                        <a:t>30</a:t>
                      </a:r>
                      <a:r>
                        <a:rPr lang="ru-RU" sz="1200" b="0" i="0" u="none" strike="noStrike" dirty="0">
                          <a:solidFill>
                            <a:srgbClr val="000000"/>
                          </a:solidFill>
                          <a:effectLst/>
                          <a:latin typeface="Arial" panose="020B0604020202020204" pitchFamily="34" charset="0"/>
                          <a:cs typeface="Arial" panose="020B0604020202020204" pitchFamily="34" charset="0"/>
                        </a:rPr>
                        <a:t/>
                      </a:r>
                      <a:br>
                        <a:rPr lang="ru-RU" sz="1200" b="0" i="0" u="none" strike="noStrike" dirty="0">
                          <a:solidFill>
                            <a:srgbClr val="000000"/>
                          </a:solidFill>
                          <a:effectLst/>
                          <a:latin typeface="Arial" panose="020B0604020202020204" pitchFamily="34" charset="0"/>
                          <a:cs typeface="Arial" panose="020B0604020202020204" pitchFamily="34" charset="0"/>
                        </a:rPr>
                      </a:br>
                      <a:r>
                        <a:rPr lang="ru-RU" sz="1200" b="0" i="0" u="none" strike="noStrike" dirty="0">
                          <a:solidFill>
                            <a:srgbClr val="000000"/>
                          </a:solidFill>
                          <a:effectLst/>
                          <a:latin typeface="Arial" panose="020B0604020202020204" pitchFamily="34" charset="0"/>
                          <a:cs typeface="Arial" panose="020B0604020202020204" pitchFamily="34" charset="0"/>
                        </a:rPr>
                        <a:t>самолеты пассажирские</a:t>
                      </a:r>
                    </a:p>
                  </a:txBody>
                  <a:tcPr marL="77549"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2101</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76083916"/>
                  </a:ext>
                </a:extLst>
              </a:tr>
              <a:tr h="22058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самолеты грузовые</a:t>
                      </a:r>
                    </a:p>
                  </a:txBody>
                  <a:tcPr marL="77549"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2102</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90107700"/>
                  </a:ext>
                </a:extLst>
              </a:tr>
              <a:tr h="22058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самолеты пожарные</a:t>
                      </a:r>
                    </a:p>
                  </a:txBody>
                  <a:tcPr marL="77549"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2103</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03676205"/>
                  </a:ext>
                </a:extLst>
              </a:tr>
              <a:tr h="22058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самолеты аварийно-технической службы</a:t>
                      </a:r>
                    </a:p>
                  </a:txBody>
                  <a:tcPr marL="77549"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2104</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5831252"/>
                  </a:ext>
                </a:extLst>
              </a:tr>
              <a:tr h="22058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другие самолеты</a:t>
                      </a:r>
                    </a:p>
                  </a:txBody>
                  <a:tcPr marL="77549"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2105</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9806388"/>
                  </a:ext>
                </a:extLst>
              </a:tr>
              <a:tr h="22058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вертолеты, всего</a:t>
                      </a:r>
                    </a:p>
                  </a:txBody>
                  <a:tcPr marL="8617"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2200</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64594194"/>
                  </a:ext>
                </a:extLst>
              </a:tr>
              <a:tr h="480100">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в том числе:</a:t>
                      </a:r>
                      <a:r>
                        <a:rPr lang="ru-RU" sz="1200" b="0" i="0" u="none" strike="noStrike" baseline="30000" dirty="0">
                          <a:solidFill>
                            <a:srgbClr val="000000"/>
                          </a:solidFill>
                          <a:effectLst/>
                          <a:latin typeface="Arial" panose="020B0604020202020204" pitchFamily="34" charset="0"/>
                          <a:cs typeface="Arial" panose="020B0604020202020204" pitchFamily="34" charset="0"/>
                        </a:rPr>
                        <a:t>30</a:t>
                      </a:r>
                      <a:r>
                        <a:rPr lang="ru-RU" sz="1200" b="0" i="0" u="none" strike="noStrike" dirty="0">
                          <a:solidFill>
                            <a:srgbClr val="000000"/>
                          </a:solidFill>
                          <a:effectLst/>
                          <a:latin typeface="Arial" panose="020B0604020202020204" pitchFamily="34" charset="0"/>
                          <a:cs typeface="Arial" panose="020B0604020202020204" pitchFamily="34" charset="0"/>
                        </a:rPr>
                        <a:t/>
                      </a:r>
                      <a:br>
                        <a:rPr lang="ru-RU" sz="1200" b="0" i="0" u="none" strike="noStrike" dirty="0">
                          <a:solidFill>
                            <a:srgbClr val="000000"/>
                          </a:solidFill>
                          <a:effectLst/>
                          <a:latin typeface="Arial" panose="020B0604020202020204" pitchFamily="34" charset="0"/>
                          <a:cs typeface="Arial" panose="020B0604020202020204" pitchFamily="34" charset="0"/>
                        </a:rPr>
                      </a:br>
                      <a:r>
                        <a:rPr lang="ru-RU" sz="1200" b="0" i="0" u="none" strike="noStrike" dirty="0">
                          <a:solidFill>
                            <a:srgbClr val="000000"/>
                          </a:solidFill>
                          <a:effectLst/>
                          <a:latin typeface="Arial" panose="020B0604020202020204" pitchFamily="34" charset="0"/>
                          <a:cs typeface="Arial" panose="020B0604020202020204" pitchFamily="34" charset="0"/>
                        </a:rPr>
                        <a:t>вертолеты пассажирские</a:t>
                      </a:r>
                    </a:p>
                  </a:txBody>
                  <a:tcPr marL="77549"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2201</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957503"/>
                  </a:ext>
                </a:extLst>
              </a:tr>
              <a:tr h="22058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вертолеты грузовые</a:t>
                      </a:r>
                    </a:p>
                  </a:txBody>
                  <a:tcPr marL="77549"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2202</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75163432"/>
                  </a:ext>
                </a:extLst>
              </a:tr>
              <a:tr h="22058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вертолеты пожарные</a:t>
                      </a:r>
                    </a:p>
                  </a:txBody>
                  <a:tcPr marL="77549"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2203</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09168876"/>
                  </a:ext>
                </a:extLst>
              </a:tr>
              <a:tr h="22058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вертолеты аварийно-технической службы</a:t>
                      </a:r>
                    </a:p>
                  </a:txBody>
                  <a:tcPr marL="77549"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2204</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19660488"/>
                  </a:ext>
                </a:extLst>
              </a:tr>
              <a:tr h="22058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другие вертолеты</a:t>
                      </a:r>
                    </a:p>
                  </a:txBody>
                  <a:tcPr marL="77549"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2205</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64322772"/>
                  </a:ext>
                </a:extLst>
              </a:tr>
              <a:tr h="428198">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воздушные транспортные средства, не имеющие двигателей</a:t>
                      </a:r>
                    </a:p>
                  </a:txBody>
                  <a:tcPr marL="77549"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2206</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37984812"/>
                  </a:ext>
                </a:extLst>
              </a:tr>
              <a:tr h="220587">
                <a:tc>
                  <a:txBody>
                    <a:bodyPr/>
                    <a:lstStyle/>
                    <a:p>
                      <a:pPr algn="l" fontAlgn="ctr"/>
                      <a:r>
                        <a:rPr lang="ru-RU" sz="1200" b="1" i="0" u="none" strike="noStrike" dirty="0">
                          <a:solidFill>
                            <a:srgbClr val="000000"/>
                          </a:solidFill>
                          <a:effectLst/>
                          <a:latin typeface="Arial" panose="020B0604020202020204" pitchFamily="34" charset="0"/>
                          <a:cs typeface="Arial" panose="020B0604020202020204" pitchFamily="34" charset="0"/>
                        </a:rPr>
                        <a:t>Водные транспортные средства</a:t>
                      </a:r>
                    </a:p>
                  </a:txBody>
                  <a:tcPr marL="8617" marR="8617" marT="8617"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1" i="0" u="none" strike="noStrike">
                          <a:solidFill>
                            <a:srgbClr val="000000"/>
                          </a:solidFill>
                          <a:effectLst/>
                          <a:latin typeface="Arial" panose="020B0604020202020204" pitchFamily="34" charset="0"/>
                          <a:cs typeface="Arial" panose="020B0604020202020204" pitchFamily="34" charset="0"/>
                        </a:rPr>
                        <a:t>3000</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0207536"/>
                  </a:ext>
                </a:extLst>
              </a:tr>
              <a:tr h="22058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суда пассажирские морские и речные</a:t>
                      </a:r>
                    </a:p>
                  </a:txBody>
                  <a:tcPr marL="8617"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3100</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57130492"/>
                  </a:ext>
                </a:extLst>
              </a:tr>
              <a:tr h="22058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суда грузовые морские и речные самоходные</a:t>
                      </a:r>
                    </a:p>
                  </a:txBody>
                  <a:tcPr marL="8617"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3200</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87270025"/>
                  </a:ext>
                </a:extLst>
              </a:tr>
              <a:tr h="22058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яхты</a:t>
                      </a:r>
                    </a:p>
                  </a:txBody>
                  <a:tcPr marL="8617"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3300</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27734298"/>
                  </a:ext>
                </a:extLst>
              </a:tr>
              <a:tr h="22058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катера</a:t>
                      </a:r>
                    </a:p>
                  </a:txBody>
                  <a:tcPr marL="8617"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3400</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52940300"/>
                  </a:ext>
                </a:extLst>
              </a:tr>
              <a:tr h="22058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гидроциклы</a:t>
                      </a:r>
                    </a:p>
                  </a:txBody>
                  <a:tcPr marL="8617"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3500</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18788983"/>
                  </a:ext>
                </a:extLst>
              </a:tr>
              <a:tr h="22058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моторные лодки</a:t>
                      </a:r>
                    </a:p>
                  </a:txBody>
                  <a:tcPr marL="8617"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3600</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11910835"/>
                  </a:ext>
                </a:extLst>
              </a:tr>
              <a:tr h="220587">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парусно-моторные суда</a:t>
                      </a:r>
                    </a:p>
                  </a:txBody>
                  <a:tcPr marL="8617"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3700</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60545700"/>
                  </a:ext>
                </a:extLst>
              </a:tr>
              <a:tr h="246538">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другие водные транспортные средства самоходные</a:t>
                      </a:r>
                    </a:p>
                  </a:txBody>
                  <a:tcPr marL="8617"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3800</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18078574"/>
                  </a:ext>
                </a:extLst>
              </a:tr>
              <a:tr h="700688">
                <a:tc>
                  <a:txBody>
                    <a:bodyPr/>
                    <a:lstStyle/>
                    <a:p>
                      <a:pPr algn="l" fontAlgn="b"/>
                      <a:r>
                        <a:rPr lang="ru-RU" sz="1200" b="0" i="0" u="none" strike="noStrike">
                          <a:solidFill>
                            <a:srgbClr val="000000"/>
                          </a:solidFill>
                          <a:effectLst/>
                          <a:latin typeface="Arial" panose="020B0604020202020204" pitchFamily="34" charset="0"/>
                          <a:cs typeface="Arial" panose="020B0604020202020204" pitchFamily="34" charset="0"/>
                        </a:rPr>
                        <a:t>несамоходные (буксируемые) суда и иные транспортные средства (водные транспортные средства, не имеющие двигателей)</a:t>
                      </a:r>
                    </a:p>
                  </a:txBody>
                  <a:tcPr marL="8617" marR="8617" marT="8617"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3900</a:t>
                      </a:r>
                    </a:p>
                  </a:txBody>
                  <a:tcPr marL="8617" marR="8617" marT="861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8617" marR="8617" marT="861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71999024"/>
                  </a:ext>
                </a:extLst>
              </a:tr>
            </a:tbl>
          </a:graphicData>
        </a:graphic>
      </p:graphicFrame>
    </p:spTree>
    <p:extLst>
      <p:ext uri="{BB962C8B-B14F-4D97-AF65-F5344CB8AC3E}">
        <p14:creationId xmlns:p14="http://schemas.microsoft.com/office/powerpoint/2010/main" val="349640113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nvPr>
        </p:nvGraphicFramePr>
        <p:xfrm>
          <a:off x="107504" y="116634"/>
          <a:ext cx="9036494" cy="6581657"/>
        </p:xfrm>
        <a:graphic>
          <a:graphicData uri="http://schemas.openxmlformats.org/drawingml/2006/table">
            <a:tbl>
              <a:tblPr/>
              <a:tblGrid>
                <a:gridCol w="2039038">
                  <a:extLst>
                    <a:ext uri="{9D8B030D-6E8A-4147-A177-3AD203B41FA5}">
                      <a16:colId xmlns:a16="http://schemas.microsoft.com/office/drawing/2014/main" xmlns="" val="3751651460"/>
                    </a:ext>
                  </a:extLst>
                </a:gridCol>
                <a:gridCol w="304237">
                  <a:extLst>
                    <a:ext uri="{9D8B030D-6E8A-4147-A177-3AD203B41FA5}">
                      <a16:colId xmlns:a16="http://schemas.microsoft.com/office/drawing/2014/main" xmlns="" val="2877841829"/>
                    </a:ext>
                  </a:extLst>
                </a:gridCol>
                <a:gridCol w="356021">
                  <a:extLst>
                    <a:ext uri="{9D8B030D-6E8A-4147-A177-3AD203B41FA5}">
                      <a16:colId xmlns:a16="http://schemas.microsoft.com/office/drawing/2014/main" xmlns="" val="692241211"/>
                    </a:ext>
                  </a:extLst>
                </a:gridCol>
                <a:gridCol w="789722">
                  <a:extLst>
                    <a:ext uri="{9D8B030D-6E8A-4147-A177-3AD203B41FA5}">
                      <a16:colId xmlns:a16="http://schemas.microsoft.com/office/drawing/2014/main" xmlns="" val="700540363"/>
                    </a:ext>
                  </a:extLst>
                </a:gridCol>
                <a:gridCol w="794037">
                  <a:extLst>
                    <a:ext uri="{9D8B030D-6E8A-4147-A177-3AD203B41FA5}">
                      <a16:colId xmlns:a16="http://schemas.microsoft.com/office/drawing/2014/main" xmlns="" val="1232702368"/>
                    </a:ext>
                  </a:extLst>
                </a:gridCol>
                <a:gridCol w="845823">
                  <a:extLst>
                    <a:ext uri="{9D8B030D-6E8A-4147-A177-3AD203B41FA5}">
                      <a16:colId xmlns:a16="http://schemas.microsoft.com/office/drawing/2014/main" xmlns="" val="2781929555"/>
                    </a:ext>
                  </a:extLst>
                </a:gridCol>
                <a:gridCol w="504904">
                  <a:extLst>
                    <a:ext uri="{9D8B030D-6E8A-4147-A177-3AD203B41FA5}">
                      <a16:colId xmlns:a16="http://schemas.microsoft.com/office/drawing/2014/main" xmlns="" val="3016059422"/>
                    </a:ext>
                  </a:extLst>
                </a:gridCol>
                <a:gridCol w="847981">
                  <a:extLst>
                    <a:ext uri="{9D8B030D-6E8A-4147-A177-3AD203B41FA5}">
                      <a16:colId xmlns:a16="http://schemas.microsoft.com/office/drawing/2014/main" xmlns="" val="2912430974"/>
                    </a:ext>
                  </a:extLst>
                </a:gridCol>
                <a:gridCol w="880347">
                  <a:extLst>
                    <a:ext uri="{9D8B030D-6E8A-4147-A177-3AD203B41FA5}">
                      <a16:colId xmlns:a16="http://schemas.microsoft.com/office/drawing/2014/main" xmlns="" val="2196183976"/>
                    </a:ext>
                  </a:extLst>
                </a:gridCol>
                <a:gridCol w="880347">
                  <a:extLst>
                    <a:ext uri="{9D8B030D-6E8A-4147-A177-3AD203B41FA5}">
                      <a16:colId xmlns:a16="http://schemas.microsoft.com/office/drawing/2014/main" xmlns="" val="624605373"/>
                    </a:ext>
                  </a:extLst>
                </a:gridCol>
                <a:gridCol w="794037">
                  <a:extLst>
                    <a:ext uri="{9D8B030D-6E8A-4147-A177-3AD203B41FA5}">
                      <a16:colId xmlns:a16="http://schemas.microsoft.com/office/drawing/2014/main" xmlns="" val="3219959644"/>
                    </a:ext>
                  </a:extLst>
                </a:gridCol>
              </a:tblGrid>
              <a:tr h="243142">
                <a:tc gridSpan="11">
                  <a:txBody>
                    <a:bodyPr/>
                    <a:lstStyle/>
                    <a:p>
                      <a:pPr algn="ctr" fontAlgn="ctr"/>
                      <a:r>
                        <a:rPr lang="ru-RU" sz="1200" b="1" i="0" u="none" strike="noStrike" dirty="0">
                          <a:solidFill>
                            <a:srgbClr val="000000"/>
                          </a:solidFill>
                          <a:effectLst/>
                          <a:latin typeface="Arial" panose="020B0604020202020204" pitchFamily="34" charset="0"/>
                          <a:cs typeface="Arial" panose="020B0604020202020204" pitchFamily="34" charset="0"/>
                        </a:rPr>
                        <a:t>Раздел 2. Сведения о неиспользуемых транспортных средствах, находящихся в оперативном управлении учреждения</a:t>
                      </a:r>
                    </a:p>
                  </a:txBody>
                  <a:tcPr marL="5754" marR="5754" marT="5754"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489224699"/>
                  </a:ext>
                </a:extLst>
              </a:tr>
              <a:tr h="471980">
                <a:tc rowSpan="3">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Наименование показателя</a:t>
                      </a:r>
                    </a:p>
                  </a:txBody>
                  <a:tcPr marL="5754" marR="5754" marT="5754"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Код строки</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Передано во временное пользование сторонним организациям (индивидуальным предпринимателям)</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gridSpan="5">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Не используется </a:t>
                      </a:r>
                    </a:p>
                  </a:txBody>
                  <a:tcPr marL="5754" marR="5754" marT="5754"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85461616"/>
                  </a:ext>
                </a:extLst>
              </a:tr>
              <a:tr h="243142">
                <a:tc vMerge="1">
                  <a:txBody>
                    <a:bodyPr/>
                    <a:lstStyle/>
                    <a:p>
                      <a:endParaRPr lang="ru-RU"/>
                    </a:p>
                  </a:txBody>
                  <a:tcPr/>
                </a:tc>
                <a:tc vMerge="1">
                  <a:txBody>
                    <a:bodyPr/>
                    <a:lstStyle/>
                    <a:p>
                      <a:endParaRPr lang="ru-RU"/>
                    </a:p>
                  </a:txBody>
                  <a:tcPr/>
                </a:tc>
                <a:tc rowSpan="2">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всего</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в том числе:</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2">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всего</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в том числе:</a:t>
                      </a:r>
                    </a:p>
                  </a:txBody>
                  <a:tcPr marL="5754" marR="5754" marT="5754"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630273347"/>
                  </a:ext>
                </a:extLst>
              </a:tr>
              <a:tr h="92965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на основании договоров аренды</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 на основании договоров безвозмездного пользования</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без оформления права пользования</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проводится капитальный ремонт и/или </a:t>
                      </a:r>
                      <a:br>
                        <a:rPr lang="ru-RU" sz="1200" b="0" i="0" u="none" strike="noStrike">
                          <a:solidFill>
                            <a:srgbClr val="000000"/>
                          </a:solidFill>
                          <a:effectLst/>
                          <a:latin typeface="Arial" panose="020B0604020202020204" pitchFamily="34" charset="0"/>
                          <a:cs typeface="Arial" panose="020B0604020202020204" pitchFamily="34" charset="0"/>
                        </a:rPr>
                      </a:br>
                      <a:r>
                        <a:rPr lang="ru-RU" sz="1200" b="0" i="0" u="none" strike="noStrike">
                          <a:solidFill>
                            <a:srgbClr val="000000"/>
                          </a:solidFill>
                          <a:effectLst/>
                          <a:latin typeface="Arial" panose="020B0604020202020204" pitchFamily="34" charset="0"/>
                          <a:cs typeface="Arial" panose="020B0604020202020204" pitchFamily="34" charset="0"/>
                        </a:rPr>
                        <a:t>реконструкция</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 в связи с аварийным состоянием (требуется ремонт)</a:t>
                      </a: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 в связи с аварийным состоянием </a:t>
                      </a:r>
                      <a:br>
                        <a:rPr lang="ru-RU" sz="1200" b="0" i="0" u="none" strike="noStrike">
                          <a:solidFill>
                            <a:srgbClr val="000000"/>
                          </a:solidFill>
                          <a:effectLst/>
                          <a:latin typeface="Arial" panose="020B0604020202020204" pitchFamily="34" charset="0"/>
                          <a:cs typeface="Arial" panose="020B0604020202020204" pitchFamily="34" charset="0"/>
                        </a:rPr>
                      </a:br>
                      <a:r>
                        <a:rPr lang="ru-RU" sz="1200" b="0" i="0" u="none" strike="noStrike">
                          <a:solidFill>
                            <a:srgbClr val="000000"/>
                          </a:solidFill>
                          <a:effectLst/>
                          <a:latin typeface="Arial" panose="020B0604020202020204" pitchFamily="34" charset="0"/>
                          <a:cs typeface="Arial" panose="020B0604020202020204" pitchFamily="34" charset="0"/>
                        </a:rPr>
                        <a:t>(подлежит списанию)</a:t>
                      </a:r>
                      <a:r>
                        <a:rPr lang="ru-RU" sz="1200" b="0" i="0" u="none" strike="noStrike" baseline="30000">
                          <a:solidFill>
                            <a:srgbClr val="000000"/>
                          </a:solidFill>
                          <a:effectLst/>
                          <a:latin typeface="Arial" panose="020B0604020202020204" pitchFamily="34" charset="0"/>
                          <a:cs typeface="Arial" panose="020B0604020202020204" pitchFamily="34" charset="0"/>
                        </a:rPr>
                        <a:t>31</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5754" marR="5754" marT="575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излишнее имущество (подлежит передаче в казну РФ)</a:t>
                      </a:r>
                    </a:p>
                  </a:txBody>
                  <a:tcPr marL="5754" marR="5754" marT="5754"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1554452"/>
                  </a:ext>
                </a:extLst>
              </a:tr>
              <a:tr h="257443">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1</a:t>
                      </a:r>
                    </a:p>
                  </a:txBody>
                  <a:tcPr marL="5754" marR="5754" marT="575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3</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4</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5</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6</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7</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8</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9</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10</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11</a:t>
                      </a:r>
                    </a:p>
                  </a:txBody>
                  <a:tcPr marL="5754" marR="5754" marT="575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94222609"/>
                  </a:ext>
                </a:extLst>
              </a:tr>
              <a:tr h="243142">
                <a:tc>
                  <a:txBody>
                    <a:bodyPr/>
                    <a:lstStyle/>
                    <a:p>
                      <a:pPr algn="l" fontAlgn="b"/>
                      <a:r>
                        <a:rPr lang="ru-RU" sz="1200" b="1" i="0" u="none" strike="noStrike" dirty="0">
                          <a:solidFill>
                            <a:srgbClr val="000000"/>
                          </a:solidFill>
                          <a:effectLst/>
                          <a:latin typeface="Arial" panose="020B0604020202020204" pitchFamily="34" charset="0"/>
                          <a:cs typeface="Arial" panose="020B0604020202020204" pitchFamily="34" charset="0"/>
                        </a:rPr>
                        <a:t>Наземные транспортные средства</a:t>
                      </a:r>
                    </a:p>
                  </a:txBody>
                  <a:tcPr marL="5754" marR="5754" marT="575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1" i="0" u="none" strike="noStrike">
                          <a:solidFill>
                            <a:srgbClr val="000000"/>
                          </a:solidFill>
                          <a:effectLst/>
                          <a:latin typeface="Arial" panose="020B0604020202020204" pitchFamily="34" charset="0"/>
                          <a:cs typeface="Arial" panose="020B0604020202020204" pitchFamily="34" charset="0"/>
                        </a:rPr>
                        <a:t>1000</a:t>
                      </a:r>
                    </a:p>
                  </a:txBody>
                  <a:tcPr marL="5754" marR="5754" marT="57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72027551"/>
                  </a:ext>
                </a:extLst>
              </a:tr>
              <a:tr h="486282">
                <a:tc>
                  <a:txBody>
                    <a:bodyPr/>
                    <a:lstStyle/>
                    <a:p>
                      <a:pPr algn="l" fontAlgn="ctr"/>
                      <a:r>
                        <a:rPr lang="ru-RU" sz="1200" b="0" i="0" u="none" strike="noStrike" dirty="0">
                          <a:solidFill>
                            <a:srgbClr val="000000"/>
                          </a:solidFill>
                          <a:effectLst/>
                          <a:latin typeface="Arial" panose="020B0604020202020204" pitchFamily="34" charset="0"/>
                          <a:cs typeface="Arial" panose="020B0604020202020204" pitchFamily="34" charset="0"/>
                        </a:rPr>
                        <a:t>автомобили легковые (за исключением автомобилей скорой медицинской помощи), всего</a:t>
                      </a:r>
                    </a:p>
                  </a:txBody>
                  <a:tcPr marL="5754" marR="5754" marT="5754"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1100</a:t>
                      </a:r>
                    </a:p>
                  </a:txBody>
                  <a:tcPr marL="5754" marR="5754" marT="57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43497658"/>
                  </a:ext>
                </a:extLst>
              </a:tr>
              <a:tr h="772330">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в том числе:</a:t>
                      </a:r>
                      <a:r>
                        <a:rPr lang="ru-RU" sz="1200" b="0" i="0" u="none" strike="noStrike" baseline="30000" dirty="0">
                          <a:solidFill>
                            <a:srgbClr val="000000"/>
                          </a:solidFill>
                          <a:effectLst/>
                          <a:latin typeface="Arial" panose="020B0604020202020204" pitchFamily="34" charset="0"/>
                          <a:cs typeface="Arial" panose="020B0604020202020204" pitchFamily="34" charset="0"/>
                        </a:rPr>
                        <a:t>30</a:t>
                      </a:r>
                      <a:r>
                        <a:rPr lang="ru-RU" sz="1200" b="0" i="0" u="none" strike="noStrike" dirty="0">
                          <a:solidFill>
                            <a:srgbClr val="000000"/>
                          </a:solidFill>
                          <a:effectLst/>
                          <a:latin typeface="Arial" panose="020B0604020202020204" pitchFamily="34" charset="0"/>
                          <a:cs typeface="Arial" panose="020B0604020202020204" pitchFamily="34" charset="0"/>
                        </a:rPr>
                        <a:t/>
                      </a:r>
                      <a:br>
                        <a:rPr lang="ru-RU" sz="1200" b="0" i="0" u="none" strike="noStrike" dirty="0">
                          <a:solidFill>
                            <a:srgbClr val="000000"/>
                          </a:solidFill>
                          <a:effectLst/>
                          <a:latin typeface="Arial" panose="020B0604020202020204" pitchFamily="34" charset="0"/>
                          <a:cs typeface="Arial" panose="020B0604020202020204" pitchFamily="34" charset="0"/>
                        </a:rPr>
                      </a:br>
                      <a:r>
                        <a:rPr lang="ru-RU" sz="1200" b="0" i="0" u="none" strike="noStrike" dirty="0">
                          <a:solidFill>
                            <a:srgbClr val="000000"/>
                          </a:solidFill>
                          <a:effectLst/>
                          <a:latin typeface="Arial" panose="020B0604020202020204" pitchFamily="34" charset="0"/>
                          <a:cs typeface="Arial" panose="020B0604020202020204" pitchFamily="34" charset="0"/>
                        </a:rPr>
                        <a:t>средней стоимостью менее 3 миллионов рублей, с года выпуска которых прошло не более 3 лет</a:t>
                      </a:r>
                    </a:p>
                  </a:txBody>
                  <a:tcPr marL="51785" marR="5754" marT="575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1101</a:t>
                      </a:r>
                    </a:p>
                  </a:txBody>
                  <a:tcPr marL="5754" marR="5754" marT="57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09003195"/>
                  </a:ext>
                </a:extLst>
              </a:tr>
              <a:tr h="486282">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средней стоимостью менее 3 миллионов рублей, с года выпуска которых прошло более 3 лет</a:t>
                      </a:r>
                    </a:p>
                  </a:txBody>
                  <a:tcPr marL="51785" marR="5754" marT="575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1102</a:t>
                      </a:r>
                    </a:p>
                  </a:txBody>
                  <a:tcPr marL="5754" marR="5754" marT="57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06144887"/>
                  </a:ext>
                </a:extLst>
              </a:tr>
              <a:tr h="729425">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средней стоимостью от 3 миллионов до 5 миллионов рублей включительно, с года выпуска </a:t>
                      </a:r>
                      <a:r>
                        <a:rPr lang="ru-RU" sz="1200" b="0" i="0" u="none" strike="noStrike" dirty="0" err="1">
                          <a:solidFill>
                            <a:srgbClr val="000000"/>
                          </a:solidFill>
                          <a:effectLst/>
                          <a:latin typeface="Arial" panose="020B0604020202020204" pitchFamily="34" charset="0"/>
                          <a:cs typeface="Arial" panose="020B0604020202020204" pitchFamily="34" charset="0"/>
                        </a:rPr>
                        <a:t>которыхпрошло</a:t>
                      </a:r>
                      <a:r>
                        <a:rPr lang="ru-RU" sz="1200" b="0" i="0" u="none" strike="noStrike" dirty="0">
                          <a:solidFill>
                            <a:srgbClr val="000000"/>
                          </a:solidFill>
                          <a:effectLst/>
                          <a:latin typeface="Arial" panose="020B0604020202020204" pitchFamily="34" charset="0"/>
                          <a:cs typeface="Arial" panose="020B0604020202020204" pitchFamily="34" charset="0"/>
                        </a:rPr>
                        <a:t> не более 3 лет;</a:t>
                      </a:r>
                    </a:p>
                  </a:txBody>
                  <a:tcPr marL="51785" marR="5754" marT="5754"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1103</a:t>
                      </a:r>
                    </a:p>
                  </a:txBody>
                  <a:tcPr marL="5754" marR="5754" marT="5754"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5754" marR="5754" marT="575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98998261"/>
                  </a:ext>
                </a:extLst>
              </a:tr>
            </a:tbl>
          </a:graphicData>
        </a:graphic>
      </p:graphicFrame>
    </p:spTree>
    <p:extLst>
      <p:ext uri="{BB962C8B-B14F-4D97-AF65-F5344CB8AC3E}">
        <p14:creationId xmlns:p14="http://schemas.microsoft.com/office/powerpoint/2010/main" val="289134800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nvPr>
        </p:nvGraphicFramePr>
        <p:xfrm>
          <a:off x="107504" y="116632"/>
          <a:ext cx="8928992" cy="5321032"/>
        </p:xfrm>
        <a:graphic>
          <a:graphicData uri="http://schemas.openxmlformats.org/drawingml/2006/table">
            <a:tbl>
              <a:tblPr/>
              <a:tblGrid>
                <a:gridCol w="1209134">
                  <a:extLst>
                    <a:ext uri="{9D8B030D-6E8A-4147-A177-3AD203B41FA5}">
                      <a16:colId xmlns:a16="http://schemas.microsoft.com/office/drawing/2014/main" xmlns="" val="110440459"/>
                    </a:ext>
                  </a:extLst>
                </a:gridCol>
                <a:gridCol w="1023114">
                  <a:extLst>
                    <a:ext uri="{9D8B030D-6E8A-4147-A177-3AD203B41FA5}">
                      <a16:colId xmlns:a16="http://schemas.microsoft.com/office/drawing/2014/main" xmlns="" val="4025018479"/>
                    </a:ext>
                  </a:extLst>
                </a:gridCol>
                <a:gridCol w="1209134">
                  <a:extLst>
                    <a:ext uri="{9D8B030D-6E8A-4147-A177-3AD203B41FA5}">
                      <a16:colId xmlns:a16="http://schemas.microsoft.com/office/drawing/2014/main" xmlns="" val="3626940261"/>
                    </a:ext>
                  </a:extLst>
                </a:gridCol>
                <a:gridCol w="1023114">
                  <a:extLst>
                    <a:ext uri="{9D8B030D-6E8A-4147-A177-3AD203B41FA5}">
                      <a16:colId xmlns:a16="http://schemas.microsoft.com/office/drawing/2014/main" xmlns="" val="2070565900"/>
                    </a:ext>
                  </a:extLst>
                </a:gridCol>
                <a:gridCol w="1209134">
                  <a:extLst>
                    <a:ext uri="{9D8B030D-6E8A-4147-A177-3AD203B41FA5}">
                      <a16:colId xmlns:a16="http://schemas.microsoft.com/office/drawing/2014/main" xmlns="" val="1149267270"/>
                    </a:ext>
                  </a:extLst>
                </a:gridCol>
                <a:gridCol w="1023114">
                  <a:extLst>
                    <a:ext uri="{9D8B030D-6E8A-4147-A177-3AD203B41FA5}">
                      <a16:colId xmlns:a16="http://schemas.microsoft.com/office/drawing/2014/main" xmlns="" val="3268930618"/>
                    </a:ext>
                  </a:extLst>
                </a:gridCol>
                <a:gridCol w="1209134">
                  <a:extLst>
                    <a:ext uri="{9D8B030D-6E8A-4147-A177-3AD203B41FA5}">
                      <a16:colId xmlns:a16="http://schemas.microsoft.com/office/drawing/2014/main" xmlns="" val="1789252966"/>
                    </a:ext>
                  </a:extLst>
                </a:gridCol>
                <a:gridCol w="1023114">
                  <a:extLst>
                    <a:ext uri="{9D8B030D-6E8A-4147-A177-3AD203B41FA5}">
                      <a16:colId xmlns:a16="http://schemas.microsoft.com/office/drawing/2014/main" xmlns="" val="436316552"/>
                    </a:ext>
                  </a:extLst>
                </a:gridCol>
              </a:tblGrid>
              <a:tr h="469295">
                <a:tc gridSpan="8">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Транспортные средства, непосредственно используемые </a:t>
                      </a:r>
                      <a:r>
                        <a:rPr lang="ru-RU" sz="1400" b="1" i="0" u="none" strike="noStrike" dirty="0">
                          <a:solidFill>
                            <a:srgbClr val="000000"/>
                          </a:solidFill>
                          <a:effectLst/>
                          <a:latin typeface="Arial" panose="020B0604020202020204" pitchFamily="34" charset="0"/>
                          <a:cs typeface="Arial" panose="020B0604020202020204" pitchFamily="34" charset="0"/>
                        </a:rPr>
                        <a:t>в целях оказания услуг, выполнения работ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645534056"/>
                  </a:ext>
                </a:extLst>
              </a:tr>
              <a:tr h="299925">
                <a:tc rowSpan="2" gridSpan="2">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всего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ru-RU"/>
                    </a:p>
                  </a:txBody>
                  <a:tcPr/>
                </a:tc>
                <a:tc gridSpan="6">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в том числе: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683866382"/>
                  </a:ext>
                </a:extLst>
              </a:tr>
              <a:tr h="917420">
                <a:tc gridSpan="2" vMerge="1">
                  <a:txBody>
                    <a:bodyPr/>
                    <a:lstStyle/>
                    <a:p>
                      <a:endParaRPr lang="ru-RU"/>
                    </a:p>
                  </a:txBody>
                  <a:tcPr/>
                </a:tc>
                <a:tc hMerge="1" vMerge="1">
                  <a:txBody>
                    <a:bodyPr/>
                    <a:lstStyle/>
                    <a:p>
                      <a:endParaRPr lang="ru-RU"/>
                    </a:p>
                  </a:txBody>
                  <a:tcPr/>
                </a:tc>
                <a:tc gridSpan="2">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 в оперативном управлении учреждения, ед.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 по договорам аренды, ед.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 по договорам  безвозмездного пользования, ед.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774929676"/>
                  </a:ext>
                </a:extLst>
              </a:tr>
              <a:tr h="899777">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на отчетную дату</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в среднем за год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на отчетную дату</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в среднем за год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на отчетную дату</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в среднем за год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на отчетную дату</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в среднем за год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26291727"/>
                  </a:ext>
                </a:extLst>
              </a:tr>
              <a:tr h="317568">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25752596"/>
                  </a:ext>
                </a:extLst>
              </a:tr>
              <a:tr h="511637">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01146074"/>
                  </a:ext>
                </a:extLst>
              </a:tr>
              <a:tr h="793921">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5526737"/>
                  </a:ext>
                </a:extLst>
              </a:tr>
              <a:tr h="1111489">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2219684"/>
                  </a:ext>
                </a:extLst>
              </a:tr>
            </a:tbl>
          </a:graphicData>
        </a:graphic>
      </p:graphicFrame>
    </p:spTree>
    <p:extLst>
      <p:ext uri="{BB962C8B-B14F-4D97-AF65-F5344CB8AC3E}">
        <p14:creationId xmlns:p14="http://schemas.microsoft.com/office/powerpoint/2010/main" val="29389302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nvPr>
        </p:nvGraphicFramePr>
        <p:xfrm>
          <a:off x="0" y="116630"/>
          <a:ext cx="9144000" cy="5113389"/>
        </p:xfrm>
        <a:graphic>
          <a:graphicData uri="http://schemas.openxmlformats.org/drawingml/2006/table">
            <a:tbl>
              <a:tblPr/>
              <a:tblGrid>
                <a:gridCol w="619124">
                  <a:extLst>
                    <a:ext uri="{9D8B030D-6E8A-4147-A177-3AD203B41FA5}">
                      <a16:colId xmlns:a16="http://schemas.microsoft.com/office/drawing/2014/main" xmlns="" val="3367279241"/>
                    </a:ext>
                  </a:extLst>
                </a:gridCol>
                <a:gridCol w="523876">
                  <a:extLst>
                    <a:ext uri="{9D8B030D-6E8A-4147-A177-3AD203B41FA5}">
                      <a16:colId xmlns:a16="http://schemas.microsoft.com/office/drawing/2014/main" xmlns="" val="3585222405"/>
                    </a:ext>
                  </a:extLst>
                </a:gridCol>
                <a:gridCol w="619124">
                  <a:extLst>
                    <a:ext uri="{9D8B030D-6E8A-4147-A177-3AD203B41FA5}">
                      <a16:colId xmlns:a16="http://schemas.microsoft.com/office/drawing/2014/main" xmlns="" val="1986705827"/>
                    </a:ext>
                  </a:extLst>
                </a:gridCol>
                <a:gridCol w="523876">
                  <a:extLst>
                    <a:ext uri="{9D8B030D-6E8A-4147-A177-3AD203B41FA5}">
                      <a16:colId xmlns:a16="http://schemas.microsoft.com/office/drawing/2014/main" xmlns="" val="2697873908"/>
                    </a:ext>
                  </a:extLst>
                </a:gridCol>
                <a:gridCol w="619124">
                  <a:extLst>
                    <a:ext uri="{9D8B030D-6E8A-4147-A177-3AD203B41FA5}">
                      <a16:colId xmlns:a16="http://schemas.microsoft.com/office/drawing/2014/main" xmlns="" val="473651575"/>
                    </a:ext>
                  </a:extLst>
                </a:gridCol>
                <a:gridCol w="523876">
                  <a:extLst>
                    <a:ext uri="{9D8B030D-6E8A-4147-A177-3AD203B41FA5}">
                      <a16:colId xmlns:a16="http://schemas.microsoft.com/office/drawing/2014/main" xmlns="" val="2884140260"/>
                    </a:ext>
                  </a:extLst>
                </a:gridCol>
                <a:gridCol w="619124">
                  <a:extLst>
                    <a:ext uri="{9D8B030D-6E8A-4147-A177-3AD203B41FA5}">
                      <a16:colId xmlns:a16="http://schemas.microsoft.com/office/drawing/2014/main" xmlns="" val="2027494437"/>
                    </a:ext>
                  </a:extLst>
                </a:gridCol>
                <a:gridCol w="523876">
                  <a:extLst>
                    <a:ext uri="{9D8B030D-6E8A-4147-A177-3AD203B41FA5}">
                      <a16:colId xmlns:a16="http://schemas.microsoft.com/office/drawing/2014/main" xmlns="" val="3711137027"/>
                    </a:ext>
                  </a:extLst>
                </a:gridCol>
                <a:gridCol w="619124">
                  <a:extLst>
                    <a:ext uri="{9D8B030D-6E8A-4147-A177-3AD203B41FA5}">
                      <a16:colId xmlns:a16="http://schemas.microsoft.com/office/drawing/2014/main" xmlns="" val="1962915052"/>
                    </a:ext>
                  </a:extLst>
                </a:gridCol>
                <a:gridCol w="523876">
                  <a:extLst>
                    <a:ext uri="{9D8B030D-6E8A-4147-A177-3AD203B41FA5}">
                      <a16:colId xmlns:a16="http://schemas.microsoft.com/office/drawing/2014/main" xmlns="" val="4164231086"/>
                    </a:ext>
                  </a:extLst>
                </a:gridCol>
                <a:gridCol w="619124">
                  <a:extLst>
                    <a:ext uri="{9D8B030D-6E8A-4147-A177-3AD203B41FA5}">
                      <a16:colId xmlns:a16="http://schemas.microsoft.com/office/drawing/2014/main" xmlns="" val="1024441831"/>
                    </a:ext>
                  </a:extLst>
                </a:gridCol>
                <a:gridCol w="523876">
                  <a:extLst>
                    <a:ext uri="{9D8B030D-6E8A-4147-A177-3AD203B41FA5}">
                      <a16:colId xmlns:a16="http://schemas.microsoft.com/office/drawing/2014/main" xmlns="" val="995276033"/>
                    </a:ext>
                  </a:extLst>
                </a:gridCol>
                <a:gridCol w="619124">
                  <a:extLst>
                    <a:ext uri="{9D8B030D-6E8A-4147-A177-3AD203B41FA5}">
                      <a16:colId xmlns:a16="http://schemas.microsoft.com/office/drawing/2014/main" xmlns="" val="2943593053"/>
                    </a:ext>
                  </a:extLst>
                </a:gridCol>
                <a:gridCol w="523876">
                  <a:extLst>
                    <a:ext uri="{9D8B030D-6E8A-4147-A177-3AD203B41FA5}">
                      <a16:colId xmlns:a16="http://schemas.microsoft.com/office/drawing/2014/main" xmlns="" val="98383008"/>
                    </a:ext>
                  </a:extLst>
                </a:gridCol>
                <a:gridCol w="619124">
                  <a:extLst>
                    <a:ext uri="{9D8B030D-6E8A-4147-A177-3AD203B41FA5}">
                      <a16:colId xmlns:a16="http://schemas.microsoft.com/office/drawing/2014/main" xmlns="" val="3748961785"/>
                    </a:ext>
                  </a:extLst>
                </a:gridCol>
                <a:gridCol w="523876">
                  <a:extLst>
                    <a:ext uri="{9D8B030D-6E8A-4147-A177-3AD203B41FA5}">
                      <a16:colId xmlns:a16="http://schemas.microsoft.com/office/drawing/2014/main" xmlns="" val="3595299692"/>
                    </a:ext>
                  </a:extLst>
                </a:gridCol>
              </a:tblGrid>
              <a:tr h="455845">
                <a:tc gridSpan="16">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Транспортные средства, используемые в общехозяйственных целях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515111426"/>
                  </a:ext>
                </a:extLst>
              </a:tr>
              <a:tr h="455845">
                <a:tc gridSpan="8">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в целях </a:t>
                      </a:r>
                      <a:r>
                        <a:rPr lang="ru-RU" sz="1400" b="0" i="0" u="none" strike="noStrike" dirty="0" smtClean="0">
                          <a:solidFill>
                            <a:srgbClr val="000000"/>
                          </a:solidFill>
                          <a:effectLst/>
                          <a:latin typeface="Arial" panose="020B0604020202020204" pitchFamily="34" charset="0"/>
                          <a:cs typeface="Arial" panose="020B0604020202020204" pitchFamily="34" charset="0"/>
                        </a:rPr>
                        <a:t>обслуживания </a:t>
                      </a:r>
                      <a:r>
                        <a:rPr lang="ru-RU" sz="1400" b="0" i="0" u="none" strike="noStrike" dirty="0">
                          <a:solidFill>
                            <a:srgbClr val="000000"/>
                          </a:solidFill>
                          <a:effectLst/>
                          <a:latin typeface="Arial" panose="020B0604020202020204" pitchFamily="34" charset="0"/>
                          <a:cs typeface="Arial" panose="020B0604020202020204" pitchFamily="34" charset="0"/>
                        </a:rPr>
                        <a:t>административно-управленческого персонала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в иных целях</a:t>
                      </a:r>
                      <a:r>
                        <a:rPr lang="ru-RU" sz="1400" b="0" i="0" u="none" strike="noStrike" baseline="30000">
                          <a:solidFill>
                            <a:srgbClr val="000000"/>
                          </a:solidFill>
                          <a:effectLst/>
                          <a:latin typeface="Arial" panose="020B0604020202020204" pitchFamily="34" charset="0"/>
                          <a:cs typeface="Arial" panose="020B0604020202020204" pitchFamily="34" charset="0"/>
                        </a:rPr>
                        <a:t>32</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572414447"/>
                  </a:ext>
                </a:extLst>
              </a:tr>
              <a:tr h="336929">
                <a:tc rowSpan="2" gridSpan="2">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всего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ru-RU"/>
                    </a:p>
                  </a:txBody>
                  <a:tcPr/>
                </a:tc>
                <a:tc gridSpan="6">
                  <a:txBody>
                    <a:bodyPr/>
                    <a:lstStyle/>
                    <a:p>
                      <a:pPr algn="ctr" fontAlgn="ctr"/>
                      <a:r>
                        <a:rPr lang="ru-RU" sz="1300" b="0" i="0" u="none" strike="noStrike" dirty="0">
                          <a:solidFill>
                            <a:srgbClr val="000000"/>
                          </a:solidFill>
                          <a:effectLst/>
                          <a:latin typeface="Arial" panose="020B0604020202020204" pitchFamily="34" charset="0"/>
                          <a:cs typeface="Arial" panose="020B0604020202020204" pitchFamily="34" charset="0"/>
                        </a:rPr>
                        <a:t>в том числе: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2" gridSpan="2">
                  <a:txBody>
                    <a:bodyPr/>
                    <a:lstStyle/>
                    <a:p>
                      <a:pPr algn="ctr" fontAlgn="ctr"/>
                      <a:r>
                        <a:rPr lang="ru-RU" sz="1300" b="0" i="0" u="none" strike="noStrike">
                          <a:solidFill>
                            <a:srgbClr val="000000"/>
                          </a:solidFill>
                          <a:effectLst/>
                          <a:latin typeface="Arial" panose="020B0604020202020204" pitchFamily="34" charset="0"/>
                          <a:cs typeface="Arial" panose="020B0604020202020204" pitchFamily="34" charset="0"/>
                        </a:rPr>
                        <a:t>всего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ru-RU"/>
                    </a:p>
                  </a:txBody>
                  <a:tcPr/>
                </a:tc>
                <a:tc gridSpan="6">
                  <a:txBody>
                    <a:bodyPr/>
                    <a:lstStyle/>
                    <a:p>
                      <a:pPr algn="ctr" fontAlgn="ctr"/>
                      <a:r>
                        <a:rPr lang="ru-RU" sz="1300" b="0" i="0" u="none" strike="noStrike">
                          <a:solidFill>
                            <a:srgbClr val="000000"/>
                          </a:solidFill>
                          <a:effectLst/>
                          <a:latin typeface="Arial" panose="020B0604020202020204" pitchFamily="34" charset="0"/>
                          <a:cs typeface="Arial" panose="020B0604020202020204" pitchFamily="34" charset="0"/>
                        </a:rPr>
                        <a:t>в том числе:</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516370215"/>
                  </a:ext>
                </a:extLst>
              </a:tr>
              <a:tr h="1030605">
                <a:tc gridSpan="2" vMerge="1">
                  <a:txBody>
                    <a:bodyPr/>
                    <a:lstStyle/>
                    <a:p>
                      <a:endParaRPr lang="ru-RU"/>
                    </a:p>
                  </a:txBody>
                  <a:tcPr/>
                </a:tc>
                <a:tc hMerge="1" vMerge="1">
                  <a:txBody>
                    <a:bodyPr/>
                    <a:lstStyle/>
                    <a:p>
                      <a:endParaRPr lang="ru-RU"/>
                    </a:p>
                  </a:txBody>
                  <a:tcPr/>
                </a:tc>
                <a:tc gridSpan="2">
                  <a:txBody>
                    <a:bodyPr/>
                    <a:lstStyle/>
                    <a:p>
                      <a:pPr algn="ctr" fontAlgn="ctr"/>
                      <a:r>
                        <a:rPr lang="ru-RU" sz="1300" b="0" i="0" u="none" strike="noStrike" dirty="0">
                          <a:solidFill>
                            <a:srgbClr val="000000"/>
                          </a:solidFill>
                          <a:effectLst/>
                          <a:latin typeface="Arial" panose="020B0604020202020204" pitchFamily="34" charset="0"/>
                          <a:cs typeface="Arial" panose="020B0604020202020204" pitchFamily="34" charset="0"/>
                        </a:rPr>
                        <a:t> в оперативном управлении учреждения, ед.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1300" b="0" i="0" u="none" strike="noStrike" dirty="0">
                          <a:solidFill>
                            <a:srgbClr val="000000"/>
                          </a:solidFill>
                          <a:effectLst/>
                          <a:latin typeface="Arial" panose="020B0604020202020204" pitchFamily="34" charset="0"/>
                          <a:cs typeface="Arial" panose="020B0604020202020204" pitchFamily="34" charset="0"/>
                        </a:rPr>
                        <a:t> по договорам аренды, ед.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1300" b="0" i="0" u="none" strike="noStrike" dirty="0">
                          <a:solidFill>
                            <a:srgbClr val="000000"/>
                          </a:solidFill>
                          <a:effectLst/>
                          <a:latin typeface="Arial" panose="020B0604020202020204" pitchFamily="34" charset="0"/>
                          <a:cs typeface="Arial" panose="020B0604020202020204" pitchFamily="34" charset="0"/>
                        </a:rPr>
                        <a:t> по договорам  безвозмездного пользования, ед.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vMerge="1">
                  <a:txBody>
                    <a:bodyPr/>
                    <a:lstStyle/>
                    <a:p>
                      <a:endParaRPr lang="ru-RU"/>
                    </a:p>
                  </a:txBody>
                  <a:tcPr/>
                </a:tc>
                <a:tc hMerge="1" vMerge="1">
                  <a:txBody>
                    <a:bodyPr/>
                    <a:lstStyle/>
                    <a:p>
                      <a:endParaRPr lang="ru-RU"/>
                    </a:p>
                  </a:txBody>
                  <a:tcPr/>
                </a:tc>
                <a:tc gridSpan="2">
                  <a:txBody>
                    <a:bodyPr/>
                    <a:lstStyle/>
                    <a:p>
                      <a:pPr algn="ctr" fontAlgn="ctr"/>
                      <a:r>
                        <a:rPr lang="ru-RU" sz="1300" b="0" i="0" u="none" strike="noStrike" dirty="0">
                          <a:solidFill>
                            <a:srgbClr val="000000"/>
                          </a:solidFill>
                          <a:effectLst/>
                          <a:latin typeface="Arial" panose="020B0604020202020204" pitchFamily="34" charset="0"/>
                          <a:cs typeface="Arial" panose="020B0604020202020204" pitchFamily="34" charset="0"/>
                        </a:rPr>
                        <a:t> в оперативном управлении учреждения, ед.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1300" b="0" i="0" u="none" strike="noStrike" dirty="0">
                          <a:solidFill>
                            <a:srgbClr val="000000"/>
                          </a:solidFill>
                          <a:effectLst/>
                          <a:latin typeface="Arial" panose="020B0604020202020204" pitchFamily="34" charset="0"/>
                          <a:cs typeface="Arial" panose="020B0604020202020204" pitchFamily="34" charset="0"/>
                        </a:rPr>
                        <a:t> по договорам аренды, ед.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1300" b="0" i="0" u="none" strike="noStrike" dirty="0">
                          <a:solidFill>
                            <a:srgbClr val="000000"/>
                          </a:solidFill>
                          <a:effectLst/>
                          <a:latin typeface="Arial" panose="020B0604020202020204" pitchFamily="34" charset="0"/>
                          <a:cs typeface="Arial" panose="020B0604020202020204" pitchFamily="34" charset="0"/>
                        </a:rPr>
                        <a:t> по договорам  безвозмездного пользования, ед.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3099575923"/>
                  </a:ext>
                </a:extLst>
              </a:tr>
              <a:tr h="1010786">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на отчетную дату</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в среднем за год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на отчетную дату</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в среднем за год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на отчетную дату</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в среднем за год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на отчетную дату</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в среднем за год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на отчетную дату</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в среднем за год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на отчетную дату</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в среднем за год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на отчетную дату</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в среднем за год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на отчетную дату</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в среднем за год</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7687771"/>
                  </a:ext>
                </a:extLst>
              </a:tr>
              <a:tr h="356748">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26</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39423268"/>
                  </a:ext>
                </a:extLst>
              </a:tr>
              <a:tr h="574761">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41508990"/>
                  </a:ext>
                </a:extLst>
              </a:tr>
              <a:tr h="891870">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52299295"/>
                  </a:ext>
                </a:extLst>
              </a:tr>
            </a:tbl>
          </a:graphicData>
        </a:graphic>
      </p:graphicFrame>
    </p:spTree>
    <p:extLst>
      <p:ext uri="{BB962C8B-B14F-4D97-AF65-F5344CB8AC3E}">
        <p14:creationId xmlns:p14="http://schemas.microsoft.com/office/powerpoint/2010/main" val="18026931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nvPr>
        </p:nvGraphicFramePr>
        <p:xfrm>
          <a:off x="-2" y="188640"/>
          <a:ext cx="9108505" cy="5236642"/>
        </p:xfrm>
        <a:graphic>
          <a:graphicData uri="http://schemas.openxmlformats.org/drawingml/2006/table">
            <a:tbl>
              <a:tblPr/>
              <a:tblGrid>
                <a:gridCol w="566559">
                  <a:extLst>
                    <a:ext uri="{9D8B030D-6E8A-4147-A177-3AD203B41FA5}">
                      <a16:colId xmlns:a16="http://schemas.microsoft.com/office/drawing/2014/main" xmlns="" val="2084434814"/>
                    </a:ext>
                  </a:extLst>
                </a:gridCol>
                <a:gridCol w="686406">
                  <a:extLst>
                    <a:ext uri="{9D8B030D-6E8A-4147-A177-3AD203B41FA5}">
                      <a16:colId xmlns:a16="http://schemas.microsoft.com/office/drawing/2014/main" xmlns="" val="308601405"/>
                    </a:ext>
                  </a:extLst>
                </a:gridCol>
                <a:gridCol w="686406">
                  <a:extLst>
                    <a:ext uri="{9D8B030D-6E8A-4147-A177-3AD203B41FA5}">
                      <a16:colId xmlns:a16="http://schemas.microsoft.com/office/drawing/2014/main" xmlns="" val="9100251"/>
                    </a:ext>
                  </a:extLst>
                </a:gridCol>
                <a:gridCol w="686406">
                  <a:extLst>
                    <a:ext uri="{9D8B030D-6E8A-4147-A177-3AD203B41FA5}">
                      <a16:colId xmlns:a16="http://schemas.microsoft.com/office/drawing/2014/main" xmlns="" val="2283985061"/>
                    </a:ext>
                  </a:extLst>
                </a:gridCol>
                <a:gridCol w="795360">
                  <a:extLst>
                    <a:ext uri="{9D8B030D-6E8A-4147-A177-3AD203B41FA5}">
                      <a16:colId xmlns:a16="http://schemas.microsoft.com/office/drawing/2014/main" xmlns="" val="1329310013"/>
                    </a:ext>
                  </a:extLst>
                </a:gridCol>
                <a:gridCol w="838941">
                  <a:extLst>
                    <a:ext uri="{9D8B030D-6E8A-4147-A177-3AD203B41FA5}">
                      <a16:colId xmlns:a16="http://schemas.microsoft.com/office/drawing/2014/main" xmlns="" val="563302936"/>
                    </a:ext>
                  </a:extLst>
                </a:gridCol>
                <a:gridCol w="841665">
                  <a:extLst>
                    <a:ext uri="{9D8B030D-6E8A-4147-A177-3AD203B41FA5}">
                      <a16:colId xmlns:a16="http://schemas.microsoft.com/office/drawing/2014/main" xmlns="" val="546379896"/>
                    </a:ext>
                  </a:extLst>
                </a:gridCol>
                <a:gridCol w="653720">
                  <a:extLst>
                    <a:ext uri="{9D8B030D-6E8A-4147-A177-3AD203B41FA5}">
                      <a16:colId xmlns:a16="http://schemas.microsoft.com/office/drawing/2014/main" xmlns="" val="1621506606"/>
                    </a:ext>
                  </a:extLst>
                </a:gridCol>
                <a:gridCol w="588349">
                  <a:extLst>
                    <a:ext uri="{9D8B030D-6E8A-4147-A177-3AD203B41FA5}">
                      <a16:colId xmlns:a16="http://schemas.microsoft.com/office/drawing/2014/main" xmlns="" val="2072370069"/>
                    </a:ext>
                  </a:extLst>
                </a:gridCol>
                <a:gridCol w="729988">
                  <a:extLst>
                    <a:ext uri="{9D8B030D-6E8A-4147-A177-3AD203B41FA5}">
                      <a16:colId xmlns:a16="http://schemas.microsoft.com/office/drawing/2014/main" xmlns="" val="4189230919"/>
                    </a:ext>
                  </a:extLst>
                </a:gridCol>
                <a:gridCol w="653720">
                  <a:extLst>
                    <a:ext uri="{9D8B030D-6E8A-4147-A177-3AD203B41FA5}">
                      <a16:colId xmlns:a16="http://schemas.microsoft.com/office/drawing/2014/main" xmlns="" val="3456428383"/>
                    </a:ext>
                  </a:extLst>
                </a:gridCol>
                <a:gridCol w="653720">
                  <a:extLst>
                    <a:ext uri="{9D8B030D-6E8A-4147-A177-3AD203B41FA5}">
                      <a16:colId xmlns:a16="http://schemas.microsoft.com/office/drawing/2014/main" xmlns="" val="1872432806"/>
                    </a:ext>
                  </a:extLst>
                </a:gridCol>
                <a:gridCol w="727265">
                  <a:extLst>
                    <a:ext uri="{9D8B030D-6E8A-4147-A177-3AD203B41FA5}">
                      <a16:colId xmlns:a16="http://schemas.microsoft.com/office/drawing/2014/main" xmlns="" val="2719220204"/>
                    </a:ext>
                  </a:extLst>
                </a:gridCol>
              </a:tblGrid>
              <a:tr h="244569">
                <a:tc gridSpan="13">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Расходы на содержание транспортных средств</a:t>
                      </a:r>
                    </a:p>
                  </a:txBody>
                  <a:tcPr marL="7824" marR="7824" marT="7824"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825917380"/>
                  </a:ext>
                </a:extLst>
              </a:tr>
              <a:tr h="244569">
                <a:tc rowSpan="3">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всего</a:t>
                      </a:r>
                      <a:br>
                        <a:rPr lang="ru-RU" sz="1100" b="0" i="0" u="none" strike="noStrike" dirty="0">
                          <a:solidFill>
                            <a:srgbClr val="000000"/>
                          </a:solidFill>
                          <a:effectLst/>
                          <a:latin typeface="Arial" panose="020B0604020202020204" pitchFamily="34" charset="0"/>
                          <a:cs typeface="Arial" panose="020B0604020202020204" pitchFamily="34" charset="0"/>
                        </a:rPr>
                      </a:br>
                      <a:r>
                        <a:rPr lang="ru-RU" sz="1100" b="0" i="0" u="none" strike="noStrike" dirty="0">
                          <a:solidFill>
                            <a:srgbClr val="000000"/>
                          </a:solidFill>
                          <a:effectLst/>
                          <a:latin typeface="Arial" panose="020B0604020202020204" pitchFamily="34" charset="0"/>
                          <a:cs typeface="Arial" panose="020B0604020202020204" pitchFamily="34" charset="0"/>
                        </a:rPr>
                        <a:t> за отчетный период</a:t>
                      </a:r>
                    </a:p>
                  </a:txBody>
                  <a:tcPr marL="7824" marR="7824" marT="7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1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в том числе:</a:t>
                      </a:r>
                    </a:p>
                  </a:txBody>
                  <a:tcPr marL="7824" marR="7824" marT="7824"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745555780"/>
                  </a:ext>
                </a:extLst>
              </a:tr>
              <a:tr h="503523">
                <a:tc vMerge="1">
                  <a:txBody>
                    <a:bodyPr/>
                    <a:lstStyle/>
                    <a:p>
                      <a:endParaRPr lang="ru-RU"/>
                    </a:p>
                  </a:txBody>
                  <a:tcPr/>
                </a:tc>
                <a:tc gridSpan="6">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 на </a:t>
                      </a:r>
                      <a:r>
                        <a:rPr lang="ru-RU" sz="1100" b="0" i="0" u="none" strike="noStrike" dirty="0" smtClean="0">
                          <a:solidFill>
                            <a:srgbClr val="000000"/>
                          </a:solidFill>
                          <a:effectLst/>
                          <a:latin typeface="Arial" panose="020B0604020202020204" pitchFamily="34" charset="0"/>
                          <a:cs typeface="Arial" panose="020B0604020202020204" pitchFamily="34" charset="0"/>
                        </a:rPr>
                        <a:t>обслуживание </a:t>
                      </a:r>
                      <a:r>
                        <a:rPr lang="ru-RU" sz="1100" b="0" i="0" u="none" strike="noStrike" dirty="0">
                          <a:solidFill>
                            <a:srgbClr val="000000"/>
                          </a:solidFill>
                          <a:effectLst/>
                          <a:latin typeface="Arial" panose="020B0604020202020204" pitchFamily="34" charset="0"/>
                          <a:cs typeface="Arial" panose="020B0604020202020204" pitchFamily="34" charset="0"/>
                        </a:rPr>
                        <a:t>транспортных средств</a:t>
                      </a:r>
                    </a:p>
                  </a:txBody>
                  <a:tcPr marL="7824" marR="7824" marT="7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содержание гаражей</a:t>
                      </a:r>
                    </a:p>
                  </a:txBody>
                  <a:tcPr marL="7824" marR="7824" marT="7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3">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заработная плата обслуживающего персонала</a:t>
                      </a:r>
                    </a:p>
                  </a:txBody>
                  <a:tcPr marL="7824" marR="7824" marT="7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уплата транспортного налога</a:t>
                      </a:r>
                    </a:p>
                  </a:txBody>
                  <a:tcPr marL="7824" marR="7824" marT="7824"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69208766"/>
                  </a:ext>
                </a:extLst>
              </a:tr>
              <a:tr h="1251614">
                <a:tc vMerge="1">
                  <a:txBody>
                    <a:bodyPr/>
                    <a:lstStyle/>
                    <a:p>
                      <a:endParaRPr lang="ru-RU"/>
                    </a:p>
                  </a:txBody>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расходы </a:t>
                      </a:r>
                      <a:br>
                        <a:rPr lang="ru-RU" sz="1100" b="0" i="0" u="none" strike="noStrike" dirty="0">
                          <a:solidFill>
                            <a:srgbClr val="000000"/>
                          </a:solidFill>
                          <a:effectLst/>
                          <a:latin typeface="Arial" panose="020B0604020202020204" pitchFamily="34" charset="0"/>
                          <a:cs typeface="Arial" panose="020B0604020202020204" pitchFamily="34" charset="0"/>
                        </a:rPr>
                      </a:br>
                      <a:r>
                        <a:rPr lang="ru-RU" sz="1100" b="0" i="0" u="none" strike="noStrike" dirty="0">
                          <a:solidFill>
                            <a:srgbClr val="000000"/>
                          </a:solidFill>
                          <a:effectLst/>
                          <a:latin typeface="Arial" panose="020B0604020202020204" pitchFamily="34" charset="0"/>
                          <a:cs typeface="Arial" panose="020B0604020202020204" pitchFamily="34" charset="0"/>
                        </a:rPr>
                        <a:t>на горюче-смазочные материалы</a:t>
                      </a:r>
                    </a:p>
                  </a:txBody>
                  <a:tcPr marL="7824" marR="7824" marT="7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приобретение (замена) колес, шин, дисков</a:t>
                      </a:r>
                    </a:p>
                  </a:txBody>
                  <a:tcPr marL="7824" marR="7824" marT="7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расходы на ОСАГО</a:t>
                      </a:r>
                    </a:p>
                  </a:txBody>
                  <a:tcPr marL="7824" marR="7824" marT="7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расходы на добровольное страхование</a:t>
                      </a:r>
                    </a:p>
                  </a:txBody>
                  <a:tcPr marL="7824" marR="7824" marT="7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ремонт, включая приобретение запасных частей</a:t>
                      </a:r>
                    </a:p>
                  </a:txBody>
                  <a:tcPr marL="7824" marR="7824" marT="7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техобслуживание сторонними организациями</a:t>
                      </a:r>
                    </a:p>
                  </a:txBody>
                  <a:tcPr marL="7824" marR="7824" marT="7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аренда гаражей, парковочных мест</a:t>
                      </a:r>
                    </a:p>
                  </a:txBody>
                  <a:tcPr marL="7824" marR="7824" marT="7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содержание гаражей</a:t>
                      </a:r>
                    </a:p>
                  </a:txBody>
                  <a:tcPr marL="7824" marR="7824" marT="7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водителей</a:t>
                      </a:r>
                    </a:p>
                  </a:txBody>
                  <a:tcPr marL="7824" marR="7824" marT="7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обслужи-</a:t>
                      </a:r>
                      <a:r>
                        <a:rPr lang="ru-RU" sz="1100" b="0" i="0" u="none" strike="noStrike" dirty="0" err="1">
                          <a:solidFill>
                            <a:srgbClr val="000000"/>
                          </a:solidFill>
                          <a:effectLst/>
                          <a:latin typeface="Arial" panose="020B0604020202020204" pitchFamily="34" charset="0"/>
                          <a:cs typeface="Arial" panose="020B0604020202020204" pitchFamily="34" charset="0"/>
                        </a:rPr>
                        <a:t>вающего</a:t>
                      </a:r>
                      <a:r>
                        <a:rPr lang="ru-RU" sz="1100" b="0" i="0" u="none" strike="noStrike" dirty="0">
                          <a:solidFill>
                            <a:srgbClr val="000000"/>
                          </a:solidFill>
                          <a:effectLst/>
                          <a:latin typeface="Arial" panose="020B0604020202020204" pitchFamily="34" charset="0"/>
                          <a:cs typeface="Arial" panose="020B0604020202020204" pitchFamily="34" charset="0"/>
                        </a:rPr>
                        <a:t> персонала гаражей</a:t>
                      </a:r>
                    </a:p>
                  </a:txBody>
                  <a:tcPr marL="7824" marR="7824" marT="7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err="1">
                          <a:solidFill>
                            <a:srgbClr val="000000"/>
                          </a:solidFill>
                          <a:effectLst/>
                          <a:latin typeface="Arial" panose="020B0604020202020204" pitchFamily="34" charset="0"/>
                          <a:cs typeface="Arial" panose="020B0604020202020204" pitchFamily="34" charset="0"/>
                        </a:rPr>
                        <a:t>администра-тивного</a:t>
                      </a:r>
                      <a:r>
                        <a:rPr lang="ru-RU" sz="1100" b="0" i="0" u="none" strike="noStrike" dirty="0">
                          <a:solidFill>
                            <a:srgbClr val="000000"/>
                          </a:solidFill>
                          <a:effectLst/>
                          <a:latin typeface="Arial" panose="020B0604020202020204" pitchFamily="34" charset="0"/>
                          <a:cs typeface="Arial" panose="020B0604020202020204" pitchFamily="34" charset="0"/>
                        </a:rPr>
                        <a:t> персонала гаражей</a:t>
                      </a:r>
                    </a:p>
                  </a:txBody>
                  <a:tcPr marL="7824" marR="7824" marT="78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extLst>
                  <a:ext uri="{0D108BD9-81ED-4DB2-BD59-A6C34878D82A}">
                    <a16:rowId xmlns:a16="http://schemas.microsoft.com/office/drawing/2014/main" xmlns="" val="2483637229"/>
                  </a:ext>
                </a:extLst>
              </a:tr>
              <a:tr h="258955">
                <a:tc>
                  <a:txBody>
                    <a:bodyPr/>
                    <a:lstStyle/>
                    <a:p>
                      <a:pPr algn="ctr" fontAlgn="b"/>
                      <a:r>
                        <a:rPr lang="ru-RU" sz="800" b="0" i="0" u="none" strike="noStrike">
                          <a:solidFill>
                            <a:srgbClr val="000000"/>
                          </a:solidFill>
                          <a:effectLst/>
                          <a:latin typeface="Times New Roman" panose="02020603050405020304" pitchFamily="18" charset="0"/>
                        </a:rPr>
                        <a:t>3</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4</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5</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6</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7</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8</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9</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10</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11</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12</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13</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14</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15</a:t>
                      </a:r>
                    </a:p>
                  </a:txBody>
                  <a:tcPr marL="7824" marR="7824" marT="782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79643698"/>
                  </a:ext>
                </a:extLst>
              </a:tr>
              <a:tr h="244569">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53194938"/>
                  </a:ext>
                </a:extLst>
              </a:tr>
              <a:tr h="489137">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97758489"/>
                  </a:ext>
                </a:extLst>
              </a:tr>
              <a:tr h="776863">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88294216"/>
                  </a:ext>
                </a:extLst>
              </a:tr>
              <a:tr h="489137">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90671654"/>
                  </a:ext>
                </a:extLst>
              </a:tr>
              <a:tr h="733706">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Times New Roman" panose="02020603050405020304" pitchFamily="18" charset="0"/>
                        </a:rPr>
                        <a:t> </a:t>
                      </a:r>
                    </a:p>
                  </a:txBody>
                  <a:tcPr marL="7824" marR="7824" marT="782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34395603"/>
                  </a:ext>
                </a:extLst>
              </a:tr>
            </a:tbl>
          </a:graphicData>
        </a:graphic>
      </p:graphicFrame>
    </p:spTree>
    <p:extLst>
      <p:ext uri="{BB962C8B-B14F-4D97-AF65-F5344CB8AC3E}">
        <p14:creationId xmlns:p14="http://schemas.microsoft.com/office/powerpoint/2010/main" val="28199111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500" y="692696"/>
            <a:ext cx="8964996" cy="4248471"/>
          </a:xfrm>
        </p:spPr>
        <p:txBody>
          <a:bodyPr>
            <a:normAutofit/>
          </a:bodyPr>
          <a:lstStyle/>
          <a:p>
            <a:r>
              <a:rPr lang="ru-RU" sz="2600" b="1" dirty="0">
                <a:solidFill>
                  <a:schemeClr val="accent6">
                    <a:lumMod val="75000"/>
                  </a:schemeClr>
                </a:solidFill>
                <a:latin typeface="Arial" panose="020B0604020202020204" pitchFamily="34" charset="0"/>
                <a:cs typeface="Arial" panose="020B0604020202020204" pitchFamily="34" charset="0"/>
              </a:rPr>
              <a:t>Приказ Минфина России </a:t>
            </a:r>
            <a:r>
              <a:rPr lang="ru-RU" sz="2600" b="1" dirty="0" smtClean="0">
                <a:solidFill>
                  <a:schemeClr val="accent6">
                    <a:lumMod val="75000"/>
                  </a:schemeClr>
                </a:solidFill>
                <a:latin typeface="Arial" panose="020B0604020202020204" pitchFamily="34" charset="0"/>
                <a:cs typeface="Arial" panose="020B0604020202020204" pitchFamily="34" charset="0"/>
              </a:rPr>
              <a:t/>
            </a:r>
            <a:br>
              <a:rPr lang="ru-RU" sz="2600" b="1" dirty="0" smtClean="0">
                <a:solidFill>
                  <a:schemeClr val="accent6">
                    <a:lumMod val="75000"/>
                  </a:schemeClr>
                </a:solidFill>
                <a:latin typeface="Arial" panose="020B0604020202020204" pitchFamily="34" charset="0"/>
                <a:cs typeface="Arial" panose="020B0604020202020204" pitchFamily="34" charset="0"/>
              </a:rPr>
            </a:br>
            <a:r>
              <a:rPr lang="ru-RU" sz="2600" b="1" dirty="0" smtClean="0">
                <a:solidFill>
                  <a:schemeClr val="accent6">
                    <a:lumMod val="75000"/>
                  </a:schemeClr>
                </a:solidFill>
                <a:latin typeface="Arial" panose="020B0604020202020204" pitchFamily="34" charset="0"/>
                <a:cs typeface="Arial" panose="020B0604020202020204" pitchFamily="34" charset="0"/>
              </a:rPr>
              <a:t>от </a:t>
            </a:r>
            <a:r>
              <a:rPr lang="ru-RU" sz="2600" b="1" dirty="0">
                <a:solidFill>
                  <a:schemeClr val="accent6">
                    <a:lumMod val="75000"/>
                  </a:schemeClr>
                </a:solidFill>
                <a:latin typeface="Arial" panose="020B0604020202020204" pitchFamily="34" charset="0"/>
                <a:cs typeface="Arial" panose="020B0604020202020204" pitchFamily="34" charset="0"/>
              </a:rPr>
              <a:t>08.11.2022 </a:t>
            </a:r>
            <a:r>
              <a:rPr lang="ru-RU" sz="2600" b="1" dirty="0" smtClean="0">
                <a:solidFill>
                  <a:schemeClr val="accent6">
                    <a:lumMod val="75000"/>
                  </a:schemeClr>
                </a:solidFill>
                <a:latin typeface="Arial" panose="020B0604020202020204" pitchFamily="34" charset="0"/>
                <a:cs typeface="Arial" panose="020B0604020202020204" pitchFamily="34" charset="0"/>
              </a:rPr>
              <a:t>№ </a:t>
            </a:r>
            <a:r>
              <a:rPr lang="ru-RU" sz="2600" b="1" dirty="0">
                <a:solidFill>
                  <a:schemeClr val="accent6">
                    <a:lumMod val="75000"/>
                  </a:schemeClr>
                </a:solidFill>
                <a:latin typeface="Arial" panose="020B0604020202020204" pitchFamily="34" charset="0"/>
                <a:cs typeface="Arial" panose="020B0604020202020204" pitchFamily="34" charset="0"/>
              </a:rPr>
              <a:t>159н</a:t>
            </a:r>
            <a:br>
              <a:rPr lang="ru-RU" sz="2600" b="1" dirty="0">
                <a:solidFill>
                  <a:schemeClr val="accent6">
                    <a:lumMod val="75000"/>
                  </a:schemeClr>
                </a:solidFill>
                <a:latin typeface="Arial" panose="020B0604020202020204" pitchFamily="34" charset="0"/>
                <a:cs typeface="Arial" panose="020B0604020202020204" pitchFamily="34" charset="0"/>
              </a:rPr>
            </a:br>
            <a:r>
              <a:rPr lang="ru-RU" sz="2600" b="1" dirty="0" smtClean="0">
                <a:solidFill>
                  <a:schemeClr val="accent6">
                    <a:lumMod val="75000"/>
                  </a:schemeClr>
                </a:solidFill>
                <a:latin typeface="Arial" panose="020B0604020202020204" pitchFamily="34" charset="0"/>
                <a:cs typeface="Arial" panose="020B0604020202020204" pitchFamily="34" charset="0"/>
              </a:rPr>
              <a:t>«О </a:t>
            </a:r>
            <a:r>
              <a:rPr lang="ru-RU" sz="2600" b="1" dirty="0">
                <a:solidFill>
                  <a:schemeClr val="accent6">
                    <a:lumMod val="75000"/>
                  </a:schemeClr>
                </a:solidFill>
                <a:latin typeface="Arial" panose="020B0604020202020204" pitchFamily="34" charset="0"/>
                <a:cs typeface="Arial" panose="020B0604020202020204" pitchFamily="34" charset="0"/>
              </a:rPr>
              <a:t>внесении изменений в Общие требования к порядку составления и утверждения отчета о результатах деятельности государственного (муниципального) учреждения и об использовании закрепленного за ним государственного (муниципального) имущества, утвержденные приказом Министерства финансов Российской Федерации от 2 ноября 2021 г. </a:t>
            </a:r>
            <a:r>
              <a:rPr lang="ru-RU" sz="2600" b="1" dirty="0" smtClean="0">
                <a:solidFill>
                  <a:schemeClr val="accent6">
                    <a:lumMod val="75000"/>
                  </a:schemeClr>
                </a:solidFill>
                <a:latin typeface="Arial" panose="020B0604020202020204" pitchFamily="34" charset="0"/>
                <a:cs typeface="Arial" panose="020B0604020202020204" pitchFamily="34" charset="0"/>
              </a:rPr>
              <a:t>№ 171н»</a:t>
            </a:r>
            <a:r>
              <a:rPr lang="ru-RU" sz="2600" b="1" dirty="0">
                <a:solidFill>
                  <a:schemeClr val="accent6">
                    <a:lumMod val="75000"/>
                  </a:schemeClr>
                </a:solidFill>
                <a:latin typeface="Arial" panose="020B0604020202020204" pitchFamily="34" charset="0"/>
                <a:cs typeface="Arial" panose="020B0604020202020204" pitchFamily="34" charset="0"/>
              </a:rPr>
              <a:t/>
            </a:r>
            <a:br>
              <a:rPr lang="ru-RU" sz="2600" b="1" dirty="0">
                <a:solidFill>
                  <a:schemeClr val="accent6">
                    <a:lumMod val="75000"/>
                  </a:schemeClr>
                </a:solidFill>
                <a:latin typeface="Arial" panose="020B0604020202020204" pitchFamily="34" charset="0"/>
                <a:cs typeface="Arial" panose="020B0604020202020204" pitchFamily="34" charset="0"/>
              </a:rPr>
            </a:br>
            <a:endParaRPr lang="ru-RU" sz="2600" b="1" dirty="0">
              <a:solidFill>
                <a:schemeClr val="accent6">
                  <a:lumMod val="75000"/>
                </a:schemeClr>
              </a:solidFill>
              <a:latin typeface="Arial" panose="020B0604020202020204" pitchFamily="34" charset="0"/>
              <a:cs typeface="Arial" panose="020B0604020202020204" pitchFamily="34" charset="0"/>
            </a:endParaRPr>
          </a:p>
        </p:txBody>
      </p:sp>
      <p:sp>
        <p:nvSpPr>
          <p:cNvPr id="3" name="Подзаголовок 2"/>
          <p:cNvSpPr>
            <a:spLocks noGrp="1"/>
          </p:cNvSpPr>
          <p:nvPr>
            <p:ph type="subTitle" idx="1"/>
          </p:nvPr>
        </p:nvSpPr>
        <p:spPr>
          <a:xfrm>
            <a:off x="1259632" y="5157192"/>
            <a:ext cx="6768752" cy="360040"/>
          </a:xfrm>
        </p:spPr>
        <p:txBody>
          <a:bodyPr/>
          <a:lstStyle/>
          <a:p>
            <a:r>
              <a:rPr lang="ru-RU" b="1" dirty="0">
                <a:solidFill>
                  <a:schemeClr val="accent6">
                    <a:lumMod val="75000"/>
                  </a:schemeClr>
                </a:solidFill>
              </a:rPr>
              <a:t>(Зарегистрировано в Минюсте России 05.12.2022 N 71360)</a:t>
            </a:r>
          </a:p>
          <a:p>
            <a:endParaRPr lang="ru-RU" dirty="0"/>
          </a:p>
        </p:txBody>
      </p:sp>
    </p:spTree>
    <p:extLst>
      <p:ext uri="{BB962C8B-B14F-4D97-AF65-F5344CB8AC3E}">
        <p14:creationId xmlns:p14="http://schemas.microsoft.com/office/powerpoint/2010/main" val="28943636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179513" y="260645"/>
          <a:ext cx="8712966" cy="6249988"/>
        </p:xfrm>
        <a:graphic>
          <a:graphicData uri="http://schemas.openxmlformats.org/drawingml/2006/table">
            <a:tbl>
              <a:tblPr/>
              <a:tblGrid>
                <a:gridCol w="2174823">
                  <a:extLst>
                    <a:ext uri="{9D8B030D-6E8A-4147-A177-3AD203B41FA5}">
                      <a16:colId xmlns:a16="http://schemas.microsoft.com/office/drawing/2014/main" xmlns="" val="2373042146"/>
                    </a:ext>
                  </a:extLst>
                </a:gridCol>
                <a:gridCol w="1025859">
                  <a:extLst>
                    <a:ext uri="{9D8B030D-6E8A-4147-A177-3AD203B41FA5}">
                      <a16:colId xmlns:a16="http://schemas.microsoft.com/office/drawing/2014/main" xmlns="" val="106185403"/>
                    </a:ext>
                  </a:extLst>
                </a:gridCol>
                <a:gridCol w="984825">
                  <a:extLst>
                    <a:ext uri="{9D8B030D-6E8A-4147-A177-3AD203B41FA5}">
                      <a16:colId xmlns:a16="http://schemas.microsoft.com/office/drawing/2014/main" xmlns="" val="2133515128"/>
                    </a:ext>
                  </a:extLst>
                </a:gridCol>
                <a:gridCol w="1039537">
                  <a:extLst>
                    <a:ext uri="{9D8B030D-6E8A-4147-A177-3AD203B41FA5}">
                      <a16:colId xmlns:a16="http://schemas.microsoft.com/office/drawing/2014/main" xmlns="" val="3018599813"/>
                    </a:ext>
                  </a:extLst>
                </a:gridCol>
                <a:gridCol w="1130726">
                  <a:extLst>
                    <a:ext uri="{9D8B030D-6E8A-4147-A177-3AD203B41FA5}">
                      <a16:colId xmlns:a16="http://schemas.microsoft.com/office/drawing/2014/main" xmlns="" val="1905148444"/>
                    </a:ext>
                  </a:extLst>
                </a:gridCol>
                <a:gridCol w="1244710">
                  <a:extLst>
                    <a:ext uri="{9D8B030D-6E8A-4147-A177-3AD203B41FA5}">
                      <a16:colId xmlns:a16="http://schemas.microsoft.com/office/drawing/2014/main" xmlns="" val="1842832744"/>
                    </a:ext>
                  </a:extLst>
                </a:gridCol>
                <a:gridCol w="1112486">
                  <a:extLst>
                    <a:ext uri="{9D8B030D-6E8A-4147-A177-3AD203B41FA5}">
                      <a16:colId xmlns:a16="http://schemas.microsoft.com/office/drawing/2014/main" xmlns="" val="3406750113"/>
                    </a:ext>
                  </a:extLst>
                </a:gridCol>
              </a:tblGrid>
              <a:tr h="610878">
                <a:tc gridSpan="7">
                  <a:txBody>
                    <a:bodyPr/>
                    <a:lstStyle/>
                    <a:p>
                      <a:pPr algn="ctr" fontAlgn="ctr"/>
                      <a:r>
                        <a:rPr lang="ru-RU" sz="1100" b="1" i="0" u="none" strike="noStrike" dirty="0">
                          <a:solidFill>
                            <a:srgbClr val="000000"/>
                          </a:solidFill>
                          <a:effectLst/>
                          <a:latin typeface="Arial" panose="020B0604020202020204" pitchFamily="34" charset="0"/>
                          <a:cs typeface="Arial" panose="020B0604020202020204" pitchFamily="34" charset="0"/>
                        </a:rPr>
                        <a:t>Отчет </a:t>
                      </a:r>
                      <a:br>
                        <a:rPr lang="ru-RU" sz="1100" b="1" i="0" u="none" strike="noStrike" dirty="0">
                          <a:solidFill>
                            <a:srgbClr val="000000"/>
                          </a:solidFill>
                          <a:effectLst/>
                          <a:latin typeface="Arial" panose="020B0604020202020204" pitchFamily="34" charset="0"/>
                          <a:cs typeface="Arial" panose="020B0604020202020204" pitchFamily="34" charset="0"/>
                        </a:rPr>
                      </a:br>
                      <a:r>
                        <a:rPr lang="ru-RU" sz="1100" b="1" i="0" u="none" strike="noStrike" dirty="0">
                          <a:solidFill>
                            <a:srgbClr val="000000"/>
                          </a:solidFill>
                          <a:effectLst/>
                          <a:latin typeface="Arial" panose="020B0604020202020204" pitchFamily="34" charset="0"/>
                          <a:cs typeface="Arial" panose="020B0604020202020204" pitchFamily="34" charset="0"/>
                        </a:rPr>
                        <a:t>о результатах деятельности государственного (муниципального) учреждения и об использовании закрепленного за ним государственного (муниципального) имущества</a:t>
                      </a:r>
                    </a:p>
                  </a:txBody>
                  <a:tcPr marL="6155" marR="6155" marT="6155" marB="0" anchor="ctr">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374984860"/>
                  </a:ext>
                </a:extLst>
              </a:tr>
              <a:tr h="175733">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l" fontAlgn="b"/>
                      <a:r>
                        <a:rPr lang="ru-RU" sz="1100" b="1"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l" fontAlgn="b"/>
                      <a:r>
                        <a:rPr lang="ru-RU" sz="1100" b="1"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КОДЫ</a:t>
                      </a:r>
                    </a:p>
                  </a:txBody>
                  <a:tcPr marL="6155" marR="6155" marT="615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286640148"/>
                  </a:ext>
                </a:extLst>
              </a:tr>
              <a:tr h="167364">
                <a:tc gridSpan="5">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на 1  ___________  20__ г.</a:t>
                      </a:r>
                    </a:p>
                  </a:txBody>
                  <a:tcPr marL="6155" marR="6155" marT="6155" marB="0" anchor="b">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Дата </a:t>
                      </a:r>
                    </a:p>
                  </a:txBody>
                  <a:tcPr marL="6155" marR="55392" marT="615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587039475"/>
                  </a:ext>
                </a:extLst>
              </a:tr>
              <a:tr h="292887">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по Сводному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реестру</a:t>
                      </a:r>
                    </a:p>
                  </a:txBody>
                  <a:tcPr marL="6155" marR="55392" marT="615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641955856"/>
                  </a:ext>
                </a:extLst>
              </a:tr>
              <a:tr h="167364">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ИНН</a:t>
                      </a:r>
                    </a:p>
                  </a:txBody>
                  <a:tcPr marL="6155" marR="55392" marT="615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157790573"/>
                  </a:ext>
                </a:extLst>
              </a:tr>
              <a:tr h="167364">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Учреждение                                                                          </a:t>
                      </a:r>
                    </a:p>
                  </a:txBody>
                  <a:tcPr marL="6155" marR="6155" marT="6155" marB="0" anchor="b">
                    <a:lnL>
                      <a:noFill/>
                    </a:lnL>
                    <a:lnR>
                      <a:noFill/>
                    </a:lnR>
                    <a:lnT>
                      <a:noFill/>
                    </a:lnT>
                    <a:lnB>
                      <a:noFill/>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КПП</a:t>
                      </a:r>
                    </a:p>
                  </a:txBody>
                  <a:tcPr marL="6155" marR="55392" marT="615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125451256"/>
                  </a:ext>
                </a:extLst>
              </a:tr>
              <a:tr h="167364">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Тип учреждения</a:t>
                      </a:r>
                    </a:p>
                  </a:txBody>
                  <a:tcPr marL="6155" marR="6155" marT="6155" marB="0" anchor="b">
                    <a:lnL>
                      <a:noFill/>
                    </a:lnL>
                    <a:lnR>
                      <a:noFill/>
                    </a:lnR>
                    <a:lnT>
                      <a:noFill/>
                    </a:lnT>
                    <a:lnB>
                      <a:noFill/>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55392" marT="615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420042248"/>
                  </a:ext>
                </a:extLst>
              </a:tr>
              <a:tr h="150628">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gridSpan="4">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(казенное - «01», бюджетное - «02», автономное - «03») </a:t>
                      </a:r>
                    </a:p>
                  </a:txBody>
                  <a:tcPr marL="6155" marR="6155" marT="615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55392" marT="615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855430194"/>
                  </a:ext>
                </a:extLst>
              </a:tr>
              <a:tr h="435146">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Орган, осуществляющий </a:t>
                      </a:r>
                      <a:br>
                        <a:rPr lang="ru-RU" sz="1100" b="0" i="0" u="none" strike="noStrike" dirty="0">
                          <a:solidFill>
                            <a:srgbClr val="000000"/>
                          </a:solidFill>
                          <a:effectLst/>
                          <a:latin typeface="Arial" panose="020B0604020202020204" pitchFamily="34" charset="0"/>
                          <a:cs typeface="Arial" panose="020B0604020202020204" pitchFamily="34" charset="0"/>
                        </a:rPr>
                      </a:br>
                      <a:r>
                        <a:rPr lang="ru-RU" sz="1100" b="0" i="0" u="none" strike="noStrike" dirty="0">
                          <a:solidFill>
                            <a:srgbClr val="000000"/>
                          </a:solidFill>
                          <a:effectLst/>
                          <a:latin typeface="Arial" panose="020B0604020202020204" pitchFamily="34" charset="0"/>
                          <a:cs typeface="Arial" panose="020B0604020202020204" pitchFamily="34" charset="0"/>
                        </a:rPr>
                        <a:t>функции и полномочия учредителя                                               </a:t>
                      </a:r>
                    </a:p>
                  </a:txBody>
                  <a:tcPr marL="6155" marR="6155" marT="6155" marB="0" anchor="b">
                    <a:lnL>
                      <a:noFill/>
                    </a:lnL>
                    <a:lnR>
                      <a:noFill/>
                    </a:lnR>
                    <a:lnT>
                      <a:noFill/>
                    </a:lnT>
                    <a:lnB>
                      <a:noFill/>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 по БК</a:t>
                      </a:r>
                    </a:p>
                  </a:txBody>
                  <a:tcPr marL="6155" marR="55392" marT="615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067184877"/>
                  </a:ext>
                </a:extLst>
              </a:tr>
              <a:tr h="326359">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Публично-правовое образование</a:t>
                      </a:r>
                    </a:p>
                  </a:txBody>
                  <a:tcPr marL="6155" marR="6155" marT="6155" marB="0" anchor="b">
                    <a:lnL>
                      <a:noFill/>
                    </a:lnL>
                    <a:lnR>
                      <a:noFill/>
                    </a:lnR>
                    <a:lnT>
                      <a:noFill/>
                    </a:lnT>
                    <a:lnB>
                      <a:noFill/>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по ОКТМО</a:t>
                      </a:r>
                    </a:p>
                  </a:txBody>
                  <a:tcPr marL="6155" marR="55392" marT="615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23231624"/>
                  </a:ext>
                </a:extLst>
              </a:tr>
              <a:tr h="175733">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Периодичность: годовая</a:t>
                      </a:r>
                    </a:p>
                  </a:txBody>
                  <a:tcPr marL="6155" marR="6155" marT="6155" marB="0" anchor="b">
                    <a:lnL>
                      <a:noFill/>
                    </a:lnL>
                    <a:lnR>
                      <a:noFill/>
                    </a:lnR>
                    <a:lnT>
                      <a:noFill/>
                    </a:lnT>
                    <a:lnB>
                      <a:noFill/>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6155" marR="55392" marT="615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95680588"/>
                  </a:ext>
                </a:extLst>
              </a:tr>
              <a:tr h="167364">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a:noFill/>
                    </a:lnT>
                    <a:lnB>
                      <a:noFill/>
                    </a:lnB>
                    <a:solidFill>
                      <a:srgbClr val="FFFFFF"/>
                    </a:solidFill>
                  </a:tcPr>
                </a:tc>
                <a:tc>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55392" marT="6155" marB="0" anchor="b">
                    <a:lnL>
                      <a:noFill/>
                    </a:lnL>
                    <a:lnR>
                      <a:noFill/>
                    </a:lnR>
                    <a:lnT>
                      <a:noFill/>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722708061"/>
                  </a:ext>
                </a:extLst>
              </a:tr>
              <a:tr h="167364">
                <a:tc gridSpan="7">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Раздел 1. Результаты деятельности</a:t>
                      </a:r>
                    </a:p>
                  </a:txBody>
                  <a:tcPr marL="6155" marR="6155" marT="6155" marB="0" anchor="b">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183740539"/>
                  </a:ext>
                </a:extLst>
              </a:tr>
              <a:tr h="167364">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1.</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116363576"/>
                  </a:ext>
                </a:extLst>
              </a:tr>
              <a:tr h="167364">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2.</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891531512"/>
                  </a:ext>
                </a:extLst>
              </a:tr>
              <a:tr h="167364">
                <a:tc gridSpan="7">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Раздел 2. Использование имущества, закрепленного за учреждением</a:t>
                      </a:r>
                    </a:p>
                  </a:txBody>
                  <a:tcPr marL="6155" marR="6155" marT="615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766767905"/>
                  </a:ext>
                </a:extLst>
              </a:tr>
              <a:tr h="167364">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1.</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588232281"/>
                  </a:ext>
                </a:extLst>
              </a:tr>
              <a:tr h="167364">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2.</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283711672"/>
                  </a:ext>
                </a:extLst>
              </a:tr>
              <a:tr h="167364">
                <a:tc gridSpan="7">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Раздел 3. Эффективность деятельности</a:t>
                      </a:r>
                    </a:p>
                  </a:txBody>
                  <a:tcPr marL="6155" marR="6155" marT="615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559061900"/>
                  </a:ext>
                </a:extLst>
              </a:tr>
              <a:tr h="167364">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1.</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234457239"/>
                  </a:ext>
                </a:extLst>
              </a:tr>
              <a:tr h="167364">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2.</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199431172"/>
                  </a:ext>
                </a:extLst>
              </a:tr>
              <a:tr h="167364">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2299925281"/>
                  </a:ext>
                </a:extLst>
              </a:tr>
              <a:tr h="451883">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Руководитель </a:t>
                      </a:r>
                      <a:br>
                        <a:rPr lang="ru-RU" sz="1100" b="0" i="0" u="none" strike="noStrike" dirty="0">
                          <a:solidFill>
                            <a:srgbClr val="000000"/>
                          </a:solidFill>
                          <a:effectLst/>
                          <a:latin typeface="Arial" panose="020B0604020202020204" pitchFamily="34" charset="0"/>
                          <a:cs typeface="Arial" panose="020B0604020202020204" pitchFamily="34" charset="0"/>
                        </a:rPr>
                      </a:br>
                      <a:r>
                        <a:rPr lang="ru-RU" sz="1100" b="0" i="0" u="none" strike="noStrike" dirty="0">
                          <a:solidFill>
                            <a:srgbClr val="000000"/>
                          </a:solidFill>
                          <a:effectLst/>
                          <a:latin typeface="Arial" panose="020B0604020202020204" pitchFamily="34" charset="0"/>
                          <a:cs typeface="Arial" panose="020B0604020202020204" pitchFamily="34" charset="0"/>
                        </a:rPr>
                        <a:t>(уполномоченное лицо) Учреждения</a:t>
                      </a:r>
                    </a:p>
                  </a:txBody>
                  <a:tcPr marL="6155" marR="6155" marT="6155" marB="0" anchor="b">
                    <a:lnL>
                      <a:noFill/>
                    </a:lnL>
                    <a:lnR>
                      <a:noFill/>
                    </a:lnR>
                    <a:lnT>
                      <a:noFill/>
                    </a:lnT>
                    <a:lnB>
                      <a:noFill/>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b">
                    <a:lnL>
                      <a:noFill/>
                    </a:lnL>
                    <a:lnR>
                      <a:noFill/>
                    </a:lnR>
                    <a:lnT>
                      <a:noFill/>
                    </a:lnT>
                    <a:lnB>
                      <a:noFill/>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6155" marR="6155" marT="6155" marB="0" anchor="b">
                    <a:lnL>
                      <a:noFill/>
                    </a:lnL>
                    <a:lnR>
                      <a:noFill/>
                    </a:lnR>
                    <a:lnT>
                      <a:noFill/>
                    </a:lnT>
                    <a:lnB>
                      <a:noFill/>
                    </a:lnB>
                  </a:tcPr>
                </a:tc>
                <a:extLst>
                  <a:ext uri="{0D108BD9-81ED-4DB2-BD59-A6C34878D82A}">
                    <a16:rowId xmlns:a16="http://schemas.microsoft.com/office/drawing/2014/main" xmlns="" val="3837555237"/>
                  </a:ext>
                </a:extLst>
              </a:tr>
              <a:tr h="167364">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a:noFill/>
                    </a:lnT>
                    <a:lnB>
                      <a:noFill/>
                    </a:lnB>
                    <a:solidFill>
                      <a:srgbClr val="FFFFFF"/>
                    </a:solidFill>
                  </a:tcPr>
                </a:tc>
                <a:tc>
                  <a:txBody>
                    <a:bodyPr/>
                    <a:lstStyle/>
                    <a:p>
                      <a:pPr algn="ctr" fontAlgn="t"/>
                      <a:r>
                        <a:rPr lang="ru-RU" sz="1100" b="0" i="0" u="none" strike="noStrike">
                          <a:solidFill>
                            <a:srgbClr val="000000"/>
                          </a:solidFill>
                          <a:effectLst/>
                          <a:latin typeface="Arial" panose="020B0604020202020204" pitchFamily="34" charset="0"/>
                          <a:cs typeface="Arial" panose="020B0604020202020204" pitchFamily="34" charset="0"/>
                        </a:rPr>
                        <a:t>(должность)</a:t>
                      </a:r>
                    </a:p>
                  </a:txBody>
                  <a:tcPr marL="6155" marR="6155" marT="615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t"/>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lnL>
                      <a:noFill/>
                    </a:lnL>
                    <a:lnR>
                      <a:noFill/>
                    </a:lnR>
                    <a:lnT>
                      <a:noFill/>
                    </a:lnT>
                    <a:lnB>
                      <a:noFill/>
                    </a:lnB>
                    <a:solidFill>
                      <a:srgbClr val="FFFFFF"/>
                    </a:solidFill>
                  </a:tcPr>
                </a:tc>
                <a:tc>
                  <a:txBody>
                    <a:bodyPr/>
                    <a:lstStyle/>
                    <a:p>
                      <a:pPr algn="l" fontAlgn="t"/>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lnL>
                      <a:noFill/>
                    </a:lnL>
                    <a:lnR>
                      <a:noFill/>
                    </a:lnR>
                    <a:lnT>
                      <a:noFill/>
                    </a:lnT>
                    <a:lnB>
                      <a:noFill/>
                    </a:lnB>
                    <a:solidFill>
                      <a:srgbClr val="FFFFFF"/>
                    </a:solidFill>
                  </a:tcPr>
                </a:tc>
                <a:tc gridSpan="2">
                  <a:txBody>
                    <a:bodyPr/>
                    <a:lstStyle/>
                    <a:p>
                      <a:pPr algn="ctr" fontAlgn="t"/>
                      <a:r>
                        <a:rPr lang="ru-RU" sz="1100" b="0" i="0" u="none" strike="noStrike">
                          <a:solidFill>
                            <a:srgbClr val="000000"/>
                          </a:solidFill>
                          <a:effectLst/>
                          <a:latin typeface="Arial" panose="020B0604020202020204" pitchFamily="34" charset="0"/>
                          <a:cs typeface="Arial" panose="020B0604020202020204" pitchFamily="34" charset="0"/>
                        </a:rPr>
                        <a:t>(расшифровка подписи)</a:t>
                      </a:r>
                    </a:p>
                  </a:txBody>
                  <a:tcPr marL="6155" marR="6155" marT="615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a:txBody>
                    <a:bodyPr/>
                    <a:lstStyle/>
                    <a:p>
                      <a:pPr algn="ctr" fontAlgn="t"/>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lnL>
                      <a:noFill/>
                    </a:lnL>
                    <a:lnR>
                      <a:noFill/>
                    </a:lnR>
                    <a:lnT>
                      <a:noFill/>
                    </a:lnT>
                    <a:lnB>
                      <a:noFill/>
                    </a:lnB>
                    <a:solidFill>
                      <a:srgbClr val="FFFFFF"/>
                    </a:solidFill>
                  </a:tcPr>
                </a:tc>
                <a:extLst>
                  <a:ext uri="{0D108BD9-81ED-4DB2-BD59-A6C34878D82A}">
                    <a16:rowId xmlns:a16="http://schemas.microsoft.com/office/drawing/2014/main" xmlns="" val="3036123780"/>
                  </a:ext>
                </a:extLst>
              </a:tr>
              <a:tr h="167364">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Исполнитель</a:t>
                      </a:r>
                    </a:p>
                  </a:txBody>
                  <a:tcPr marL="6155" marR="6155" marT="6155" marB="0" anchor="b">
                    <a:lnL>
                      <a:noFill/>
                    </a:lnL>
                    <a:lnR>
                      <a:noFill/>
                    </a:lnR>
                    <a:lnT>
                      <a:noFill/>
                    </a:lnT>
                    <a:lnB>
                      <a:noFill/>
                    </a:lnB>
                    <a:solidFill>
                      <a:srgbClr val="FFFFFF"/>
                    </a:solidFill>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a:noFill/>
                    </a:lnT>
                    <a:lnB>
                      <a:noFill/>
                    </a:lnB>
                    <a:solidFill>
                      <a:srgbClr val="FFFFFF"/>
                    </a:solidFill>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a:noFill/>
                    </a:lnT>
                    <a:lnB>
                      <a:noFill/>
                    </a:lnB>
                    <a:solidFill>
                      <a:srgbClr val="FFFFFF"/>
                    </a:solidFill>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6155" marR="6155" marT="6155" marB="0" anchor="b">
                    <a:lnL>
                      <a:noFill/>
                    </a:lnL>
                    <a:lnR>
                      <a:noFill/>
                    </a:lnR>
                    <a:lnT>
                      <a:noFill/>
                    </a:lnT>
                    <a:lnB>
                      <a:noFill/>
                    </a:lnB>
                  </a:tcPr>
                </a:tc>
                <a:extLst>
                  <a:ext uri="{0D108BD9-81ED-4DB2-BD59-A6C34878D82A}">
                    <a16:rowId xmlns:a16="http://schemas.microsoft.com/office/drawing/2014/main" xmlns="" val="1395953375"/>
                  </a:ext>
                </a:extLst>
              </a:tr>
              <a:tr h="167364">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a:noFill/>
                    </a:lnT>
                    <a:lnB>
                      <a:noFill/>
                    </a:lnB>
                    <a:solidFill>
                      <a:srgbClr val="FFFFFF"/>
                    </a:solidFill>
                  </a:tcPr>
                </a:tc>
                <a:tc>
                  <a:txBody>
                    <a:bodyPr/>
                    <a:lstStyle/>
                    <a:p>
                      <a:pPr algn="ctr" fontAlgn="t"/>
                      <a:r>
                        <a:rPr lang="ru-RU" sz="1100" b="0" i="0" u="none" strike="noStrike" dirty="0">
                          <a:solidFill>
                            <a:srgbClr val="000000"/>
                          </a:solidFill>
                          <a:effectLst/>
                          <a:latin typeface="Arial" panose="020B0604020202020204" pitchFamily="34" charset="0"/>
                          <a:cs typeface="Arial" panose="020B0604020202020204" pitchFamily="34" charset="0"/>
                        </a:rPr>
                        <a:t>(должность)</a:t>
                      </a:r>
                    </a:p>
                  </a:txBody>
                  <a:tcPr marL="6155" marR="6155" marT="615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t"/>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6155" marR="6155" marT="6155" marB="0">
                    <a:lnL>
                      <a:noFill/>
                    </a:lnL>
                    <a:lnR>
                      <a:noFill/>
                    </a:lnR>
                    <a:lnT>
                      <a:noFill/>
                    </a:lnT>
                    <a:lnB>
                      <a:noFill/>
                    </a:lnB>
                    <a:solidFill>
                      <a:srgbClr val="FFFFFF"/>
                    </a:solidFill>
                  </a:tcPr>
                </a:tc>
                <a:tc>
                  <a:txBody>
                    <a:bodyPr/>
                    <a:lstStyle/>
                    <a:p>
                      <a:pPr algn="l" fontAlgn="t"/>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6155" marR="6155" marT="6155" marB="0">
                    <a:lnL>
                      <a:noFill/>
                    </a:lnL>
                    <a:lnR>
                      <a:noFill/>
                    </a:lnR>
                    <a:lnT>
                      <a:noFill/>
                    </a:lnT>
                    <a:lnB>
                      <a:noFill/>
                    </a:lnB>
                    <a:solidFill>
                      <a:srgbClr val="FFFFFF"/>
                    </a:solidFill>
                  </a:tcPr>
                </a:tc>
                <a:tc gridSpan="2">
                  <a:txBody>
                    <a:bodyPr/>
                    <a:lstStyle/>
                    <a:p>
                      <a:pPr algn="ctr" fontAlgn="t"/>
                      <a:r>
                        <a:rPr lang="ru-RU" sz="1100" b="0" i="0" u="none" strike="noStrike" dirty="0">
                          <a:solidFill>
                            <a:srgbClr val="000000"/>
                          </a:solidFill>
                          <a:effectLst/>
                          <a:latin typeface="Arial" panose="020B0604020202020204" pitchFamily="34" charset="0"/>
                          <a:cs typeface="Arial" panose="020B0604020202020204" pitchFamily="34" charset="0"/>
                        </a:rPr>
                        <a:t>(телефон)</a:t>
                      </a:r>
                    </a:p>
                  </a:txBody>
                  <a:tcPr marL="6155" marR="6155" marT="6155" marB="0">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a:txBody>
                    <a:bodyPr/>
                    <a:lstStyle/>
                    <a:p>
                      <a:pPr algn="ctr" fontAlgn="t"/>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lnL>
                      <a:noFill/>
                    </a:lnL>
                    <a:lnR>
                      <a:noFill/>
                    </a:lnR>
                    <a:lnT>
                      <a:noFill/>
                    </a:lnT>
                    <a:lnB>
                      <a:noFill/>
                    </a:lnB>
                    <a:solidFill>
                      <a:srgbClr val="FFFFFF"/>
                    </a:solidFill>
                  </a:tcPr>
                </a:tc>
                <a:extLst>
                  <a:ext uri="{0D108BD9-81ED-4DB2-BD59-A6C34878D82A}">
                    <a16:rowId xmlns:a16="http://schemas.microsoft.com/office/drawing/2014/main" xmlns="" val="3545343032"/>
                  </a:ext>
                </a:extLst>
              </a:tr>
              <a:tr h="284519">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«___»_________ 20____ г.</a:t>
                      </a:r>
                    </a:p>
                  </a:txBody>
                  <a:tcPr marL="6155" marR="6155" marT="6155" marB="0" anchor="ctr">
                    <a:lnL>
                      <a:noFill/>
                    </a:lnL>
                    <a:lnR>
                      <a:noFill/>
                    </a:lnR>
                    <a:lnT>
                      <a:noFill/>
                    </a:lnT>
                    <a:lnB>
                      <a:noFill/>
                    </a:lnB>
                    <a:solidFill>
                      <a:srgbClr val="FFFFFF"/>
                    </a:solidFill>
                  </a:tcPr>
                </a:tc>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a:noFill/>
                    </a:lnT>
                    <a:lnB>
                      <a:noFill/>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a:noFill/>
                    </a:lnT>
                    <a:lnB>
                      <a:noFill/>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a:noFill/>
                    </a:lnT>
                    <a:lnB>
                      <a:noFill/>
                    </a:lnB>
                    <a:solidFill>
                      <a:srgbClr val="FFFFFF"/>
                    </a:solidFill>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a:noFill/>
                    </a:lnT>
                    <a:lnB>
                      <a:noFill/>
                    </a:lnB>
                    <a:solidFill>
                      <a:srgbClr val="FFFFFF"/>
                    </a:solidFill>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6155" marR="6155" marT="6155" marB="0" anchor="ctr">
                    <a:lnL>
                      <a:noFill/>
                    </a:lnL>
                    <a:lnR>
                      <a:noFill/>
                    </a:lnR>
                    <a:lnT>
                      <a:noFill/>
                    </a:lnT>
                    <a:lnB>
                      <a:noFill/>
                    </a:lnB>
                    <a:solidFill>
                      <a:srgbClr val="FFFFFF"/>
                    </a:solidFill>
                  </a:tcPr>
                </a:tc>
                <a:tc>
                  <a:txBody>
                    <a:bodyPr/>
                    <a:lstStyle/>
                    <a:p>
                      <a:pPr algn="l" fontAlgn="b"/>
                      <a:endParaRPr lang="ru-RU" sz="1100" b="0" i="0" u="none" strike="noStrike" dirty="0">
                        <a:solidFill>
                          <a:srgbClr val="000000"/>
                        </a:solidFill>
                        <a:effectLst/>
                        <a:latin typeface="Arial" panose="020B0604020202020204" pitchFamily="34" charset="0"/>
                        <a:cs typeface="Arial" panose="020B0604020202020204" pitchFamily="34" charset="0"/>
                      </a:endParaRPr>
                    </a:p>
                  </a:txBody>
                  <a:tcPr marL="6155" marR="6155" marT="6155" marB="0" anchor="b">
                    <a:lnL>
                      <a:noFill/>
                    </a:lnL>
                    <a:lnR>
                      <a:noFill/>
                    </a:lnR>
                    <a:lnT>
                      <a:noFill/>
                    </a:lnT>
                    <a:lnB>
                      <a:noFill/>
                    </a:lnB>
                  </a:tcPr>
                </a:tc>
                <a:extLst>
                  <a:ext uri="{0D108BD9-81ED-4DB2-BD59-A6C34878D82A}">
                    <a16:rowId xmlns:a16="http://schemas.microsoft.com/office/drawing/2014/main" xmlns="" val="721127909"/>
                  </a:ext>
                </a:extLst>
              </a:tr>
            </a:tbl>
          </a:graphicData>
        </a:graphic>
      </p:graphicFrame>
    </p:spTree>
    <p:extLst>
      <p:ext uri="{BB962C8B-B14F-4D97-AF65-F5344CB8AC3E}">
        <p14:creationId xmlns:p14="http://schemas.microsoft.com/office/powerpoint/2010/main" val="22242451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890100789"/>
              </p:ext>
            </p:extLst>
          </p:nvPr>
        </p:nvGraphicFramePr>
        <p:xfrm>
          <a:off x="107504" y="188640"/>
          <a:ext cx="8928990" cy="6550545"/>
        </p:xfrm>
        <a:graphic>
          <a:graphicData uri="http://schemas.openxmlformats.org/drawingml/2006/table">
            <a:tbl>
              <a:tblPr/>
              <a:tblGrid>
                <a:gridCol w="1276724">
                  <a:extLst>
                    <a:ext uri="{9D8B030D-6E8A-4147-A177-3AD203B41FA5}">
                      <a16:colId xmlns:a16="http://schemas.microsoft.com/office/drawing/2014/main" xmlns="" val="3010306030"/>
                    </a:ext>
                  </a:extLst>
                </a:gridCol>
                <a:gridCol w="864617">
                  <a:extLst>
                    <a:ext uri="{9D8B030D-6E8A-4147-A177-3AD203B41FA5}">
                      <a16:colId xmlns:a16="http://schemas.microsoft.com/office/drawing/2014/main" xmlns="" val="1132100115"/>
                    </a:ext>
                  </a:extLst>
                </a:gridCol>
                <a:gridCol w="864617">
                  <a:extLst>
                    <a:ext uri="{9D8B030D-6E8A-4147-A177-3AD203B41FA5}">
                      <a16:colId xmlns:a16="http://schemas.microsoft.com/office/drawing/2014/main" xmlns="" val="1902286986"/>
                    </a:ext>
                  </a:extLst>
                </a:gridCol>
                <a:gridCol w="864617">
                  <a:extLst>
                    <a:ext uri="{9D8B030D-6E8A-4147-A177-3AD203B41FA5}">
                      <a16:colId xmlns:a16="http://schemas.microsoft.com/office/drawing/2014/main" xmlns="" val="1490185295"/>
                    </a:ext>
                  </a:extLst>
                </a:gridCol>
                <a:gridCol w="606041">
                  <a:extLst>
                    <a:ext uri="{9D8B030D-6E8A-4147-A177-3AD203B41FA5}">
                      <a16:colId xmlns:a16="http://schemas.microsoft.com/office/drawing/2014/main" xmlns="" val="215525381"/>
                    </a:ext>
                  </a:extLst>
                </a:gridCol>
                <a:gridCol w="589879">
                  <a:extLst>
                    <a:ext uri="{9D8B030D-6E8A-4147-A177-3AD203B41FA5}">
                      <a16:colId xmlns:a16="http://schemas.microsoft.com/office/drawing/2014/main" xmlns="" val="2753379844"/>
                    </a:ext>
                  </a:extLst>
                </a:gridCol>
                <a:gridCol w="816134">
                  <a:extLst>
                    <a:ext uri="{9D8B030D-6E8A-4147-A177-3AD203B41FA5}">
                      <a16:colId xmlns:a16="http://schemas.microsoft.com/office/drawing/2014/main" xmlns="" val="2466981355"/>
                    </a:ext>
                  </a:extLst>
                </a:gridCol>
                <a:gridCol w="816134">
                  <a:extLst>
                    <a:ext uri="{9D8B030D-6E8A-4147-A177-3AD203B41FA5}">
                      <a16:colId xmlns:a16="http://schemas.microsoft.com/office/drawing/2014/main" xmlns="" val="2631529120"/>
                    </a:ext>
                  </a:extLst>
                </a:gridCol>
                <a:gridCol w="575738">
                  <a:extLst>
                    <a:ext uri="{9D8B030D-6E8A-4147-A177-3AD203B41FA5}">
                      <a16:colId xmlns:a16="http://schemas.microsoft.com/office/drawing/2014/main" xmlns="" val="1727080341"/>
                    </a:ext>
                  </a:extLst>
                </a:gridCol>
                <a:gridCol w="533315">
                  <a:extLst>
                    <a:ext uri="{9D8B030D-6E8A-4147-A177-3AD203B41FA5}">
                      <a16:colId xmlns:a16="http://schemas.microsoft.com/office/drawing/2014/main" xmlns="" val="2852401954"/>
                    </a:ext>
                  </a:extLst>
                </a:gridCol>
                <a:gridCol w="496953">
                  <a:extLst>
                    <a:ext uri="{9D8B030D-6E8A-4147-A177-3AD203B41FA5}">
                      <a16:colId xmlns:a16="http://schemas.microsoft.com/office/drawing/2014/main" xmlns="" val="599235108"/>
                    </a:ext>
                  </a:extLst>
                </a:gridCol>
                <a:gridCol w="624221">
                  <a:extLst>
                    <a:ext uri="{9D8B030D-6E8A-4147-A177-3AD203B41FA5}">
                      <a16:colId xmlns:a16="http://schemas.microsoft.com/office/drawing/2014/main" xmlns="" val="928602174"/>
                    </a:ext>
                  </a:extLst>
                </a:gridCol>
              </a:tblGrid>
              <a:tr h="173529">
                <a:tc gridSpan="12">
                  <a:txBody>
                    <a:bodyPr/>
                    <a:lstStyle/>
                    <a:p>
                      <a:pPr algn="ctr" fontAlgn="b"/>
                      <a:r>
                        <a:rPr lang="ru-RU" sz="1100" b="1" i="0" u="none" strike="noStrike" dirty="0">
                          <a:solidFill>
                            <a:srgbClr val="000000"/>
                          </a:solidFill>
                          <a:effectLst/>
                          <a:latin typeface="Arial" panose="020B0604020202020204" pitchFamily="34" charset="0"/>
                          <a:cs typeface="Arial" panose="020B0604020202020204" pitchFamily="34" charset="0"/>
                        </a:rPr>
                        <a:t>Сведения об имуществе, за исключением земельных участков, переданном в аренду  </a:t>
                      </a:r>
                    </a:p>
                  </a:txBody>
                  <a:tcPr marL="5677" marR="5677" marT="5677"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557871958"/>
                  </a:ext>
                </a:extLst>
              </a:tr>
              <a:tr h="182206">
                <a:tc>
                  <a:txBody>
                    <a:bodyPr/>
                    <a:lstStyle/>
                    <a:p>
                      <a:pPr algn="l" fontAlgn="b"/>
                      <a:endParaRPr lang="ru-RU" sz="900" b="0" i="0" u="none" strike="noStrike" dirty="0">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КОДЫ</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887328572"/>
                  </a:ext>
                </a:extLst>
              </a:tr>
              <a:tr h="173529">
                <a:tc>
                  <a:txBody>
                    <a:bodyPr/>
                    <a:lstStyle/>
                    <a:p>
                      <a:pPr algn="l" fontAlgn="b"/>
                      <a:endParaRPr lang="ru-RU" sz="900" b="0" i="0" u="none" strike="noStrike" dirty="0">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gridSpan="6">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на 1 ________ 20__ г.</a:t>
                      </a:r>
                    </a:p>
                  </a:txBody>
                  <a:tcPr marL="5677" marR="5677" marT="5677"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gridSpan="2">
                  <a:txBody>
                    <a:bodyPr/>
                    <a:lstStyle/>
                    <a:p>
                      <a:pPr algn="r" fontAlgn="b"/>
                      <a:r>
                        <a:rPr lang="ru-RU" sz="900" b="0" i="0" u="none" strike="noStrike">
                          <a:solidFill>
                            <a:srgbClr val="000000"/>
                          </a:solidFill>
                          <a:effectLst/>
                          <a:latin typeface="Arial" panose="020B0604020202020204" pitchFamily="34" charset="0"/>
                          <a:cs typeface="Arial" panose="020B0604020202020204" pitchFamily="34" charset="0"/>
                        </a:rPr>
                        <a:t>Дата</a:t>
                      </a:r>
                    </a:p>
                  </a:txBody>
                  <a:tcPr marL="5677" marR="51089" marT="5677"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ctr" fontAlgn="ctr"/>
                      <a:r>
                        <a:rPr lang="ru-RU" sz="900" b="0" i="0" u="none" strike="noStrike">
                          <a:solidFill>
                            <a:srgbClr val="FF0000"/>
                          </a:solidFill>
                          <a:effectLst/>
                          <a:latin typeface="Arial" panose="020B0604020202020204" pitchFamily="34" charset="0"/>
                          <a:cs typeface="Arial" panose="020B0604020202020204" pitchFamily="34" charset="0"/>
                        </a:rPr>
                        <a:t> </a:t>
                      </a:r>
                    </a:p>
                  </a:txBody>
                  <a:tcPr marL="5677" marR="5677" marT="567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403608507"/>
                  </a:ext>
                </a:extLst>
              </a:tr>
              <a:tr h="173529">
                <a:tc>
                  <a:txBody>
                    <a:bodyPr/>
                    <a:lstStyle/>
                    <a:p>
                      <a:pPr algn="l" fontAlgn="b"/>
                      <a:endParaRPr lang="ru-RU" sz="900" b="0" i="0" u="none" strike="noStrike" dirty="0">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gridSpan="2">
                  <a:txBody>
                    <a:bodyPr/>
                    <a:lstStyle/>
                    <a:p>
                      <a:pPr algn="r" fontAlgn="b"/>
                      <a:r>
                        <a:rPr lang="ru-RU" sz="900" b="0" i="0" u="none" strike="noStrike">
                          <a:solidFill>
                            <a:srgbClr val="000000"/>
                          </a:solidFill>
                          <a:effectLst/>
                          <a:latin typeface="Arial" panose="020B0604020202020204" pitchFamily="34" charset="0"/>
                          <a:cs typeface="Arial" panose="020B0604020202020204" pitchFamily="34" charset="0"/>
                        </a:rPr>
                        <a:t>по Сводному реестру</a:t>
                      </a:r>
                    </a:p>
                  </a:txBody>
                  <a:tcPr marL="5677" marR="51089" marT="5677"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623649913"/>
                  </a:ext>
                </a:extLst>
              </a:tr>
              <a:tr h="173529">
                <a:tc>
                  <a:txBody>
                    <a:bodyPr/>
                    <a:lstStyle/>
                    <a:p>
                      <a:pPr algn="l" fontAlgn="b"/>
                      <a:endParaRPr lang="ru-RU" sz="900" b="0" i="0" u="none" strike="noStrike" dirty="0">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a:noFill/>
                    </a:lnB>
                  </a:tcPr>
                </a:tc>
                <a:tc gridSpan="2">
                  <a:txBody>
                    <a:bodyPr/>
                    <a:lstStyle/>
                    <a:p>
                      <a:pPr algn="r" fontAlgn="b"/>
                      <a:r>
                        <a:rPr lang="ru-RU" sz="900" b="0" i="0" u="none" strike="noStrike">
                          <a:solidFill>
                            <a:srgbClr val="000000"/>
                          </a:solidFill>
                          <a:effectLst/>
                          <a:latin typeface="Arial" panose="020B0604020202020204" pitchFamily="34" charset="0"/>
                          <a:cs typeface="Arial" panose="020B0604020202020204" pitchFamily="34" charset="0"/>
                        </a:rPr>
                        <a:t>ИНН</a:t>
                      </a:r>
                    </a:p>
                  </a:txBody>
                  <a:tcPr marL="5677" marR="51089" marT="5677"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449903845"/>
                  </a:ext>
                </a:extLst>
              </a:tr>
              <a:tr h="173529">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Учреждение</a:t>
                      </a:r>
                    </a:p>
                  </a:txBody>
                  <a:tcPr marL="5677" marR="5677" marT="5677" marB="0" anchor="b">
                    <a:lnL>
                      <a:noFill/>
                    </a:lnL>
                    <a:lnR>
                      <a:noFill/>
                    </a:lnR>
                    <a:lnT>
                      <a:noFill/>
                    </a:lnT>
                    <a:lnB>
                      <a:noFill/>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r" fontAlgn="b"/>
                      <a:r>
                        <a:rPr lang="ru-RU" sz="900" b="0" i="0" u="none" strike="noStrike">
                          <a:solidFill>
                            <a:srgbClr val="000000"/>
                          </a:solidFill>
                          <a:effectLst/>
                          <a:latin typeface="Arial" panose="020B0604020202020204" pitchFamily="34" charset="0"/>
                          <a:cs typeface="Arial" panose="020B0604020202020204" pitchFamily="34" charset="0"/>
                        </a:rPr>
                        <a:t>КПП</a:t>
                      </a:r>
                    </a:p>
                  </a:txBody>
                  <a:tcPr marL="5677" marR="51089" marT="5677"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863886599"/>
                  </a:ext>
                </a:extLst>
              </a:tr>
              <a:tr h="173529">
                <a:tc rowSpan="2">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Орган, осуществляющий </a:t>
                      </a:r>
                      <a:br>
                        <a:rPr lang="ru-RU" sz="900" b="0" i="0" u="none" strike="noStrike" dirty="0">
                          <a:solidFill>
                            <a:srgbClr val="000000"/>
                          </a:solidFill>
                          <a:effectLst/>
                          <a:latin typeface="Arial" panose="020B0604020202020204" pitchFamily="34" charset="0"/>
                          <a:cs typeface="Arial" panose="020B0604020202020204" pitchFamily="34" charset="0"/>
                        </a:rPr>
                      </a:br>
                      <a:r>
                        <a:rPr lang="ru-RU" sz="900" b="0" i="0" u="none" strike="noStrike" dirty="0">
                          <a:solidFill>
                            <a:srgbClr val="000000"/>
                          </a:solidFill>
                          <a:effectLst/>
                          <a:latin typeface="Arial" panose="020B0604020202020204" pitchFamily="34" charset="0"/>
                          <a:cs typeface="Arial" panose="020B0604020202020204" pitchFamily="34" charset="0"/>
                        </a:rPr>
                        <a:t>функции и полномочия учредителя</a:t>
                      </a: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w="6350" cap="flat" cmpd="sng" algn="ctr">
                      <a:solidFill>
                        <a:srgbClr val="000000"/>
                      </a:solidFill>
                      <a:prstDash val="solid"/>
                      <a:round/>
                      <a:headEnd type="none" w="med" len="med"/>
                      <a:tailEnd type="none" w="med" len="med"/>
                    </a:lnT>
                    <a:lnB>
                      <a:noFill/>
                    </a:lnB>
                  </a:tcPr>
                </a:tc>
                <a:tc rowSpan="2" gridSpan="2">
                  <a:txBody>
                    <a:bodyPr/>
                    <a:lstStyle/>
                    <a:p>
                      <a:pPr algn="r" fontAlgn="b"/>
                      <a:r>
                        <a:rPr lang="ru-RU" sz="900" b="0" i="0" u="none" strike="noStrike">
                          <a:solidFill>
                            <a:srgbClr val="000000"/>
                          </a:solidFill>
                          <a:effectLst/>
                          <a:latin typeface="Arial" panose="020B0604020202020204" pitchFamily="34" charset="0"/>
                          <a:cs typeface="Arial" panose="020B0604020202020204" pitchFamily="34" charset="0"/>
                        </a:rPr>
                        <a:t>глава по БК</a:t>
                      </a:r>
                    </a:p>
                  </a:txBody>
                  <a:tcPr marL="5677" marR="51089" marT="5677" marB="0" anchor="b">
                    <a:lnL>
                      <a:noFill/>
                    </a:lnL>
                    <a:lnR w="12700" cap="flat" cmpd="sng" algn="ctr">
                      <a:solidFill>
                        <a:srgbClr val="000000"/>
                      </a:solidFill>
                      <a:prstDash val="solid"/>
                      <a:round/>
                      <a:headEnd type="none" w="med" len="med"/>
                      <a:tailEnd type="none" w="med" len="med"/>
                    </a:lnR>
                    <a:lnT>
                      <a:noFill/>
                    </a:lnT>
                    <a:lnB>
                      <a:noFill/>
                    </a:lnB>
                  </a:tcPr>
                </a:tc>
                <a:tc rowSpan="2" hMerge="1">
                  <a:txBody>
                    <a:bodyPr/>
                    <a:lstStyle/>
                    <a:p>
                      <a:endParaRPr lang="ru-RU"/>
                    </a:p>
                  </a:txBody>
                  <a:tcPr/>
                </a:tc>
                <a:tc rowSpan="2">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132122480"/>
                  </a:ext>
                </a:extLst>
              </a:tr>
              <a:tr h="254435">
                <a:tc vMerge="1">
                  <a:txBody>
                    <a:bodyPr/>
                    <a:lstStyle/>
                    <a:p>
                      <a:endParaRPr lang="ru-RU"/>
                    </a:p>
                  </a:txBody>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gridSpan="2" vMerge="1">
                  <a:txBody>
                    <a:bodyPr/>
                    <a:lstStyle/>
                    <a:p>
                      <a:endParaRPr lang="ru-RU"/>
                    </a:p>
                  </a:txBody>
                  <a:tcPr/>
                </a:tc>
                <a:tc hMerge="1"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2999329136"/>
                  </a:ext>
                </a:extLst>
              </a:tr>
              <a:tr h="173529">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Публично-правовое образование</a:t>
                      </a:r>
                    </a:p>
                  </a:txBody>
                  <a:tcPr marL="5677" marR="5677" marT="5677" marB="0" anchor="b">
                    <a:lnL>
                      <a:noFill/>
                    </a:lnL>
                    <a:lnR>
                      <a:noFill/>
                    </a:lnR>
                    <a:lnT>
                      <a:noFill/>
                    </a:lnT>
                    <a:lnB>
                      <a:noFill/>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r" fontAlgn="b"/>
                      <a:r>
                        <a:rPr lang="ru-RU" sz="900" b="0" i="0" u="none" strike="noStrike">
                          <a:solidFill>
                            <a:srgbClr val="000000"/>
                          </a:solidFill>
                          <a:effectLst/>
                          <a:latin typeface="Arial" panose="020B0604020202020204" pitchFamily="34" charset="0"/>
                          <a:cs typeface="Arial" panose="020B0604020202020204" pitchFamily="34" charset="0"/>
                        </a:rPr>
                        <a:t>по ОКТМО</a:t>
                      </a:r>
                    </a:p>
                  </a:txBody>
                  <a:tcPr marL="5677" marR="51089" marT="5677"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234323062"/>
                  </a:ext>
                </a:extLst>
              </a:tr>
              <a:tr h="182206">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Периодичность: годовая</a:t>
                      </a:r>
                    </a:p>
                  </a:txBody>
                  <a:tcPr marL="5677" marR="5677" marT="5677" marB="0" anchor="b">
                    <a:lnL>
                      <a:noFill/>
                    </a:lnL>
                    <a:lnR>
                      <a:noFill/>
                    </a:lnR>
                    <a:lnT>
                      <a:noFill/>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1089" marT="5677" marB="0" anchor="b">
                    <a:lnL>
                      <a:noFill/>
                    </a:lnL>
                    <a:lnR>
                      <a:noFill/>
                    </a:lnR>
                    <a:lnT>
                      <a:noFill/>
                    </a:lnT>
                    <a:lnB>
                      <a:noFill/>
                    </a:lnB>
                  </a:tcPr>
                </a:tc>
                <a:tc>
                  <a:txBody>
                    <a:bodyPr/>
                    <a:lstStyle/>
                    <a:p>
                      <a:pPr algn="r"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1089" marT="567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7835344"/>
                  </a:ext>
                </a:extLst>
              </a:tr>
              <a:tr h="148440">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8806330"/>
                  </a:ext>
                </a:extLst>
              </a:tr>
              <a:tr h="156176">
                <a:tc rowSpan="2" gridSpan="2">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Наименование объекта</a:t>
                      </a:r>
                    </a:p>
                  </a:txBody>
                  <a:tcPr marL="5677" marR="5677" marT="567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ru-RU"/>
                    </a:p>
                  </a:txBody>
                  <a:tcPr/>
                </a:tc>
                <a:tc row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Адрес</a:t>
                      </a:r>
                      <a:r>
                        <a:rPr lang="ru-RU" sz="900" b="0" i="0" u="none" strike="noStrike" baseline="30000">
                          <a:solidFill>
                            <a:srgbClr val="000000"/>
                          </a:solidFill>
                          <a:effectLst/>
                          <a:latin typeface="Arial" panose="020B0604020202020204" pitchFamily="34" charset="0"/>
                          <a:cs typeface="Arial" panose="020B0604020202020204" pitchFamily="34" charset="0"/>
                        </a:rPr>
                        <a:t>33</a:t>
                      </a:r>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Вид объекта</a:t>
                      </a:r>
                      <a:r>
                        <a:rPr lang="ru-RU" sz="900" b="0" i="0" u="none" strike="noStrike" baseline="30000">
                          <a:solidFill>
                            <a:srgbClr val="000000"/>
                          </a:solidFill>
                          <a:effectLst/>
                          <a:latin typeface="Arial" panose="020B0604020202020204" pitchFamily="34" charset="0"/>
                          <a:cs typeface="Arial" panose="020B0604020202020204" pitchFamily="34" charset="0"/>
                        </a:rPr>
                        <a:t>34</a:t>
                      </a:r>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Единица измерения</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Код строки</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Объем переданного имущества</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grid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Направление использования</a:t>
                      </a:r>
                      <a:r>
                        <a:rPr lang="ru-RU" sz="900" b="0" i="0" u="none" strike="noStrike" baseline="30000">
                          <a:solidFill>
                            <a:srgbClr val="000000"/>
                          </a:solidFill>
                          <a:effectLst/>
                          <a:latin typeface="Arial" panose="020B0604020202020204" pitchFamily="34" charset="0"/>
                          <a:cs typeface="Arial" panose="020B0604020202020204" pitchFamily="34" charset="0"/>
                        </a:rPr>
                        <a:t>35</a:t>
                      </a:r>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ru-RU"/>
                    </a:p>
                  </a:txBody>
                  <a:tcPr/>
                </a:tc>
                <a:tc rowSpan="2" grid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Комментарий</a:t>
                      </a:r>
                      <a:r>
                        <a:rPr lang="ru-RU" sz="900" b="0" i="0" u="none" strike="noStrike" baseline="30000">
                          <a:solidFill>
                            <a:srgbClr val="000000"/>
                          </a:solidFill>
                          <a:effectLst/>
                          <a:latin typeface="Arial" panose="020B0604020202020204" pitchFamily="34" charset="0"/>
                          <a:cs typeface="Arial" panose="020B0604020202020204" pitchFamily="34" charset="0"/>
                        </a:rPr>
                        <a:t>36</a:t>
                      </a:r>
                      <a:endParaRPr lang="ru-RU" sz="900" b="0" i="0" u="none" strike="noStrike">
                        <a:solidFill>
                          <a:srgbClr val="000000"/>
                        </a:solidFill>
                        <a:effectLst/>
                        <a:latin typeface="Arial" panose="020B0604020202020204" pitchFamily="34" charset="0"/>
                        <a:cs typeface="Arial" panose="020B0604020202020204" pitchFamily="34" charset="0"/>
                      </a:endParaRP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ru-RU"/>
                    </a:p>
                  </a:txBody>
                  <a:tcPr/>
                </a:tc>
                <a:extLst>
                  <a:ext uri="{0D108BD9-81ED-4DB2-BD59-A6C34878D82A}">
                    <a16:rowId xmlns:a16="http://schemas.microsoft.com/office/drawing/2014/main" xmlns="" val="326136541"/>
                  </a:ext>
                </a:extLst>
              </a:tr>
              <a:tr h="156176">
                <a:tc gridSpan="2" vMerge="1">
                  <a:txBody>
                    <a:bodyPr/>
                    <a:lstStyle/>
                    <a:p>
                      <a:endParaRPr lang="ru-RU"/>
                    </a:p>
                  </a:txBody>
                  <a:tcPr/>
                </a:tc>
                <a:tc hMerge="1"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наименование</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код по ОКЕИ</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extLst>
                  <a:ext uri="{0D108BD9-81ED-4DB2-BD59-A6C34878D82A}">
                    <a16:rowId xmlns:a16="http://schemas.microsoft.com/office/drawing/2014/main" xmlns="" val="3193132193"/>
                  </a:ext>
                </a:extLst>
              </a:tr>
              <a:tr h="138824">
                <a:tc grid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1</a:t>
                      </a:r>
                    </a:p>
                  </a:txBody>
                  <a:tcPr marL="5677" marR="5677" marT="567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2</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3</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4</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5</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6</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7</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8</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9</a:t>
                      </a:r>
                    </a:p>
                  </a:txBody>
                  <a:tcPr marL="5677" marR="5677" marT="567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3902332448"/>
                  </a:ext>
                </a:extLst>
              </a:tr>
              <a:tr h="173529">
                <a:tc gridSpan="2">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Площадные объекты</a:t>
                      </a:r>
                      <a:r>
                        <a:rPr lang="ru-RU" sz="900" b="0" i="0" u="none" strike="noStrike" baseline="30000" dirty="0">
                          <a:solidFill>
                            <a:srgbClr val="000000"/>
                          </a:solidFill>
                          <a:effectLst/>
                          <a:latin typeface="Arial" panose="020B0604020202020204" pitchFamily="34" charset="0"/>
                          <a:cs typeface="Arial" panose="020B0604020202020204" pitchFamily="34" charset="0"/>
                        </a:rPr>
                        <a:t>25</a:t>
                      </a:r>
                      <a:r>
                        <a:rPr lang="ru-RU" sz="900" b="0" i="0" u="none" strike="noStrike" dirty="0">
                          <a:solidFill>
                            <a:srgbClr val="000000"/>
                          </a:solidFill>
                          <a:effectLst/>
                          <a:latin typeface="Arial" panose="020B0604020202020204" pitchFamily="34" charset="0"/>
                          <a:cs typeface="Arial" panose="020B0604020202020204" pitchFamily="34" charset="0"/>
                        </a:rPr>
                        <a:t>, всего</a:t>
                      </a:r>
                    </a:p>
                  </a:txBody>
                  <a:tcPr marL="5677" marR="5677" marT="567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х</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х</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х</a:t>
                      </a:r>
                    </a:p>
                  </a:txBody>
                  <a:tcPr marL="5677" marR="5677" marT="56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1000</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1"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900" b="1"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900" b="1"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2234407610"/>
                  </a:ext>
                </a:extLst>
              </a:tr>
              <a:tr h="288202">
                <a:tc gridSpan="2">
                  <a:txBody>
                    <a:bodyPr/>
                    <a:lstStyle/>
                    <a:p>
                      <a:pPr algn="l" fontAlgn="t"/>
                      <a:r>
                        <a:rPr lang="ru-RU" sz="9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900" b="0" i="0" u="none" strike="noStrike" dirty="0">
                          <a:solidFill>
                            <a:srgbClr val="000000"/>
                          </a:solidFill>
                          <a:effectLst/>
                          <a:latin typeface="Arial" panose="020B0604020202020204" pitchFamily="34" charset="0"/>
                          <a:cs typeface="Arial" panose="020B0604020202020204" pitchFamily="34" charset="0"/>
                        </a:rPr>
                      </a:br>
                      <a:endParaRPr lang="ru-RU" sz="900" b="0" i="0" u="none" strike="noStrike" dirty="0">
                        <a:solidFill>
                          <a:srgbClr val="000000"/>
                        </a:solidFill>
                        <a:effectLst/>
                        <a:latin typeface="Arial" panose="020B0604020202020204" pitchFamily="34" charset="0"/>
                        <a:cs typeface="Arial" panose="020B0604020202020204" pitchFamily="34" charset="0"/>
                      </a:endParaRPr>
                    </a:p>
                  </a:txBody>
                  <a:tcPr marL="102179" marR="5677" marT="567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кв.м</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1001</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2421843751"/>
                  </a:ext>
                </a:extLst>
              </a:tr>
              <a:tr h="148440">
                <a:tc gridSpan="2">
                  <a:txBody>
                    <a:bodyPr/>
                    <a:lstStyle/>
                    <a:p>
                      <a:pPr algn="l" fontAlgn="t"/>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102179" marR="5677" marT="567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3994265624"/>
                  </a:ext>
                </a:extLst>
              </a:tr>
              <a:tr h="173529">
                <a:tc gridSpan="2">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Линейные объекты</a:t>
                      </a:r>
                      <a:r>
                        <a:rPr lang="ru-RU" sz="900" b="0" i="0" u="none" strike="noStrike" baseline="30000" dirty="0">
                          <a:solidFill>
                            <a:srgbClr val="000000"/>
                          </a:solidFill>
                          <a:effectLst/>
                          <a:latin typeface="Arial" panose="020B0604020202020204" pitchFamily="34" charset="0"/>
                          <a:cs typeface="Arial" panose="020B0604020202020204" pitchFamily="34" charset="0"/>
                        </a:rPr>
                        <a:t>26</a:t>
                      </a:r>
                      <a:r>
                        <a:rPr lang="ru-RU" sz="900" b="0" i="0" u="none" strike="noStrike" dirty="0">
                          <a:solidFill>
                            <a:srgbClr val="000000"/>
                          </a:solidFill>
                          <a:effectLst/>
                          <a:latin typeface="Arial" panose="020B0604020202020204" pitchFamily="34" charset="0"/>
                          <a:cs typeface="Arial" panose="020B0604020202020204" pitchFamily="34" charset="0"/>
                        </a:rPr>
                        <a:t>, всего</a:t>
                      </a:r>
                    </a:p>
                  </a:txBody>
                  <a:tcPr marL="5677" marR="5677" marT="567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х</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х</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х</a:t>
                      </a:r>
                    </a:p>
                  </a:txBody>
                  <a:tcPr marL="5677" marR="5677" marT="56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2000</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3251686255"/>
                  </a:ext>
                </a:extLst>
              </a:tr>
              <a:tr h="288202">
                <a:tc gridSpan="2">
                  <a:txBody>
                    <a:bodyPr/>
                    <a:lstStyle/>
                    <a:p>
                      <a:pPr algn="l" fontAlgn="t"/>
                      <a:r>
                        <a:rPr lang="ru-RU" sz="900" b="0" i="0" u="none" strike="noStrike">
                          <a:solidFill>
                            <a:srgbClr val="000000"/>
                          </a:solidFill>
                          <a:effectLst/>
                          <a:latin typeface="Arial" panose="020B0604020202020204" pitchFamily="34" charset="0"/>
                          <a:cs typeface="Arial" panose="020B0604020202020204" pitchFamily="34" charset="0"/>
                        </a:rPr>
                        <a:t>в том числе:</a:t>
                      </a:r>
                      <a:br>
                        <a:rPr lang="ru-RU" sz="900" b="0" i="0" u="none" strike="noStrike">
                          <a:solidFill>
                            <a:srgbClr val="000000"/>
                          </a:solidFill>
                          <a:effectLst/>
                          <a:latin typeface="Arial" panose="020B0604020202020204" pitchFamily="34" charset="0"/>
                          <a:cs typeface="Arial" panose="020B0604020202020204" pitchFamily="34" charset="0"/>
                        </a:rPr>
                      </a:br>
                      <a:endParaRPr lang="ru-RU" sz="900" b="0" i="0" u="none" strike="noStrike">
                        <a:solidFill>
                          <a:srgbClr val="000000"/>
                        </a:solidFill>
                        <a:effectLst/>
                        <a:latin typeface="Arial" panose="020B0604020202020204" pitchFamily="34" charset="0"/>
                        <a:cs typeface="Arial" panose="020B0604020202020204" pitchFamily="34" charset="0"/>
                      </a:endParaRPr>
                    </a:p>
                  </a:txBody>
                  <a:tcPr marL="102179" marR="5677" marT="567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2001</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3270165142"/>
                  </a:ext>
                </a:extLst>
              </a:tr>
              <a:tr h="148440">
                <a:tc gridSpan="2">
                  <a:txBody>
                    <a:bodyPr/>
                    <a:lstStyle/>
                    <a:p>
                      <a:pPr algn="l" fontAlgn="t"/>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102179" marR="5677" marT="567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3531888645"/>
                  </a:ext>
                </a:extLst>
              </a:tr>
              <a:tr h="173529">
                <a:tc gridSpan="2">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Резервуары, емкости, иные аналогичные объекты, всего</a:t>
                      </a:r>
                    </a:p>
                  </a:txBody>
                  <a:tcPr marL="5677" marR="5677" marT="567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х</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х</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х</a:t>
                      </a:r>
                    </a:p>
                  </a:txBody>
                  <a:tcPr marL="5677" marR="5677" marT="56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3000</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2240952756"/>
                  </a:ext>
                </a:extLst>
              </a:tr>
              <a:tr h="288202">
                <a:tc gridSpan="2">
                  <a:txBody>
                    <a:bodyPr/>
                    <a:lstStyle/>
                    <a:p>
                      <a:pPr algn="l" fontAlgn="t"/>
                      <a:r>
                        <a:rPr lang="ru-RU" sz="9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900" b="0" i="0" u="none" strike="noStrike" dirty="0">
                          <a:solidFill>
                            <a:srgbClr val="000000"/>
                          </a:solidFill>
                          <a:effectLst/>
                          <a:latin typeface="Arial" panose="020B0604020202020204" pitchFamily="34" charset="0"/>
                          <a:cs typeface="Arial" panose="020B0604020202020204" pitchFamily="34" charset="0"/>
                        </a:rPr>
                      </a:br>
                      <a:endParaRPr lang="ru-RU" sz="900" b="0" i="0" u="none" strike="noStrike" dirty="0">
                        <a:solidFill>
                          <a:srgbClr val="000000"/>
                        </a:solidFill>
                        <a:effectLst/>
                        <a:latin typeface="Arial" panose="020B0604020202020204" pitchFamily="34" charset="0"/>
                        <a:cs typeface="Arial" panose="020B0604020202020204" pitchFamily="34" charset="0"/>
                      </a:endParaRPr>
                    </a:p>
                  </a:txBody>
                  <a:tcPr marL="102179" marR="5677" marT="567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3001</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578082203"/>
                  </a:ext>
                </a:extLst>
              </a:tr>
              <a:tr h="148440">
                <a:tc gridSpan="2">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102179" marR="5677" marT="567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1923159687"/>
                  </a:ext>
                </a:extLst>
              </a:tr>
              <a:tr h="173529">
                <a:tc gridSpan="2">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Скважины, иные аналогичные объекты, всего</a:t>
                      </a:r>
                    </a:p>
                  </a:txBody>
                  <a:tcPr marL="5677" marR="5677" marT="567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х</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х</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х</a:t>
                      </a:r>
                    </a:p>
                  </a:txBody>
                  <a:tcPr marL="5677" marR="5677" marT="56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4000</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903524613"/>
                  </a:ext>
                </a:extLst>
              </a:tr>
              <a:tr h="288202">
                <a:tc gridSpan="2">
                  <a:txBody>
                    <a:bodyPr/>
                    <a:lstStyle/>
                    <a:p>
                      <a:pPr algn="l" fontAlgn="t"/>
                      <a:r>
                        <a:rPr lang="ru-RU" sz="9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900" b="0" i="0" u="none" strike="noStrike" dirty="0">
                          <a:solidFill>
                            <a:srgbClr val="000000"/>
                          </a:solidFill>
                          <a:effectLst/>
                          <a:latin typeface="Arial" panose="020B0604020202020204" pitchFamily="34" charset="0"/>
                          <a:cs typeface="Arial" panose="020B0604020202020204" pitchFamily="34" charset="0"/>
                        </a:rPr>
                      </a:br>
                      <a:endParaRPr lang="ru-RU" sz="900" b="0" i="0" u="none" strike="noStrike" dirty="0">
                        <a:solidFill>
                          <a:srgbClr val="000000"/>
                        </a:solidFill>
                        <a:effectLst/>
                        <a:latin typeface="Arial" panose="020B0604020202020204" pitchFamily="34" charset="0"/>
                        <a:cs typeface="Arial" panose="020B0604020202020204" pitchFamily="34" charset="0"/>
                      </a:endParaRPr>
                    </a:p>
                  </a:txBody>
                  <a:tcPr marL="102179" marR="5677" marT="567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4001</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3014477880"/>
                  </a:ext>
                </a:extLst>
              </a:tr>
              <a:tr h="148440">
                <a:tc gridSpan="2">
                  <a:txBody>
                    <a:bodyPr/>
                    <a:lstStyle/>
                    <a:p>
                      <a:pPr algn="l" fontAlgn="t"/>
                      <a:r>
                        <a:rPr lang="ru-RU" sz="900" b="0" i="0" u="none" strike="noStrike">
                          <a:solidFill>
                            <a:srgbClr val="000000"/>
                          </a:solidFill>
                          <a:effectLst/>
                          <a:latin typeface="Arial" panose="020B0604020202020204" pitchFamily="34" charset="0"/>
                          <a:cs typeface="Arial" panose="020B0604020202020204" pitchFamily="34" charset="0"/>
                        </a:rPr>
                        <a:t> </a:t>
                      </a:r>
                    </a:p>
                  </a:txBody>
                  <a:tcPr marL="102179" marR="5677" marT="567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198054098"/>
                  </a:ext>
                </a:extLst>
              </a:tr>
              <a:tr h="173529">
                <a:tc gridSpan="2">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Иные объекты, включая точечные, всего </a:t>
                      </a:r>
                    </a:p>
                  </a:txBody>
                  <a:tcPr marL="5677" marR="5677" marT="567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х</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х</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х</a:t>
                      </a:r>
                    </a:p>
                  </a:txBody>
                  <a:tcPr marL="5677" marR="5677" marT="56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5000</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4103208436"/>
                  </a:ext>
                </a:extLst>
              </a:tr>
              <a:tr h="288202">
                <a:tc gridSpan="2">
                  <a:txBody>
                    <a:bodyPr/>
                    <a:lstStyle/>
                    <a:p>
                      <a:pPr algn="l" fontAlgn="t"/>
                      <a:r>
                        <a:rPr lang="ru-RU" sz="9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900" b="0" i="0" u="none" strike="noStrike" dirty="0">
                          <a:solidFill>
                            <a:srgbClr val="000000"/>
                          </a:solidFill>
                          <a:effectLst/>
                          <a:latin typeface="Arial" panose="020B0604020202020204" pitchFamily="34" charset="0"/>
                          <a:cs typeface="Arial" panose="020B0604020202020204" pitchFamily="34" charset="0"/>
                        </a:rPr>
                      </a:br>
                      <a:endParaRPr lang="ru-RU" sz="900" b="0" i="0" u="none" strike="noStrike" dirty="0">
                        <a:solidFill>
                          <a:srgbClr val="000000"/>
                        </a:solidFill>
                        <a:effectLst/>
                        <a:latin typeface="Arial" panose="020B0604020202020204" pitchFamily="34" charset="0"/>
                        <a:cs typeface="Arial" panose="020B0604020202020204" pitchFamily="34" charset="0"/>
                      </a:endParaRPr>
                    </a:p>
                  </a:txBody>
                  <a:tcPr marL="102179" marR="5677" marT="567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5001</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2803470733"/>
                  </a:ext>
                </a:extLst>
              </a:tr>
              <a:tr h="148440">
                <a:tc gridSpan="2">
                  <a:txBody>
                    <a:bodyPr/>
                    <a:lstStyle/>
                    <a:p>
                      <a:pPr algn="l" fontAlgn="t"/>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102179" marR="5677" marT="567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54543085"/>
                  </a:ext>
                </a:extLst>
              </a:tr>
              <a:tr h="182206">
                <a:tc gridSpan="6">
                  <a:txBody>
                    <a:bodyPr/>
                    <a:lstStyle/>
                    <a:p>
                      <a:pPr algn="r" fontAlgn="ctr"/>
                      <a:r>
                        <a:rPr lang="ru-RU" sz="900" b="1" i="0" u="none" strike="noStrike" dirty="0">
                          <a:solidFill>
                            <a:srgbClr val="000000"/>
                          </a:solidFill>
                          <a:effectLst/>
                          <a:latin typeface="Arial" panose="020B0604020202020204" pitchFamily="34" charset="0"/>
                          <a:cs typeface="Arial" panose="020B0604020202020204" pitchFamily="34" charset="0"/>
                        </a:rPr>
                        <a:t>Итого</a:t>
                      </a:r>
                    </a:p>
                  </a:txBody>
                  <a:tcPr marL="5677" marR="51089" marT="5677"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9000</a:t>
                      </a:r>
                    </a:p>
                  </a:txBody>
                  <a:tcPr marL="5677" marR="5677" marT="567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677" marR="5677" marT="567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3377592686"/>
                  </a:ext>
                </a:extLst>
              </a:tr>
            </a:tbl>
          </a:graphicData>
        </a:graphic>
      </p:graphicFrame>
    </p:spTree>
    <p:extLst>
      <p:ext uri="{BB962C8B-B14F-4D97-AF65-F5344CB8AC3E}">
        <p14:creationId xmlns:p14="http://schemas.microsoft.com/office/powerpoint/2010/main" val="40056513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574505901"/>
              </p:ext>
            </p:extLst>
          </p:nvPr>
        </p:nvGraphicFramePr>
        <p:xfrm>
          <a:off x="179512" y="116632"/>
          <a:ext cx="5760640" cy="6038650"/>
        </p:xfrm>
        <a:graphic>
          <a:graphicData uri="http://schemas.openxmlformats.org/drawingml/2006/table">
            <a:tbl>
              <a:tblPr/>
              <a:tblGrid>
                <a:gridCol w="3045272">
                  <a:extLst>
                    <a:ext uri="{9D8B030D-6E8A-4147-A177-3AD203B41FA5}">
                      <a16:colId xmlns:a16="http://schemas.microsoft.com/office/drawing/2014/main" xmlns="" val="2781887308"/>
                    </a:ext>
                  </a:extLst>
                </a:gridCol>
                <a:gridCol w="1131192">
                  <a:extLst>
                    <a:ext uri="{9D8B030D-6E8A-4147-A177-3AD203B41FA5}">
                      <a16:colId xmlns:a16="http://schemas.microsoft.com/office/drawing/2014/main" xmlns="" val="2118755544"/>
                    </a:ext>
                  </a:extLst>
                </a:gridCol>
                <a:gridCol w="1584176">
                  <a:extLst>
                    <a:ext uri="{9D8B030D-6E8A-4147-A177-3AD203B41FA5}">
                      <a16:colId xmlns:a16="http://schemas.microsoft.com/office/drawing/2014/main" xmlns="" val="1762591730"/>
                    </a:ext>
                  </a:extLst>
                </a:gridCol>
              </a:tblGrid>
              <a:tr h="244637">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Наименование объекта</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Адрес</a:t>
                      </a:r>
                      <a:r>
                        <a:rPr lang="ru-RU" sz="1200" b="0" i="0" u="none" strike="noStrike" baseline="30000">
                          <a:solidFill>
                            <a:srgbClr val="000000"/>
                          </a:solidFill>
                          <a:effectLst/>
                          <a:latin typeface="Arial" panose="020B0604020202020204" pitchFamily="34" charset="0"/>
                          <a:cs typeface="Arial" panose="020B0604020202020204" pitchFamily="34" charset="0"/>
                        </a:rPr>
                        <a:t>33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600" b="1" i="0" u="none" strike="noStrike" dirty="0" smtClean="0">
                          <a:solidFill>
                            <a:srgbClr val="000000"/>
                          </a:solidFill>
                          <a:effectLst/>
                          <a:latin typeface="Arial" panose="020B0604020202020204" pitchFamily="34" charset="0"/>
                          <a:cs typeface="Arial" panose="020B0604020202020204" pitchFamily="34" charset="0"/>
                        </a:rPr>
                        <a:t>Вид</a:t>
                      </a:r>
                    </a:p>
                    <a:p>
                      <a:pPr algn="ctr" fontAlgn="ctr"/>
                      <a:r>
                        <a:rPr lang="ru-RU" sz="1600" b="1" i="0" u="none" strike="noStrike" dirty="0" smtClean="0">
                          <a:solidFill>
                            <a:srgbClr val="000000"/>
                          </a:solidFill>
                          <a:effectLst/>
                          <a:latin typeface="Arial" panose="020B0604020202020204" pitchFamily="34" charset="0"/>
                          <a:cs typeface="Arial" panose="020B0604020202020204" pitchFamily="34" charset="0"/>
                        </a:rPr>
                        <a:t>объекта </a:t>
                      </a:r>
                      <a:r>
                        <a:rPr lang="ru-RU" sz="1600" b="1" i="0" u="none" strike="noStrike" baseline="30000" dirty="0" smtClean="0">
                          <a:solidFill>
                            <a:srgbClr val="000000"/>
                          </a:solidFill>
                          <a:effectLst/>
                          <a:latin typeface="Arial" panose="020B0604020202020204" pitchFamily="34" charset="0"/>
                          <a:cs typeface="Arial" panose="020B0604020202020204" pitchFamily="34" charset="0"/>
                        </a:rPr>
                        <a:t>34</a:t>
                      </a:r>
                      <a:endParaRPr lang="ru-RU"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65117487"/>
                  </a:ext>
                </a:extLst>
              </a:tr>
              <a:tr h="230247">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79596167"/>
                  </a:ext>
                </a:extLst>
              </a:tr>
              <a:tr h="287808">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Площадные объекты</a:t>
                      </a:r>
                      <a:r>
                        <a:rPr lang="ru-RU" sz="1200" b="0" i="0" u="none" strike="noStrike" baseline="30000" dirty="0">
                          <a:solidFill>
                            <a:srgbClr val="000000"/>
                          </a:solidFill>
                          <a:effectLst/>
                          <a:latin typeface="Arial" panose="020B0604020202020204" pitchFamily="34" charset="0"/>
                          <a:cs typeface="Arial" panose="020B0604020202020204" pitchFamily="34" charset="0"/>
                        </a:rPr>
                        <a:t>25</a:t>
                      </a:r>
                      <a:r>
                        <a:rPr lang="ru-RU" sz="1200" b="0" i="0" u="none" strike="noStrike" dirty="0">
                          <a:solidFill>
                            <a:srgbClr val="000000"/>
                          </a:solidFill>
                          <a:effectLst/>
                          <a:latin typeface="Arial" panose="020B0604020202020204" pitchFamily="34" charset="0"/>
                          <a:cs typeface="Arial" panose="020B0604020202020204" pitchFamily="34" charset="0"/>
                        </a:rPr>
                        <a:t>, всего</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22207192"/>
                  </a:ext>
                </a:extLst>
              </a:tr>
              <a:tr h="474884">
                <a:tc>
                  <a:txBody>
                    <a:bodyPr/>
                    <a:lstStyle/>
                    <a:p>
                      <a:pPr algn="l" fontAlgn="t"/>
                      <a:r>
                        <a:rPr lang="ru-RU" sz="12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1200" b="0" i="0" u="none" strike="noStrike" dirty="0">
                          <a:solidFill>
                            <a:srgbClr val="000000"/>
                          </a:solidFill>
                          <a:effectLst/>
                          <a:latin typeface="Arial" panose="020B0604020202020204" pitchFamily="34" charset="0"/>
                          <a:cs typeface="Arial" panose="020B0604020202020204" pitchFamily="34" charset="0"/>
                        </a:rPr>
                      </a:b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171450" marR="9525" marT="9525"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07348611"/>
                  </a:ext>
                </a:extLst>
              </a:tr>
              <a:tr h="244637">
                <a:tc>
                  <a:txBody>
                    <a:bodyPr/>
                    <a:lstStyle/>
                    <a:p>
                      <a:pPr algn="l" fontAlgn="t"/>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171450" marR="9525" marT="9525"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00356117"/>
                  </a:ext>
                </a:extLst>
              </a:tr>
              <a:tr h="287808">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Линейные объекты</a:t>
                      </a:r>
                      <a:r>
                        <a:rPr lang="ru-RU" sz="1200" b="0" i="0" u="none" strike="noStrike" baseline="30000" dirty="0">
                          <a:solidFill>
                            <a:srgbClr val="000000"/>
                          </a:solidFill>
                          <a:effectLst/>
                          <a:latin typeface="Arial" panose="020B0604020202020204" pitchFamily="34" charset="0"/>
                          <a:cs typeface="Arial" panose="020B0604020202020204" pitchFamily="34" charset="0"/>
                        </a:rPr>
                        <a:t>26</a:t>
                      </a:r>
                      <a:r>
                        <a:rPr lang="ru-RU" sz="1200" b="0" i="0" u="none" strike="noStrike" dirty="0">
                          <a:solidFill>
                            <a:srgbClr val="000000"/>
                          </a:solidFill>
                          <a:effectLst/>
                          <a:latin typeface="Arial" panose="020B0604020202020204" pitchFamily="34" charset="0"/>
                          <a:cs typeface="Arial" panose="020B0604020202020204" pitchFamily="34" charset="0"/>
                        </a:rPr>
                        <a:t>, всего</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26649950"/>
                  </a:ext>
                </a:extLst>
              </a:tr>
              <a:tr h="474884">
                <a:tc>
                  <a:txBody>
                    <a:bodyPr/>
                    <a:lstStyle/>
                    <a:p>
                      <a:pPr algn="l" fontAlgn="t"/>
                      <a:r>
                        <a:rPr lang="ru-RU" sz="12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1200" b="0" i="0" u="none" strike="noStrike" dirty="0">
                          <a:solidFill>
                            <a:srgbClr val="000000"/>
                          </a:solidFill>
                          <a:effectLst/>
                          <a:latin typeface="Arial" panose="020B0604020202020204" pitchFamily="34" charset="0"/>
                          <a:cs typeface="Arial" panose="020B0604020202020204" pitchFamily="34" charset="0"/>
                        </a:rPr>
                      </a:b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171450" marR="9525" marT="9525"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51500141"/>
                  </a:ext>
                </a:extLst>
              </a:tr>
              <a:tr h="244637">
                <a:tc>
                  <a:txBody>
                    <a:bodyPr/>
                    <a:lstStyle/>
                    <a:p>
                      <a:pPr algn="l" fontAlgn="t"/>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171450" marR="9525" marT="9525"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4736744"/>
                  </a:ext>
                </a:extLst>
              </a:tr>
              <a:tr h="474884">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Резервуары, емкости, иные аналогичные объекты, всего</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53878793"/>
                  </a:ext>
                </a:extLst>
              </a:tr>
              <a:tr h="474884">
                <a:tc>
                  <a:txBody>
                    <a:bodyPr/>
                    <a:lstStyle/>
                    <a:p>
                      <a:pPr algn="l" fontAlgn="t"/>
                      <a:r>
                        <a:rPr lang="ru-RU" sz="12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1200" b="0" i="0" u="none" strike="noStrike" dirty="0">
                          <a:solidFill>
                            <a:srgbClr val="000000"/>
                          </a:solidFill>
                          <a:effectLst/>
                          <a:latin typeface="Arial" panose="020B0604020202020204" pitchFamily="34" charset="0"/>
                          <a:cs typeface="Arial" panose="020B0604020202020204" pitchFamily="34" charset="0"/>
                        </a:rPr>
                      </a:b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171450" marR="9525" marT="9525"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61110740"/>
                  </a:ext>
                </a:extLst>
              </a:tr>
              <a:tr h="244637">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171450"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34847945"/>
                  </a:ext>
                </a:extLst>
              </a:tr>
              <a:tr h="287808">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Скважины, иные аналогичные объекты, всего</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9737316"/>
                  </a:ext>
                </a:extLst>
              </a:tr>
              <a:tr h="474884">
                <a:tc>
                  <a:txBody>
                    <a:bodyPr/>
                    <a:lstStyle/>
                    <a:p>
                      <a:pPr algn="l" fontAlgn="t"/>
                      <a:r>
                        <a:rPr lang="ru-RU" sz="12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1200" b="0" i="0" u="none" strike="noStrike" dirty="0">
                          <a:solidFill>
                            <a:srgbClr val="000000"/>
                          </a:solidFill>
                          <a:effectLst/>
                          <a:latin typeface="Arial" panose="020B0604020202020204" pitchFamily="34" charset="0"/>
                          <a:cs typeface="Arial" panose="020B0604020202020204" pitchFamily="34" charset="0"/>
                        </a:rPr>
                      </a:b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171450" marR="9525" marT="9525"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48063003"/>
                  </a:ext>
                </a:extLst>
              </a:tr>
              <a:tr h="244637">
                <a:tc>
                  <a:txBody>
                    <a:bodyPr/>
                    <a:lstStyle/>
                    <a:p>
                      <a:pPr algn="l" fontAlgn="t"/>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171450" marR="9525" marT="9525"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35298373"/>
                  </a:ext>
                </a:extLst>
              </a:tr>
              <a:tr h="287808">
                <a:tc>
                  <a:txBody>
                    <a:bodyPr/>
                    <a:lstStyle/>
                    <a:p>
                      <a:pPr algn="l" fontAlgn="b"/>
                      <a:r>
                        <a:rPr lang="ru-RU" sz="1200" b="0" i="0" u="none" strike="noStrike" dirty="0">
                          <a:solidFill>
                            <a:srgbClr val="000000"/>
                          </a:solidFill>
                          <a:effectLst/>
                          <a:latin typeface="Arial" panose="020B0604020202020204" pitchFamily="34" charset="0"/>
                          <a:cs typeface="Arial" panose="020B0604020202020204" pitchFamily="34" charset="0"/>
                        </a:rPr>
                        <a:t>Иные объекты, включая точечные, всего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х</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97017713"/>
                  </a:ext>
                </a:extLst>
              </a:tr>
              <a:tr h="474884">
                <a:tc>
                  <a:txBody>
                    <a:bodyPr/>
                    <a:lstStyle/>
                    <a:p>
                      <a:pPr algn="l" fontAlgn="t"/>
                      <a:r>
                        <a:rPr lang="ru-RU" sz="12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1200" b="0" i="0" u="none" strike="noStrike" dirty="0">
                          <a:solidFill>
                            <a:srgbClr val="000000"/>
                          </a:solidFill>
                          <a:effectLst/>
                          <a:latin typeface="Arial" panose="020B0604020202020204" pitchFamily="34" charset="0"/>
                          <a:cs typeface="Arial" panose="020B0604020202020204" pitchFamily="34" charset="0"/>
                        </a:rPr>
                      </a:b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171450" marR="9525" marT="9525"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25796451"/>
                  </a:ext>
                </a:extLst>
              </a:tr>
              <a:tr h="244637">
                <a:tc>
                  <a:txBody>
                    <a:bodyPr/>
                    <a:lstStyle/>
                    <a:p>
                      <a:pPr algn="l" fontAlgn="t"/>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171450" marR="9525" marT="9525"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ct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475964892"/>
                  </a:ext>
                </a:extLst>
              </a:tr>
            </a:tbl>
          </a:graphicData>
        </a:graphic>
      </p:graphicFrame>
      <p:sp>
        <p:nvSpPr>
          <p:cNvPr id="5" name="Выноска со стрелкой влево 4"/>
          <p:cNvSpPr/>
          <p:nvPr/>
        </p:nvSpPr>
        <p:spPr>
          <a:xfrm>
            <a:off x="5364088" y="102604"/>
            <a:ext cx="3707903" cy="6667027"/>
          </a:xfrm>
          <a:prstGeom prst="leftArrowCallout">
            <a:avLst>
              <a:gd name="adj1" fmla="val 25000"/>
              <a:gd name="adj2" fmla="val 25000"/>
              <a:gd name="adj3" fmla="val 12962"/>
              <a:gd name="adj4" fmla="val 84550"/>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rgbClr val="FF0000"/>
                </a:solidFill>
                <a:latin typeface="Arial" panose="020B0604020202020204" pitchFamily="34" charset="0"/>
                <a:cs typeface="Arial" panose="020B0604020202020204" pitchFamily="34" charset="0"/>
              </a:rPr>
              <a:t>34 </a:t>
            </a:r>
            <a:r>
              <a:rPr lang="ru-RU" sz="1400" dirty="0">
                <a:solidFill>
                  <a:schemeClr val="accent5">
                    <a:lumMod val="75000"/>
                  </a:schemeClr>
                </a:solidFill>
                <a:latin typeface="Arial" panose="020B0604020202020204" pitchFamily="34" charset="0"/>
                <a:cs typeface="Arial" panose="020B0604020202020204" pitchFamily="34" charset="0"/>
              </a:rPr>
              <a:t>Указывается вид объекта: </a:t>
            </a:r>
            <a:endParaRPr lang="ru-RU" sz="140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00" dirty="0" smtClean="0">
                <a:solidFill>
                  <a:schemeClr val="accent5">
                    <a:lumMod val="75000"/>
                  </a:schemeClr>
                </a:solidFill>
                <a:latin typeface="Arial" panose="020B0604020202020204" pitchFamily="34" charset="0"/>
                <a:cs typeface="Arial" panose="020B0604020202020204" pitchFamily="34" charset="0"/>
              </a:rPr>
              <a:t>1 </a:t>
            </a:r>
            <a:r>
              <a:rPr lang="ru-RU" sz="1400" dirty="0">
                <a:solidFill>
                  <a:schemeClr val="accent5">
                    <a:lumMod val="75000"/>
                  </a:schemeClr>
                </a:solidFill>
                <a:latin typeface="Arial" panose="020B0604020202020204" pitchFamily="34" charset="0"/>
                <a:cs typeface="Arial" panose="020B0604020202020204" pitchFamily="34" charset="0"/>
              </a:rPr>
              <a:t>- здание (строение, сооружение) в целом, </a:t>
            </a:r>
            <a:endParaRPr lang="ru-RU" sz="140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00" dirty="0" smtClean="0">
                <a:solidFill>
                  <a:schemeClr val="accent5">
                    <a:lumMod val="75000"/>
                  </a:schemeClr>
                </a:solidFill>
                <a:latin typeface="Arial" panose="020B0604020202020204" pitchFamily="34" charset="0"/>
                <a:cs typeface="Arial" panose="020B0604020202020204" pitchFamily="34" charset="0"/>
              </a:rPr>
              <a:t>2 </a:t>
            </a:r>
            <a:r>
              <a:rPr lang="ru-RU" sz="1400" dirty="0">
                <a:solidFill>
                  <a:schemeClr val="accent5">
                    <a:lumMod val="75000"/>
                  </a:schemeClr>
                </a:solidFill>
                <a:latin typeface="Arial" panose="020B0604020202020204" pitchFamily="34" charset="0"/>
                <a:cs typeface="Arial" panose="020B0604020202020204" pitchFamily="34" charset="0"/>
              </a:rPr>
              <a:t>- помещение в здании, строении (за исключением подвалов, чердаков), </a:t>
            </a:r>
            <a:endParaRPr lang="ru-RU" sz="140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00" dirty="0" smtClean="0">
                <a:solidFill>
                  <a:schemeClr val="accent5">
                    <a:lumMod val="75000"/>
                  </a:schemeClr>
                </a:solidFill>
                <a:latin typeface="Arial" panose="020B0604020202020204" pitchFamily="34" charset="0"/>
                <a:cs typeface="Arial" panose="020B0604020202020204" pitchFamily="34" charset="0"/>
              </a:rPr>
              <a:t>3 </a:t>
            </a:r>
            <a:r>
              <a:rPr lang="ru-RU" sz="1400" dirty="0">
                <a:solidFill>
                  <a:schemeClr val="accent5">
                    <a:lumMod val="75000"/>
                  </a:schemeClr>
                </a:solidFill>
                <a:latin typeface="Arial" panose="020B0604020202020204" pitchFamily="34" charset="0"/>
                <a:cs typeface="Arial" panose="020B0604020202020204" pitchFamily="34" charset="0"/>
              </a:rPr>
              <a:t>- подвалы, чердаки, </a:t>
            </a:r>
            <a:endParaRPr lang="ru-RU" sz="140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00" dirty="0" smtClean="0">
                <a:solidFill>
                  <a:schemeClr val="accent5">
                    <a:lumMod val="75000"/>
                  </a:schemeClr>
                </a:solidFill>
                <a:latin typeface="Arial" panose="020B0604020202020204" pitchFamily="34" charset="0"/>
                <a:cs typeface="Arial" panose="020B0604020202020204" pitchFamily="34" charset="0"/>
              </a:rPr>
              <a:t>4 </a:t>
            </a:r>
            <a:r>
              <a:rPr lang="ru-RU" sz="1400" dirty="0">
                <a:solidFill>
                  <a:schemeClr val="accent5">
                    <a:lumMod val="75000"/>
                  </a:schemeClr>
                </a:solidFill>
                <a:latin typeface="Arial" panose="020B0604020202020204" pitchFamily="34" charset="0"/>
                <a:cs typeface="Arial" panose="020B0604020202020204" pitchFamily="34" charset="0"/>
              </a:rPr>
              <a:t>- конструктивная часть здания (крыша, стена), </a:t>
            </a:r>
            <a:endParaRPr lang="ru-RU" sz="140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00" dirty="0" smtClean="0">
                <a:solidFill>
                  <a:schemeClr val="accent5">
                    <a:lumMod val="75000"/>
                  </a:schemeClr>
                </a:solidFill>
                <a:latin typeface="Arial" panose="020B0604020202020204" pitchFamily="34" charset="0"/>
                <a:cs typeface="Arial" panose="020B0604020202020204" pitchFamily="34" charset="0"/>
              </a:rPr>
              <a:t>5 </a:t>
            </a:r>
            <a:r>
              <a:rPr lang="ru-RU" sz="1400" dirty="0">
                <a:solidFill>
                  <a:schemeClr val="accent5">
                    <a:lumMod val="75000"/>
                  </a:schemeClr>
                </a:solidFill>
                <a:latin typeface="Arial" panose="020B0604020202020204" pitchFamily="34" charset="0"/>
                <a:cs typeface="Arial" panose="020B0604020202020204" pitchFamily="34" charset="0"/>
              </a:rPr>
              <a:t>- архитектурный элемент фасада здания (навес над входными дверями зданий), </a:t>
            </a:r>
            <a:endParaRPr lang="ru-RU" sz="140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00" dirty="0" smtClean="0">
                <a:solidFill>
                  <a:schemeClr val="accent5">
                    <a:lumMod val="75000"/>
                  </a:schemeClr>
                </a:solidFill>
                <a:latin typeface="Arial" panose="020B0604020202020204" pitchFamily="34" charset="0"/>
                <a:cs typeface="Arial" panose="020B0604020202020204" pitchFamily="34" charset="0"/>
              </a:rPr>
              <a:t>6 </a:t>
            </a:r>
            <a:r>
              <a:rPr lang="ru-RU" sz="1400" dirty="0">
                <a:solidFill>
                  <a:schemeClr val="accent5">
                    <a:lumMod val="75000"/>
                  </a:schemeClr>
                </a:solidFill>
                <a:latin typeface="Arial" panose="020B0604020202020204" pitchFamily="34" charset="0"/>
                <a:cs typeface="Arial" panose="020B0604020202020204" pitchFamily="34" charset="0"/>
              </a:rPr>
              <a:t>- часть помещения в местах общего пользования (вестибюли, холлы, фойе, коридоры), </a:t>
            </a:r>
            <a:endParaRPr lang="ru-RU" sz="140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00" dirty="0" smtClean="0">
                <a:solidFill>
                  <a:schemeClr val="accent5">
                    <a:lumMod val="75000"/>
                  </a:schemeClr>
                </a:solidFill>
                <a:latin typeface="Arial" panose="020B0604020202020204" pitchFamily="34" charset="0"/>
                <a:cs typeface="Arial" panose="020B0604020202020204" pitchFamily="34" charset="0"/>
              </a:rPr>
              <a:t>7 </a:t>
            </a:r>
            <a:r>
              <a:rPr lang="ru-RU" sz="1400" dirty="0">
                <a:solidFill>
                  <a:schemeClr val="accent5">
                    <a:lumMod val="75000"/>
                  </a:schemeClr>
                </a:solidFill>
                <a:latin typeface="Arial" panose="020B0604020202020204" pitchFamily="34" charset="0"/>
                <a:cs typeface="Arial" panose="020B0604020202020204" pitchFamily="34" charset="0"/>
              </a:rPr>
              <a:t>- линии электропередачи, линии связи (в том числе линейно-кабельные сооружения), 8 - трубопроводы, </a:t>
            </a:r>
            <a:endParaRPr lang="ru-RU" sz="140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00" dirty="0" smtClean="0">
                <a:solidFill>
                  <a:schemeClr val="accent5">
                    <a:lumMod val="75000"/>
                  </a:schemeClr>
                </a:solidFill>
                <a:latin typeface="Arial" panose="020B0604020202020204" pitchFamily="34" charset="0"/>
                <a:cs typeface="Arial" panose="020B0604020202020204" pitchFamily="34" charset="0"/>
              </a:rPr>
              <a:t>9 </a:t>
            </a:r>
            <a:r>
              <a:rPr lang="ru-RU" sz="1400" dirty="0">
                <a:solidFill>
                  <a:schemeClr val="accent5">
                    <a:lumMod val="75000"/>
                  </a:schemeClr>
                </a:solidFill>
                <a:latin typeface="Arial" panose="020B0604020202020204" pitchFamily="34" charset="0"/>
                <a:cs typeface="Arial" panose="020B0604020202020204" pitchFamily="34" charset="0"/>
              </a:rPr>
              <a:t>- автомобильные дороги, </a:t>
            </a:r>
            <a:endParaRPr lang="ru-RU" sz="140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00" dirty="0" smtClean="0">
                <a:solidFill>
                  <a:schemeClr val="accent5">
                    <a:lumMod val="75000"/>
                  </a:schemeClr>
                </a:solidFill>
                <a:latin typeface="Arial" panose="020B0604020202020204" pitchFamily="34" charset="0"/>
                <a:cs typeface="Arial" panose="020B0604020202020204" pitchFamily="34" charset="0"/>
              </a:rPr>
              <a:t>10 </a:t>
            </a:r>
            <a:r>
              <a:rPr lang="ru-RU" sz="1400" dirty="0">
                <a:solidFill>
                  <a:schemeClr val="accent5">
                    <a:lumMod val="75000"/>
                  </a:schemeClr>
                </a:solidFill>
                <a:latin typeface="Arial" panose="020B0604020202020204" pitchFamily="34" charset="0"/>
                <a:cs typeface="Arial" panose="020B0604020202020204" pitchFamily="34" charset="0"/>
              </a:rPr>
              <a:t>- железнодорожные линии, </a:t>
            </a:r>
            <a:endParaRPr lang="ru-RU" sz="140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00" dirty="0" smtClean="0">
                <a:solidFill>
                  <a:schemeClr val="accent5">
                    <a:lumMod val="75000"/>
                  </a:schemeClr>
                </a:solidFill>
                <a:latin typeface="Arial" panose="020B0604020202020204" pitchFamily="34" charset="0"/>
                <a:cs typeface="Arial" panose="020B0604020202020204" pitchFamily="34" charset="0"/>
              </a:rPr>
              <a:t>11 </a:t>
            </a:r>
            <a:r>
              <a:rPr lang="ru-RU" sz="1400" dirty="0">
                <a:solidFill>
                  <a:schemeClr val="accent5">
                    <a:lumMod val="75000"/>
                  </a:schemeClr>
                </a:solidFill>
                <a:latin typeface="Arial" panose="020B0604020202020204" pitchFamily="34" charset="0"/>
                <a:cs typeface="Arial" panose="020B0604020202020204" pitchFamily="34" charset="0"/>
              </a:rPr>
              <a:t>- резервуар, иная емкость, </a:t>
            </a:r>
            <a:endParaRPr lang="ru-RU" sz="140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00" dirty="0" smtClean="0">
                <a:solidFill>
                  <a:schemeClr val="accent5">
                    <a:lumMod val="75000"/>
                  </a:schemeClr>
                </a:solidFill>
                <a:latin typeface="Arial" panose="020B0604020202020204" pitchFamily="34" charset="0"/>
                <a:cs typeface="Arial" panose="020B0604020202020204" pitchFamily="34" charset="0"/>
              </a:rPr>
              <a:t>12 </a:t>
            </a:r>
            <a:r>
              <a:rPr lang="ru-RU" sz="1400" dirty="0">
                <a:solidFill>
                  <a:schemeClr val="accent5">
                    <a:lumMod val="75000"/>
                  </a:schemeClr>
                </a:solidFill>
                <a:latin typeface="Arial" panose="020B0604020202020204" pitchFamily="34" charset="0"/>
                <a:cs typeface="Arial" panose="020B0604020202020204" pitchFamily="34" charset="0"/>
              </a:rPr>
              <a:t>- скважины на воду, </a:t>
            </a:r>
            <a:endParaRPr lang="ru-RU" sz="140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00" dirty="0" smtClean="0">
                <a:solidFill>
                  <a:schemeClr val="accent5">
                    <a:lumMod val="75000"/>
                  </a:schemeClr>
                </a:solidFill>
                <a:latin typeface="Arial" panose="020B0604020202020204" pitchFamily="34" charset="0"/>
                <a:cs typeface="Arial" panose="020B0604020202020204" pitchFamily="34" charset="0"/>
              </a:rPr>
              <a:t>13 </a:t>
            </a:r>
            <a:r>
              <a:rPr lang="ru-RU" sz="1400" dirty="0">
                <a:solidFill>
                  <a:schemeClr val="accent5">
                    <a:lumMod val="75000"/>
                  </a:schemeClr>
                </a:solidFill>
                <a:latin typeface="Arial" panose="020B0604020202020204" pitchFamily="34" charset="0"/>
                <a:cs typeface="Arial" panose="020B0604020202020204" pitchFamily="34" charset="0"/>
              </a:rPr>
              <a:t>- скважины газовые и нефтяные, </a:t>
            </a:r>
            <a:endParaRPr lang="ru-RU" sz="140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00" dirty="0" smtClean="0">
                <a:solidFill>
                  <a:schemeClr val="accent5">
                    <a:lumMod val="75000"/>
                  </a:schemeClr>
                </a:solidFill>
                <a:latin typeface="Arial" panose="020B0604020202020204" pitchFamily="34" charset="0"/>
                <a:cs typeface="Arial" panose="020B0604020202020204" pitchFamily="34" charset="0"/>
              </a:rPr>
              <a:t>14 </a:t>
            </a:r>
            <a:r>
              <a:rPr lang="ru-RU" sz="1400" dirty="0">
                <a:solidFill>
                  <a:schemeClr val="accent5">
                    <a:lumMod val="75000"/>
                  </a:schemeClr>
                </a:solidFill>
                <a:latin typeface="Arial" panose="020B0604020202020204" pitchFamily="34" charset="0"/>
                <a:cs typeface="Arial" panose="020B0604020202020204" pitchFamily="34" charset="0"/>
              </a:rPr>
              <a:t>- скважины иные, </a:t>
            </a:r>
            <a:endParaRPr lang="ru-RU" sz="140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00" dirty="0" smtClean="0">
                <a:solidFill>
                  <a:schemeClr val="accent5">
                    <a:lumMod val="75000"/>
                  </a:schemeClr>
                </a:solidFill>
                <a:latin typeface="Arial" panose="020B0604020202020204" pitchFamily="34" charset="0"/>
                <a:cs typeface="Arial" panose="020B0604020202020204" pitchFamily="34" charset="0"/>
              </a:rPr>
              <a:t>15 </a:t>
            </a:r>
            <a:r>
              <a:rPr lang="ru-RU" sz="1400" dirty="0">
                <a:solidFill>
                  <a:schemeClr val="accent5">
                    <a:lumMod val="75000"/>
                  </a:schemeClr>
                </a:solidFill>
                <a:latin typeface="Arial" panose="020B0604020202020204" pitchFamily="34" charset="0"/>
                <a:cs typeface="Arial" panose="020B0604020202020204" pitchFamily="34" charset="0"/>
              </a:rPr>
              <a:t>- движимое имущество, предоставляемое в прокат, </a:t>
            </a:r>
            <a:endParaRPr lang="ru-RU" sz="140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00" dirty="0" smtClean="0">
                <a:solidFill>
                  <a:schemeClr val="accent5">
                    <a:lumMod val="75000"/>
                  </a:schemeClr>
                </a:solidFill>
                <a:latin typeface="Arial" panose="020B0604020202020204" pitchFamily="34" charset="0"/>
                <a:cs typeface="Arial" panose="020B0604020202020204" pitchFamily="34" charset="0"/>
              </a:rPr>
              <a:t>16 </a:t>
            </a:r>
            <a:r>
              <a:rPr lang="ru-RU" sz="1400" dirty="0">
                <a:solidFill>
                  <a:schemeClr val="accent5">
                    <a:lumMod val="75000"/>
                  </a:schemeClr>
                </a:solidFill>
                <a:latin typeface="Arial" panose="020B0604020202020204" pitchFamily="34" charset="0"/>
                <a:cs typeface="Arial" panose="020B0604020202020204" pitchFamily="34" charset="0"/>
              </a:rPr>
              <a:t>- иные.</a:t>
            </a:r>
          </a:p>
        </p:txBody>
      </p:sp>
      <p:sp>
        <p:nvSpPr>
          <p:cNvPr id="2" name="Овал 1"/>
          <p:cNvSpPr/>
          <p:nvPr/>
        </p:nvSpPr>
        <p:spPr>
          <a:xfrm>
            <a:off x="6228184" y="297487"/>
            <a:ext cx="288032"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1685498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428205839"/>
              </p:ext>
            </p:extLst>
          </p:nvPr>
        </p:nvGraphicFramePr>
        <p:xfrm>
          <a:off x="395536" y="260648"/>
          <a:ext cx="5112567" cy="4251960"/>
        </p:xfrm>
        <a:graphic>
          <a:graphicData uri="http://schemas.openxmlformats.org/drawingml/2006/table">
            <a:tbl>
              <a:tblPr/>
              <a:tblGrid>
                <a:gridCol w="829372">
                  <a:extLst>
                    <a:ext uri="{9D8B030D-6E8A-4147-A177-3AD203B41FA5}">
                      <a16:colId xmlns:a16="http://schemas.microsoft.com/office/drawing/2014/main" xmlns="" val="3808372775"/>
                    </a:ext>
                  </a:extLst>
                </a:gridCol>
                <a:gridCol w="1147487">
                  <a:extLst>
                    <a:ext uri="{9D8B030D-6E8A-4147-A177-3AD203B41FA5}">
                      <a16:colId xmlns:a16="http://schemas.microsoft.com/office/drawing/2014/main" xmlns="" val="2825429822"/>
                    </a:ext>
                  </a:extLst>
                </a:gridCol>
                <a:gridCol w="1559333">
                  <a:extLst>
                    <a:ext uri="{9D8B030D-6E8A-4147-A177-3AD203B41FA5}">
                      <a16:colId xmlns:a16="http://schemas.microsoft.com/office/drawing/2014/main" xmlns="" val="2371768315"/>
                    </a:ext>
                  </a:extLst>
                </a:gridCol>
                <a:gridCol w="1576375">
                  <a:extLst>
                    <a:ext uri="{9D8B030D-6E8A-4147-A177-3AD203B41FA5}">
                      <a16:colId xmlns:a16="http://schemas.microsoft.com/office/drawing/2014/main" xmlns="" val="3088794011"/>
                    </a:ext>
                  </a:extLst>
                </a:gridCol>
              </a:tblGrid>
              <a:tr h="0">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Код строки</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Объем переданного имущества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Arial" panose="020B0604020202020204" pitchFamily="34" charset="0"/>
                          <a:cs typeface="Arial" panose="020B0604020202020204" pitchFamily="34" charset="0"/>
                        </a:rPr>
                        <a:t>Направление использования</a:t>
                      </a:r>
                      <a:r>
                        <a:rPr lang="ru-RU" sz="1100" b="1" i="0" u="none" strike="noStrike" baseline="30000" dirty="0">
                          <a:solidFill>
                            <a:srgbClr val="000000"/>
                          </a:solidFill>
                          <a:effectLst/>
                          <a:latin typeface="Arial" panose="020B0604020202020204" pitchFamily="34" charset="0"/>
                          <a:cs typeface="Arial" panose="020B0604020202020204" pitchFamily="34" charset="0"/>
                        </a:rPr>
                        <a:t>35</a:t>
                      </a:r>
                      <a:endParaRPr lang="ru-RU" sz="11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Комментарий</a:t>
                      </a:r>
                      <a:r>
                        <a:rPr lang="ru-RU" sz="1100" b="0" i="0" u="none" strike="noStrike" baseline="30000">
                          <a:solidFill>
                            <a:srgbClr val="000000"/>
                          </a:solidFill>
                          <a:effectLst/>
                          <a:latin typeface="Arial" panose="020B0604020202020204" pitchFamily="34" charset="0"/>
                          <a:cs typeface="Arial" panose="020B0604020202020204" pitchFamily="34" charset="0"/>
                        </a:rPr>
                        <a:t>36</a:t>
                      </a:r>
                      <a:endParaRPr lang="ru-RU"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37937742"/>
                  </a:ext>
                </a:extLst>
              </a:tr>
              <a:tr h="152400">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9</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53313117"/>
                  </a:ext>
                </a:extLst>
              </a:tr>
              <a:tr h="190500">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1000</a:t>
                      </a: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1100" b="1"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1"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78372737"/>
                  </a:ext>
                </a:extLst>
              </a:tr>
              <a:tr h="304800">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1001</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98491485"/>
                  </a:ext>
                </a:extLst>
              </a:tr>
              <a:tr h="161925">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61325856"/>
                  </a:ext>
                </a:extLst>
              </a:tr>
              <a:tr h="190500">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2000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78595380"/>
                  </a:ext>
                </a:extLst>
              </a:tr>
              <a:tr h="304800">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2001</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36125925"/>
                  </a:ext>
                </a:extLst>
              </a:tr>
              <a:tr h="161925">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5765327"/>
                  </a:ext>
                </a:extLst>
              </a:tr>
              <a:tr h="190500">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3000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82945603"/>
                  </a:ext>
                </a:extLst>
              </a:tr>
              <a:tr h="304800">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3001</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592423776"/>
                  </a:ext>
                </a:extLst>
              </a:tr>
              <a:tr h="161925">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82428241"/>
                  </a:ext>
                </a:extLst>
              </a:tr>
              <a:tr h="190500">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4000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35514574"/>
                  </a:ext>
                </a:extLst>
              </a:tr>
              <a:tr h="304800">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4001</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39488857"/>
                  </a:ext>
                </a:extLst>
              </a:tr>
              <a:tr h="161925">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08942203"/>
                  </a:ext>
                </a:extLst>
              </a:tr>
              <a:tr h="190500">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5000</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99375605"/>
                  </a:ext>
                </a:extLst>
              </a:tr>
              <a:tr h="304800">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5001</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19757505"/>
                  </a:ext>
                </a:extLst>
              </a:tr>
              <a:tr h="161925">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58244919"/>
                  </a:ext>
                </a:extLst>
              </a:tr>
              <a:tr h="200025">
                <a:tc>
                  <a:txBody>
                    <a:bodyPr/>
                    <a:lstStyle/>
                    <a:p>
                      <a:pPr algn="ctr" fontAlgn="ctr"/>
                      <a:r>
                        <a:rPr lang="ru-RU" sz="1100" b="1" i="0" u="none" strike="noStrike">
                          <a:solidFill>
                            <a:srgbClr val="000000"/>
                          </a:solidFill>
                          <a:effectLst/>
                          <a:latin typeface="Arial" panose="020B0604020202020204" pitchFamily="34" charset="0"/>
                          <a:cs typeface="Arial" panose="020B0604020202020204" pitchFamily="34" charset="0"/>
                        </a:rPr>
                        <a:t>9000</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90896236"/>
                  </a:ext>
                </a:extLst>
              </a:tr>
            </a:tbl>
          </a:graphicData>
        </a:graphic>
      </p:graphicFrame>
      <p:sp>
        <p:nvSpPr>
          <p:cNvPr id="3" name="Прямоугольник 2"/>
          <p:cNvSpPr/>
          <p:nvPr/>
        </p:nvSpPr>
        <p:spPr>
          <a:xfrm>
            <a:off x="395536" y="260648"/>
            <a:ext cx="5112568" cy="4248472"/>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Выноска со стрелкой влево 3"/>
          <p:cNvSpPr/>
          <p:nvPr/>
        </p:nvSpPr>
        <p:spPr>
          <a:xfrm>
            <a:off x="3563888" y="0"/>
            <a:ext cx="5580112" cy="6858000"/>
          </a:xfrm>
          <a:prstGeom prst="leftArrowCallout">
            <a:avLst>
              <a:gd name="adj1" fmla="val 25000"/>
              <a:gd name="adj2" fmla="val 25000"/>
              <a:gd name="adj3" fmla="val 18225"/>
              <a:gd name="adj4" fmla="val 76322"/>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rgbClr val="FF0000"/>
                </a:solidFill>
                <a:latin typeface="Arial" panose="020B0604020202020204" pitchFamily="34" charset="0"/>
                <a:cs typeface="Arial" panose="020B0604020202020204" pitchFamily="34" charset="0"/>
              </a:rPr>
              <a:t>35</a:t>
            </a:r>
            <a:r>
              <a:rPr lang="ru-RU" sz="1400" dirty="0">
                <a:latin typeface="Arial" panose="020B0604020202020204" pitchFamily="34" charset="0"/>
                <a:cs typeface="Arial" panose="020B0604020202020204" pitchFamily="34" charset="0"/>
              </a:rPr>
              <a:t> </a:t>
            </a:r>
            <a:r>
              <a:rPr lang="ru-RU" sz="1450" dirty="0">
                <a:solidFill>
                  <a:schemeClr val="accent5">
                    <a:lumMod val="75000"/>
                  </a:schemeClr>
                </a:solidFill>
                <a:latin typeface="Arial" panose="020B0604020202020204" pitchFamily="34" charset="0"/>
                <a:cs typeface="Arial" panose="020B0604020202020204" pitchFamily="34" charset="0"/>
              </a:rPr>
              <a:t>Указывается направление использования имущества, переданного в аренду (разрешенное использование): </a:t>
            </a:r>
            <a:endParaRPr lang="ru-RU" sz="1450" dirty="0" smtClean="0">
              <a:solidFill>
                <a:schemeClr val="accent5">
                  <a:lumMod val="75000"/>
                </a:schemeClr>
              </a:solidFill>
              <a:latin typeface="Arial" panose="020B0604020202020204" pitchFamily="34" charset="0"/>
              <a:cs typeface="Arial" panose="020B0604020202020204" pitchFamily="34" charset="0"/>
            </a:endParaRPr>
          </a:p>
          <a:p>
            <a:pPr algn="ctr"/>
            <a:endParaRPr lang="ru-RU" sz="145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50" dirty="0" smtClean="0">
                <a:solidFill>
                  <a:schemeClr val="accent5">
                    <a:lumMod val="75000"/>
                  </a:schemeClr>
                </a:solidFill>
                <a:latin typeface="Arial" panose="020B0604020202020204" pitchFamily="34" charset="0"/>
                <a:cs typeface="Arial" panose="020B0604020202020204" pitchFamily="34" charset="0"/>
              </a:rPr>
              <a:t>1 </a:t>
            </a:r>
            <a:r>
              <a:rPr lang="ru-RU" sz="1450" dirty="0">
                <a:solidFill>
                  <a:schemeClr val="accent5">
                    <a:lumMod val="75000"/>
                  </a:schemeClr>
                </a:solidFill>
                <a:latin typeface="Arial" panose="020B0604020202020204" pitchFamily="34" charset="0"/>
                <a:cs typeface="Arial" panose="020B0604020202020204" pitchFamily="34" charset="0"/>
              </a:rPr>
              <a:t>- размещение банкоматов, </a:t>
            </a:r>
            <a:endParaRPr lang="ru-RU" sz="145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50" dirty="0" smtClean="0">
                <a:solidFill>
                  <a:schemeClr val="accent5">
                    <a:lumMod val="75000"/>
                  </a:schemeClr>
                </a:solidFill>
                <a:latin typeface="Arial" panose="020B0604020202020204" pitchFamily="34" charset="0"/>
                <a:cs typeface="Arial" panose="020B0604020202020204" pitchFamily="34" charset="0"/>
              </a:rPr>
              <a:t>2 </a:t>
            </a:r>
            <a:r>
              <a:rPr lang="ru-RU" sz="1450" dirty="0">
                <a:solidFill>
                  <a:schemeClr val="accent5">
                    <a:lumMod val="75000"/>
                  </a:schemeClr>
                </a:solidFill>
                <a:latin typeface="Arial" panose="020B0604020202020204" pitchFamily="34" charset="0"/>
                <a:cs typeface="Arial" panose="020B0604020202020204" pitchFamily="34" charset="0"/>
              </a:rPr>
              <a:t>- размещение торговых автоматов для продажи воды, кофе и кондитерских изделий, </a:t>
            </a:r>
            <a:endParaRPr lang="ru-RU" sz="145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50" dirty="0" smtClean="0">
                <a:solidFill>
                  <a:schemeClr val="accent5">
                    <a:lumMod val="75000"/>
                  </a:schemeClr>
                </a:solidFill>
                <a:latin typeface="Arial" panose="020B0604020202020204" pitchFamily="34" charset="0"/>
                <a:cs typeface="Arial" panose="020B0604020202020204" pitchFamily="34" charset="0"/>
              </a:rPr>
              <a:t>3 </a:t>
            </a:r>
            <a:r>
              <a:rPr lang="ru-RU" sz="1450" dirty="0">
                <a:solidFill>
                  <a:schemeClr val="accent5">
                    <a:lumMod val="75000"/>
                  </a:schemeClr>
                </a:solidFill>
                <a:latin typeface="Arial" panose="020B0604020202020204" pitchFamily="34" charset="0"/>
                <a:cs typeface="Arial" panose="020B0604020202020204" pitchFamily="34" charset="0"/>
              </a:rPr>
              <a:t>- размещение столовых и буфетов, </a:t>
            </a:r>
            <a:endParaRPr lang="ru-RU" sz="145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50" dirty="0" smtClean="0">
                <a:solidFill>
                  <a:schemeClr val="accent5">
                    <a:lumMod val="75000"/>
                  </a:schemeClr>
                </a:solidFill>
                <a:latin typeface="Arial" panose="020B0604020202020204" pitchFamily="34" charset="0"/>
                <a:cs typeface="Arial" panose="020B0604020202020204" pitchFamily="34" charset="0"/>
              </a:rPr>
              <a:t>4 </a:t>
            </a:r>
            <a:r>
              <a:rPr lang="ru-RU" sz="1450" dirty="0">
                <a:solidFill>
                  <a:schemeClr val="accent5">
                    <a:lumMod val="75000"/>
                  </a:schemeClr>
                </a:solidFill>
                <a:latin typeface="Arial" panose="020B0604020202020204" pitchFamily="34" charset="0"/>
                <a:cs typeface="Arial" panose="020B0604020202020204" pitchFamily="34" charset="0"/>
              </a:rPr>
              <a:t>- размещение книжных киосков, магазинов канцелярских принадлежностей, 5 - размещение аптечных пунктов, </a:t>
            </a:r>
            <a:endParaRPr lang="ru-RU" sz="145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50" dirty="0" smtClean="0">
                <a:solidFill>
                  <a:schemeClr val="accent5">
                    <a:lumMod val="75000"/>
                  </a:schemeClr>
                </a:solidFill>
                <a:latin typeface="Arial" panose="020B0604020202020204" pitchFamily="34" charset="0"/>
                <a:cs typeface="Arial" panose="020B0604020202020204" pitchFamily="34" charset="0"/>
              </a:rPr>
              <a:t>6 </a:t>
            </a:r>
            <a:r>
              <a:rPr lang="ru-RU" sz="1450" dirty="0">
                <a:solidFill>
                  <a:schemeClr val="accent5">
                    <a:lumMod val="75000"/>
                  </a:schemeClr>
                </a:solidFill>
                <a:latin typeface="Arial" panose="020B0604020202020204" pitchFamily="34" charset="0"/>
                <a:cs typeface="Arial" panose="020B0604020202020204" pitchFamily="34" charset="0"/>
              </a:rPr>
              <a:t>- размещение торговых автоматов для продажи бахил, одноразовых халатов, </a:t>
            </a:r>
            <a:endParaRPr lang="ru-RU" sz="145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50" dirty="0" smtClean="0">
                <a:solidFill>
                  <a:schemeClr val="accent5">
                    <a:lumMod val="75000"/>
                  </a:schemeClr>
                </a:solidFill>
                <a:latin typeface="Arial" panose="020B0604020202020204" pitchFamily="34" charset="0"/>
                <a:cs typeface="Arial" panose="020B0604020202020204" pitchFamily="34" charset="0"/>
              </a:rPr>
              <a:t>7 </a:t>
            </a:r>
            <a:r>
              <a:rPr lang="ru-RU" sz="1450" dirty="0">
                <a:solidFill>
                  <a:schemeClr val="accent5">
                    <a:lumMod val="75000"/>
                  </a:schemeClr>
                </a:solidFill>
                <a:latin typeface="Arial" panose="020B0604020202020204" pitchFamily="34" charset="0"/>
                <a:cs typeface="Arial" panose="020B0604020202020204" pitchFamily="34" charset="0"/>
              </a:rPr>
              <a:t>- размещение платежных терминалов</a:t>
            </a:r>
            <a:r>
              <a:rPr lang="ru-RU" sz="1450" dirty="0" smtClean="0">
                <a:solidFill>
                  <a:schemeClr val="accent5">
                    <a:lumMod val="75000"/>
                  </a:schemeClr>
                </a:solidFill>
                <a:latin typeface="Arial" panose="020B0604020202020204" pitchFamily="34" charset="0"/>
                <a:cs typeface="Arial" panose="020B0604020202020204" pitchFamily="34" charset="0"/>
              </a:rPr>
              <a:t>,</a:t>
            </a:r>
          </a:p>
          <a:p>
            <a:pPr algn="ctr"/>
            <a:r>
              <a:rPr lang="ru-RU" sz="1450" dirty="0" smtClean="0">
                <a:solidFill>
                  <a:schemeClr val="accent5">
                    <a:lumMod val="75000"/>
                  </a:schemeClr>
                </a:solidFill>
                <a:latin typeface="Arial" panose="020B0604020202020204" pitchFamily="34" charset="0"/>
                <a:cs typeface="Arial" panose="020B0604020202020204" pitchFamily="34" charset="0"/>
              </a:rPr>
              <a:t> </a:t>
            </a:r>
            <a:r>
              <a:rPr lang="ru-RU" sz="1450" dirty="0">
                <a:solidFill>
                  <a:schemeClr val="accent5">
                    <a:lumMod val="75000"/>
                  </a:schemeClr>
                </a:solidFill>
                <a:latin typeface="Arial" panose="020B0604020202020204" pitchFamily="34" charset="0"/>
                <a:cs typeface="Arial" panose="020B0604020202020204" pitchFamily="34" charset="0"/>
              </a:rPr>
              <a:t>8 - размещение иных торговых точек, </a:t>
            </a:r>
            <a:endParaRPr lang="ru-RU" sz="145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50" dirty="0" smtClean="0">
                <a:solidFill>
                  <a:schemeClr val="accent5">
                    <a:lumMod val="75000"/>
                  </a:schemeClr>
                </a:solidFill>
                <a:latin typeface="Arial" panose="020B0604020202020204" pitchFamily="34" charset="0"/>
                <a:cs typeface="Arial" panose="020B0604020202020204" pitchFamily="34" charset="0"/>
              </a:rPr>
              <a:t>9 </a:t>
            </a:r>
            <a:r>
              <a:rPr lang="ru-RU" sz="1450" dirty="0">
                <a:solidFill>
                  <a:schemeClr val="accent5">
                    <a:lumMod val="75000"/>
                  </a:schemeClr>
                </a:solidFill>
                <a:latin typeface="Arial" panose="020B0604020202020204" pitchFamily="34" charset="0"/>
                <a:cs typeface="Arial" panose="020B0604020202020204" pitchFamily="34" charset="0"/>
              </a:rPr>
              <a:t>- размещение офисов банков, </a:t>
            </a:r>
            <a:endParaRPr lang="ru-RU" sz="145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50" dirty="0" smtClean="0">
                <a:solidFill>
                  <a:schemeClr val="accent5">
                    <a:lumMod val="75000"/>
                  </a:schemeClr>
                </a:solidFill>
                <a:latin typeface="Arial" panose="020B0604020202020204" pitchFamily="34" charset="0"/>
                <a:cs typeface="Arial" panose="020B0604020202020204" pitchFamily="34" charset="0"/>
              </a:rPr>
              <a:t>10 </a:t>
            </a:r>
            <a:r>
              <a:rPr lang="ru-RU" sz="1450" dirty="0">
                <a:solidFill>
                  <a:schemeClr val="accent5">
                    <a:lumMod val="75000"/>
                  </a:schemeClr>
                </a:solidFill>
                <a:latin typeface="Arial" panose="020B0604020202020204" pitchFamily="34" charset="0"/>
                <a:cs typeface="Arial" panose="020B0604020202020204" pitchFamily="34" charset="0"/>
              </a:rPr>
              <a:t>- проведение образовательных и информационно-просветительских мероприятий, </a:t>
            </a:r>
            <a:endParaRPr lang="ru-RU" sz="145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50" dirty="0" smtClean="0">
                <a:solidFill>
                  <a:schemeClr val="accent5">
                    <a:lumMod val="75000"/>
                  </a:schemeClr>
                </a:solidFill>
                <a:latin typeface="Arial" panose="020B0604020202020204" pitchFamily="34" charset="0"/>
                <a:cs typeface="Arial" panose="020B0604020202020204" pitchFamily="34" charset="0"/>
              </a:rPr>
              <a:t>11 </a:t>
            </a:r>
            <a:r>
              <a:rPr lang="ru-RU" sz="1450" dirty="0">
                <a:solidFill>
                  <a:schemeClr val="accent5">
                    <a:lumMod val="75000"/>
                  </a:schemeClr>
                </a:solidFill>
                <a:latin typeface="Arial" panose="020B0604020202020204" pitchFamily="34" charset="0"/>
                <a:cs typeface="Arial" panose="020B0604020202020204" pitchFamily="34" charset="0"/>
              </a:rPr>
              <a:t>- проведение концертно-зрелищных мероприятий, </a:t>
            </a:r>
            <a:endParaRPr lang="ru-RU" sz="145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50" dirty="0" smtClean="0">
                <a:solidFill>
                  <a:schemeClr val="accent5">
                    <a:lumMod val="75000"/>
                  </a:schemeClr>
                </a:solidFill>
                <a:latin typeface="Arial" panose="020B0604020202020204" pitchFamily="34" charset="0"/>
                <a:cs typeface="Arial" panose="020B0604020202020204" pitchFamily="34" charset="0"/>
              </a:rPr>
              <a:t>12 </a:t>
            </a:r>
            <a:r>
              <a:rPr lang="ru-RU" sz="1450" dirty="0">
                <a:solidFill>
                  <a:schemeClr val="accent5">
                    <a:lumMod val="75000"/>
                  </a:schemeClr>
                </a:solidFill>
                <a:latin typeface="Arial" panose="020B0604020202020204" pitchFamily="34" charset="0"/>
                <a:cs typeface="Arial" panose="020B0604020202020204" pitchFamily="34" charset="0"/>
              </a:rPr>
              <a:t>- проведение ярмарок, выставок, </a:t>
            </a:r>
            <a:endParaRPr lang="ru-RU" sz="145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50" dirty="0" smtClean="0">
                <a:solidFill>
                  <a:schemeClr val="accent5">
                    <a:lumMod val="75000"/>
                  </a:schemeClr>
                </a:solidFill>
                <a:latin typeface="Arial" panose="020B0604020202020204" pitchFamily="34" charset="0"/>
                <a:cs typeface="Arial" panose="020B0604020202020204" pitchFamily="34" charset="0"/>
              </a:rPr>
              <a:t>13 </a:t>
            </a:r>
            <a:r>
              <a:rPr lang="ru-RU" sz="1450" dirty="0">
                <a:solidFill>
                  <a:schemeClr val="accent5">
                    <a:lumMod val="75000"/>
                  </a:schemeClr>
                </a:solidFill>
                <a:latin typeface="Arial" panose="020B0604020202020204" pitchFamily="34" charset="0"/>
                <a:cs typeface="Arial" panose="020B0604020202020204" pitchFamily="34" charset="0"/>
              </a:rPr>
              <a:t>- проведение конгрессов, съездов, симпозиумов, конференций, </a:t>
            </a:r>
            <a:endParaRPr lang="ru-RU" sz="145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50" dirty="0" smtClean="0">
                <a:solidFill>
                  <a:schemeClr val="accent5">
                    <a:lumMod val="75000"/>
                  </a:schemeClr>
                </a:solidFill>
                <a:latin typeface="Arial" panose="020B0604020202020204" pitchFamily="34" charset="0"/>
                <a:cs typeface="Arial" panose="020B0604020202020204" pitchFamily="34" charset="0"/>
              </a:rPr>
              <a:t>14 </a:t>
            </a:r>
            <a:r>
              <a:rPr lang="ru-RU" sz="1450" dirty="0">
                <a:solidFill>
                  <a:schemeClr val="accent5">
                    <a:lumMod val="75000"/>
                  </a:schemeClr>
                </a:solidFill>
                <a:latin typeface="Arial" panose="020B0604020202020204" pitchFamily="34" charset="0"/>
                <a:cs typeface="Arial" panose="020B0604020202020204" pitchFamily="34" charset="0"/>
              </a:rPr>
              <a:t>- проведение спортивных мероприятий, 15 - проведение иных культурно-массовых мероприятий, </a:t>
            </a:r>
            <a:endParaRPr lang="ru-RU" sz="145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50" dirty="0" smtClean="0">
                <a:solidFill>
                  <a:schemeClr val="accent5">
                    <a:lumMod val="75000"/>
                  </a:schemeClr>
                </a:solidFill>
                <a:latin typeface="Arial" panose="020B0604020202020204" pitchFamily="34" charset="0"/>
                <a:cs typeface="Arial" panose="020B0604020202020204" pitchFamily="34" charset="0"/>
              </a:rPr>
              <a:t>16 </a:t>
            </a:r>
            <a:r>
              <a:rPr lang="ru-RU" sz="1450" dirty="0">
                <a:solidFill>
                  <a:schemeClr val="accent5">
                    <a:lumMod val="75000"/>
                  </a:schemeClr>
                </a:solidFill>
                <a:latin typeface="Arial" panose="020B0604020202020204" pitchFamily="34" charset="0"/>
                <a:cs typeface="Arial" panose="020B0604020202020204" pitchFamily="34" charset="0"/>
              </a:rPr>
              <a:t>- прокат оборудования, </a:t>
            </a:r>
            <a:endParaRPr lang="ru-RU" sz="1450" dirty="0" smtClean="0">
              <a:solidFill>
                <a:schemeClr val="accent5">
                  <a:lumMod val="75000"/>
                </a:schemeClr>
              </a:solidFill>
              <a:latin typeface="Arial" panose="020B0604020202020204" pitchFamily="34" charset="0"/>
              <a:cs typeface="Arial" panose="020B0604020202020204" pitchFamily="34" charset="0"/>
            </a:endParaRPr>
          </a:p>
          <a:p>
            <a:pPr algn="ctr"/>
            <a:r>
              <a:rPr lang="ru-RU" sz="1450" dirty="0" smtClean="0">
                <a:solidFill>
                  <a:schemeClr val="accent5">
                    <a:lumMod val="75000"/>
                  </a:schemeClr>
                </a:solidFill>
                <a:latin typeface="Arial" panose="020B0604020202020204" pitchFamily="34" charset="0"/>
                <a:cs typeface="Arial" panose="020B0604020202020204" pitchFamily="34" charset="0"/>
              </a:rPr>
              <a:t>17 </a:t>
            </a:r>
            <a:r>
              <a:rPr lang="ru-RU" sz="1450" dirty="0">
                <a:solidFill>
                  <a:schemeClr val="accent5">
                    <a:lumMod val="75000"/>
                  </a:schemeClr>
                </a:solidFill>
                <a:latin typeface="Arial" panose="020B0604020202020204" pitchFamily="34" charset="0"/>
                <a:cs typeface="Arial" panose="020B0604020202020204" pitchFamily="34" charset="0"/>
              </a:rPr>
              <a:t>- прокат спортивного инвентаря, 18 - иное.</a:t>
            </a:r>
          </a:p>
        </p:txBody>
      </p:sp>
      <p:sp>
        <p:nvSpPr>
          <p:cNvPr id="5" name="Прямоугольник 4"/>
          <p:cNvSpPr/>
          <p:nvPr/>
        </p:nvSpPr>
        <p:spPr>
          <a:xfrm>
            <a:off x="2339752" y="257160"/>
            <a:ext cx="1584176" cy="42519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169381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500" y="692696"/>
            <a:ext cx="8964996" cy="4248471"/>
          </a:xfrm>
        </p:spPr>
        <p:txBody>
          <a:bodyPr>
            <a:normAutofit fontScale="90000"/>
          </a:bodyPr>
          <a:lstStyle/>
          <a:p>
            <a:r>
              <a:rPr lang="ru-RU" sz="2600" b="1" dirty="0">
                <a:solidFill>
                  <a:schemeClr val="accent6">
                    <a:lumMod val="75000"/>
                  </a:schemeClr>
                </a:solidFill>
                <a:latin typeface="Arial" panose="020B0604020202020204" pitchFamily="34" charset="0"/>
                <a:cs typeface="Arial" panose="020B0604020202020204" pitchFamily="34" charset="0"/>
              </a:rPr>
              <a:t>Приказ Минфина России </a:t>
            </a:r>
            <a:r>
              <a:rPr lang="ru-RU" sz="2600" b="1" dirty="0" smtClean="0">
                <a:solidFill>
                  <a:schemeClr val="accent6">
                    <a:lumMod val="75000"/>
                  </a:schemeClr>
                </a:solidFill>
                <a:latin typeface="Arial" panose="020B0604020202020204" pitchFamily="34" charset="0"/>
                <a:cs typeface="Arial" panose="020B0604020202020204" pitchFamily="34" charset="0"/>
              </a:rPr>
              <a:t/>
            </a:r>
            <a:br>
              <a:rPr lang="ru-RU" sz="2600" b="1" dirty="0" smtClean="0">
                <a:solidFill>
                  <a:schemeClr val="accent6">
                    <a:lumMod val="75000"/>
                  </a:schemeClr>
                </a:solidFill>
                <a:latin typeface="Arial" panose="020B0604020202020204" pitchFamily="34" charset="0"/>
                <a:cs typeface="Arial" panose="020B0604020202020204" pitchFamily="34" charset="0"/>
              </a:rPr>
            </a:br>
            <a:r>
              <a:rPr lang="ru-RU" sz="2600" b="1" dirty="0" smtClean="0">
                <a:solidFill>
                  <a:schemeClr val="accent6">
                    <a:lumMod val="75000"/>
                  </a:schemeClr>
                </a:solidFill>
                <a:latin typeface="Arial" panose="020B0604020202020204" pitchFamily="34" charset="0"/>
                <a:cs typeface="Arial" panose="020B0604020202020204" pitchFamily="34" charset="0"/>
              </a:rPr>
              <a:t>от 31.01.2023 № 10н</a:t>
            </a:r>
            <a:br>
              <a:rPr lang="ru-RU" sz="2600" b="1" dirty="0" smtClean="0">
                <a:solidFill>
                  <a:schemeClr val="accent6">
                    <a:lumMod val="75000"/>
                  </a:schemeClr>
                </a:solidFill>
                <a:latin typeface="Arial" panose="020B0604020202020204" pitchFamily="34" charset="0"/>
                <a:cs typeface="Arial" panose="020B0604020202020204" pitchFamily="34" charset="0"/>
              </a:rPr>
            </a:br>
            <a:r>
              <a:rPr lang="ru-RU" sz="2600" b="1" dirty="0">
                <a:solidFill>
                  <a:schemeClr val="accent6">
                    <a:lumMod val="75000"/>
                  </a:schemeClr>
                </a:solidFill>
                <a:latin typeface="Arial" panose="020B0604020202020204" pitchFamily="34" charset="0"/>
                <a:cs typeface="Arial" panose="020B0604020202020204" pitchFamily="34" charset="0"/>
              </a:rPr>
              <a:t/>
            </a:r>
            <a:br>
              <a:rPr lang="ru-RU" sz="2600" b="1" dirty="0">
                <a:solidFill>
                  <a:schemeClr val="accent6">
                    <a:lumMod val="75000"/>
                  </a:schemeClr>
                </a:solidFill>
                <a:latin typeface="Arial" panose="020B0604020202020204" pitchFamily="34" charset="0"/>
                <a:cs typeface="Arial" panose="020B0604020202020204" pitchFamily="34" charset="0"/>
              </a:rPr>
            </a:br>
            <a:r>
              <a:rPr lang="ru-RU" sz="2600" b="1" dirty="0" smtClean="0">
                <a:solidFill>
                  <a:schemeClr val="accent6">
                    <a:lumMod val="75000"/>
                  </a:schemeClr>
                </a:solidFill>
                <a:latin typeface="Arial" panose="020B0604020202020204" pitchFamily="34" charset="0"/>
                <a:cs typeface="Arial" panose="020B0604020202020204" pitchFamily="34" charset="0"/>
              </a:rPr>
              <a:t>«О </a:t>
            </a:r>
            <a:r>
              <a:rPr lang="ru-RU" sz="2600" b="1" dirty="0">
                <a:solidFill>
                  <a:schemeClr val="accent6">
                    <a:lumMod val="75000"/>
                  </a:schemeClr>
                </a:solidFill>
                <a:latin typeface="Arial" panose="020B0604020202020204" pitchFamily="34" charset="0"/>
                <a:cs typeface="Arial" panose="020B0604020202020204" pitchFamily="34" charset="0"/>
              </a:rPr>
              <a:t>внесении изменений в Общие требования к порядку составления и утверждения отчета о результатах деятельности государственного (муниципального) учреждения и об использовании закрепленного за ним государственного (муниципального) имущества, утвержденные приказом Министерства финансов Российской Федерации от 2 ноября 2021 г. N </a:t>
            </a:r>
            <a:r>
              <a:rPr lang="ru-RU" sz="2600" b="1" dirty="0" smtClean="0">
                <a:solidFill>
                  <a:schemeClr val="accent6">
                    <a:lumMod val="75000"/>
                  </a:schemeClr>
                </a:solidFill>
                <a:latin typeface="Arial" panose="020B0604020202020204" pitchFamily="34" charset="0"/>
                <a:cs typeface="Arial" panose="020B0604020202020204" pitchFamily="34" charset="0"/>
              </a:rPr>
              <a:t>171н»</a:t>
            </a:r>
            <a:r>
              <a:rPr lang="ru-RU" sz="2600" b="1" dirty="0">
                <a:solidFill>
                  <a:schemeClr val="accent6">
                    <a:lumMod val="75000"/>
                  </a:schemeClr>
                </a:solidFill>
                <a:latin typeface="Arial" panose="020B0604020202020204" pitchFamily="34" charset="0"/>
                <a:cs typeface="Arial" panose="020B0604020202020204" pitchFamily="34" charset="0"/>
              </a:rPr>
              <a:t/>
            </a:r>
            <a:br>
              <a:rPr lang="ru-RU" sz="2600" b="1" dirty="0">
                <a:solidFill>
                  <a:schemeClr val="accent6">
                    <a:lumMod val="75000"/>
                  </a:schemeClr>
                </a:solidFill>
                <a:latin typeface="Arial" panose="020B0604020202020204" pitchFamily="34" charset="0"/>
                <a:cs typeface="Arial" panose="020B0604020202020204" pitchFamily="34" charset="0"/>
              </a:rPr>
            </a:br>
            <a:endParaRPr lang="ru-RU" sz="2600" b="1" dirty="0">
              <a:solidFill>
                <a:schemeClr val="accent6">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48428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Объект 2"/>
          <p:cNvGraphicFramePr>
            <a:graphicFrameLocks noChangeAspect="1"/>
          </p:cNvGraphicFramePr>
          <p:nvPr/>
        </p:nvGraphicFramePr>
        <p:xfrm>
          <a:off x="35496" y="0"/>
          <a:ext cx="9001000" cy="6813376"/>
        </p:xfrm>
        <a:graphic>
          <a:graphicData uri="http://schemas.openxmlformats.org/presentationml/2006/ole">
            <mc:AlternateContent xmlns:mc="http://schemas.openxmlformats.org/markup-compatibility/2006">
              <mc:Choice xmlns:v="urn:schemas-microsoft-com:vml" Requires="v">
                <p:oleObj spid="_x0000_s16519" name="Лист" r:id="rId3" imgW="13135087" imgH="11687214" progId="Excel.Sheet.12">
                  <p:embed/>
                </p:oleObj>
              </mc:Choice>
              <mc:Fallback>
                <p:oleObj name="Лист" r:id="rId3" imgW="13135087" imgH="11687214" progId="Excel.Sheet.12">
                  <p:embed/>
                  <p:pic>
                    <p:nvPicPr>
                      <p:cNvPr id="3" name="Объект 2"/>
                      <p:cNvPicPr/>
                      <p:nvPr/>
                    </p:nvPicPr>
                    <p:blipFill>
                      <a:blip r:embed="rId4"/>
                      <a:stretch>
                        <a:fillRect/>
                      </a:stretch>
                    </p:blipFill>
                    <p:spPr>
                      <a:xfrm>
                        <a:off x="35496" y="0"/>
                        <a:ext cx="9001000" cy="6813376"/>
                      </a:xfrm>
                      <a:prstGeom prst="rect">
                        <a:avLst/>
                      </a:prstGeom>
                    </p:spPr>
                  </p:pic>
                </p:oleObj>
              </mc:Fallback>
            </mc:AlternateContent>
          </a:graphicData>
        </a:graphic>
      </p:graphicFrame>
    </p:spTree>
    <p:extLst>
      <p:ext uri="{BB962C8B-B14F-4D97-AF65-F5344CB8AC3E}">
        <p14:creationId xmlns:p14="http://schemas.microsoft.com/office/powerpoint/2010/main" val="33581524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Картинки по запросу знак вопроса для слайда"/>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ru-RU" sz="1350">
              <a:solidFill>
                <a:prstClr val="black"/>
              </a:solidFill>
              <a:latin typeface="Calibri" panose="020F0502020204030204"/>
            </a:endParaRPr>
          </a:p>
        </p:txBody>
      </p:sp>
      <p:graphicFrame>
        <p:nvGraphicFramePr>
          <p:cNvPr id="2" name="Таблица 1"/>
          <p:cNvGraphicFramePr>
            <a:graphicFrameLocks noGrp="1"/>
          </p:cNvGraphicFramePr>
          <p:nvPr>
            <p:extLst/>
          </p:nvPr>
        </p:nvGraphicFramePr>
        <p:xfrm>
          <a:off x="133610" y="863203"/>
          <a:ext cx="8765771" cy="7489515"/>
        </p:xfrm>
        <a:graphic>
          <a:graphicData uri="http://schemas.openxmlformats.org/drawingml/2006/table">
            <a:tbl>
              <a:tblPr/>
              <a:tblGrid>
                <a:gridCol w="1385421">
                  <a:extLst>
                    <a:ext uri="{9D8B030D-6E8A-4147-A177-3AD203B41FA5}">
                      <a16:colId xmlns:a16="http://schemas.microsoft.com/office/drawing/2014/main" xmlns="" val="77836730"/>
                    </a:ext>
                  </a:extLst>
                </a:gridCol>
                <a:gridCol w="2574143">
                  <a:extLst>
                    <a:ext uri="{9D8B030D-6E8A-4147-A177-3AD203B41FA5}">
                      <a16:colId xmlns:a16="http://schemas.microsoft.com/office/drawing/2014/main" xmlns="" val="766847041"/>
                    </a:ext>
                  </a:extLst>
                </a:gridCol>
                <a:gridCol w="564431">
                  <a:extLst>
                    <a:ext uri="{9D8B030D-6E8A-4147-A177-3AD203B41FA5}">
                      <a16:colId xmlns:a16="http://schemas.microsoft.com/office/drawing/2014/main" xmlns="" val="731462594"/>
                    </a:ext>
                  </a:extLst>
                </a:gridCol>
                <a:gridCol w="1060444">
                  <a:extLst>
                    <a:ext uri="{9D8B030D-6E8A-4147-A177-3AD203B41FA5}">
                      <a16:colId xmlns:a16="http://schemas.microsoft.com/office/drawing/2014/main" xmlns="" val="2439012171"/>
                    </a:ext>
                  </a:extLst>
                </a:gridCol>
                <a:gridCol w="1060444">
                  <a:extLst>
                    <a:ext uri="{9D8B030D-6E8A-4147-A177-3AD203B41FA5}">
                      <a16:colId xmlns:a16="http://schemas.microsoft.com/office/drawing/2014/main" xmlns="" val="1859326940"/>
                    </a:ext>
                  </a:extLst>
                </a:gridCol>
                <a:gridCol w="1060444">
                  <a:extLst>
                    <a:ext uri="{9D8B030D-6E8A-4147-A177-3AD203B41FA5}">
                      <a16:colId xmlns:a16="http://schemas.microsoft.com/office/drawing/2014/main" xmlns="" val="596343135"/>
                    </a:ext>
                  </a:extLst>
                </a:gridCol>
                <a:gridCol w="1060444">
                  <a:extLst>
                    <a:ext uri="{9D8B030D-6E8A-4147-A177-3AD203B41FA5}">
                      <a16:colId xmlns:a16="http://schemas.microsoft.com/office/drawing/2014/main" xmlns="" val="3501177970"/>
                    </a:ext>
                  </a:extLst>
                </a:gridCol>
              </a:tblGrid>
              <a:tr h="117735">
                <a:tc gridSpan="7">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Сведения о поступлениях и выплатах учреждения</a:t>
                      </a:r>
                    </a:p>
                  </a:txBody>
                  <a:tcPr marL="3435" marR="3435" marT="3435" marB="0" anchor="ctr">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904880435"/>
                  </a:ext>
                </a:extLst>
              </a:tr>
              <a:tr h="117735">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a:noFill/>
                    </a:lnB>
                    <a:solidFill>
                      <a:srgbClr val="FFFFFF"/>
                    </a:solidFill>
                  </a:tcPr>
                </a:tc>
                <a:tc>
                  <a:txBody>
                    <a:bodyPr/>
                    <a:lstStyle/>
                    <a:p>
                      <a:pPr algn="l" fontAlgn="b"/>
                      <a:r>
                        <a:rPr lang="ru-RU" sz="800" b="1"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a:noFill/>
                    </a:lnB>
                    <a:solidFill>
                      <a:srgbClr val="FFFFFF"/>
                    </a:solidFill>
                  </a:tcPr>
                </a:tc>
                <a:tc>
                  <a:txBody>
                    <a:bodyPr/>
                    <a:lstStyle/>
                    <a:p>
                      <a:pPr algn="l" fontAlgn="b"/>
                      <a:r>
                        <a:rPr lang="ru-RU" sz="800" b="1"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КОДЫ</a:t>
                      </a:r>
                    </a:p>
                  </a:txBody>
                  <a:tcPr marL="3435" marR="3435" marT="34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223176720"/>
                  </a:ext>
                </a:extLst>
              </a:tr>
              <a:tr h="117735">
                <a:tc gridSpan="5">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на 1  ___________  20__ г.</a:t>
                      </a:r>
                    </a:p>
                  </a:txBody>
                  <a:tcPr marL="3435" marR="3435" marT="3435" marB="0" anchor="b">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Дата </a:t>
                      </a:r>
                    </a:p>
                  </a:txBody>
                  <a:tcPr marL="3435" marR="30917" marT="343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930816431"/>
                  </a:ext>
                </a:extLst>
              </a:tr>
              <a:tr h="117735">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ИНН</a:t>
                      </a:r>
                    </a:p>
                  </a:txBody>
                  <a:tcPr marL="3435" marR="30917" marT="343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604703391"/>
                  </a:ext>
                </a:extLst>
              </a:tr>
              <a:tr h="117735">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Учреждение                                                                          </a:t>
                      </a:r>
                    </a:p>
                  </a:txBody>
                  <a:tcPr marL="3435" marR="3435" marT="3435"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КПП</a:t>
                      </a:r>
                    </a:p>
                  </a:txBody>
                  <a:tcPr marL="3435" marR="30917" marT="343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311355452"/>
                  </a:ext>
                </a:extLst>
              </a:tr>
              <a:tr h="312045">
                <a:tc>
                  <a:txBody>
                    <a:bodyPr/>
                    <a:lstStyle/>
                    <a:p>
                      <a:pPr algn="l" fontAlgn="b"/>
                      <a:r>
                        <a:rPr lang="ru-RU" sz="700" b="0" i="0" u="none" strike="noStrike">
                          <a:solidFill>
                            <a:srgbClr val="000000"/>
                          </a:solidFill>
                          <a:effectLst/>
                          <a:latin typeface="Arial" panose="020B0604020202020204" pitchFamily="34" charset="0"/>
                          <a:cs typeface="Arial" panose="020B0604020202020204" pitchFamily="34" charset="0"/>
                        </a:rPr>
                        <a:t>Орган, осуществляющий </a:t>
                      </a:r>
                      <a:br>
                        <a:rPr lang="ru-RU" sz="700" b="0" i="0" u="none" strike="noStrike">
                          <a:solidFill>
                            <a:srgbClr val="000000"/>
                          </a:solidFill>
                          <a:effectLst/>
                          <a:latin typeface="Arial" panose="020B0604020202020204" pitchFamily="34" charset="0"/>
                          <a:cs typeface="Arial" panose="020B0604020202020204" pitchFamily="34" charset="0"/>
                        </a:rPr>
                      </a:br>
                      <a:r>
                        <a:rPr lang="ru-RU" sz="700" b="0" i="0" u="none" strike="noStrike">
                          <a:solidFill>
                            <a:srgbClr val="000000"/>
                          </a:solidFill>
                          <a:effectLst/>
                          <a:latin typeface="Arial" panose="020B0604020202020204" pitchFamily="34" charset="0"/>
                          <a:cs typeface="Arial" panose="020B0604020202020204" pitchFamily="34" charset="0"/>
                        </a:rPr>
                        <a:t>функции и полномочия учредителя                                               </a:t>
                      </a:r>
                    </a:p>
                  </a:txBody>
                  <a:tcPr marL="3435" marR="3435" marT="3435" marB="0" anchor="b">
                    <a:lnL>
                      <a:noFill/>
                    </a:lnL>
                    <a:lnR>
                      <a:noFill/>
                    </a:lnR>
                    <a:lnT>
                      <a:noFill/>
                    </a:lnT>
                    <a:lnB>
                      <a:noFill/>
                    </a:lnB>
                    <a:solidFill>
                      <a:srgbClr val="FFFFFF"/>
                    </a:solidFill>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Глава по БК </a:t>
                      </a:r>
                    </a:p>
                  </a:txBody>
                  <a:tcPr marL="3435" marR="30917" marT="343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300969788"/>
                  </a:ext>
                </a:extLst>
              </a:tr>
              <a:tr h="117735">
                <a:tc>
                  <a:txBody>
                    <a:bodyPr/>
                    <a:lstStyle/>
                    <a:p>
                      <a:pPr algn="l" fontAlgn="b"/>
                      <a:r>
                        <a:rPr lang="ru-RU" sz="700" b="0" i="0" u="none" strike="noStrike">
                          <a:solidFill>
                            <a:srgbClr val="000000"/>
                          </a:solidFill>
                          <a:effectLst/>
                          <a:latin typeface="Arial" panose="020B0604020202020204" pitchFamily="34" charset="0"/>
                          <a:cs typeface="Arial" panose="020B0604020202020204" pitchFamily="34" charset="0"/>
                        </a:rPr>
                        <a:t>Публично-правовое образование</a:t>
                      </a:r>
                    </a:p>
                  </a:txBody>
                  <a:tcPr marL="3435" marR="3435" marT="3435" marB="0" anchor="b">
                    <a:lnL>
                      <a:noFill/>
                    </a:lnL>
                    <a:lnR>
                      <a:noFill/>
                    </a:lnR>
                    <a:lnT>
                      <a:noFill/>
                    </a:lnT>
                    <a:lnB>
                      <a:noFill/>
                    </a:lnB>
                    <a:solidFill>
                      <a:srgbClr val="FFFFFF"/>
                    </a:solidFill>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по ОКТМО </a:t>
                      </a:r>
                    </a:p>
                  </a:txBody>
                  <a:tcPr marL="3435" marR="30917" marT="343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517558311"/>
                  </a:ext>
                </a:extLst>
              </a:tr>
              <a:tr h="117735">
                <a:tc>
                  <a:txBody>
                    <a:bodyPr/>
                    <a:lstStyle/>
                    <a:p>
                      <a:pPr algn="l" fontAlgn="b"/>
                      <a:r>
                        <a:rPr lang="ru-RU" sz="700" b="0" i="0" u="none" strike="noStrike">
                          <a:solidFill>
                            <a:srgbClr val="000000"/>
                          </a:solidFill>
                          <a:effectLst/>
                          <a:latin typeface="Arial" panose="020B0604020202020204" pitchFamily="34" charset="0"/>
                          <a:cs typeface="Arial" panose="020B0604020202020204" pitchFamily="34" charset="0"/>
                        </a:rPr>
                        <a:t>Периодичность:  годовая</a:t>
                      </a:r>
                    </a:p>
                  </a:txBody>
                  <a:tcPr marL="3435" marR="3435" marT="3435" marB="0" anchor="b">
                    <a:lnL>
                      <a:noFill/>
                    </a:lnL>
                    <a:lnR>
                      <a:noFill/>
                    </a:lnR>
                    <a:lnT>
                      <a:noFill/>
                    </a:lnT>
                    <a:lnB>
                      <a:noFill/>
                    </a:lnB>
                    <a:solidFill>
                      <a:srgbClr val="FFFFFF"/>
                    </a:solidFill>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0917" marT="343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125237429"/>
                  </a:ext>
                </a:extLst>
              </a:tr>
              <a:tr h="117735">
                <a:tc>
                  <a:txBody>
                    <a:bodyPr/>
                    <a:lstStyle/>
                    <a:p>
                      <a:pPr algn="l" fontAlgn="b"/>
                      <a:r>
                        <a:rPr lang="ru-RU" sz="700" b="0" i="0" u="none" strike="noStrike" dirty="0">
                          <a:solidFill>
                            <a:srgbClr val="000000"/>
                          </a:solidFill>
                          <a:effectLst/>
                          <a:latin typeface="Arial" panose="020B0604020202020204" pitchFamily="34" charset="0"/>
                          <a:cs typeface="Arial" panose="020B0604020202020204" pitchFamily="34" charset="0"/>
                        </a:rPr>
                        <a:t>Единица измерения: руб. </a:t>
                      </a:r>
                    </a:p>
                  </a:txBody>
                  <a:tcPr marL="3435" marR="3435" marT="3435" marB="0" anchor="b">
                    <a:lnL>
                      <a:noFill/>
                    </a:lnL>
                    <a:lnR>
                      <a:noFill/>
                    </a:lnR>
                    <a:lnT>
                      <a:noFill/>
                    </a:lnT>
                    <a:lnB>
                      <a:noFill/>
                    </a:lnB>
                    <a:solidFill>
                      <a:srgbClr val="FFFFFF"/>
                    </a:solidFill>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a:noFill/>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a:noFill/>
                    </a:lnB>
                    <a:solidFill>
                      <a:srgbClr val="FFFFFF"/>
                    </a:solidFill>
                  </a:tcPr>
                </a:tc>
                <a:tc>
                  <a:txBody>
                    <a:bodyPr/>
                    <a:lstStyle/>
                    <a:p>
                      <a:pPr algn="r" fontAlgn="b"/>
                      <a:r>
                        <a:rPr lang="ru-RU" sz="800" b="0" i="0" u="none" strike="noStrike" dirty="0">
                          <a:solidFill>
                            <a:srgbClr val="000000"/>
                          </a:solidFill>
                          <a:effectLst/>
                          <a:latin typeface="Arial" panose="020B0604020202020204" pitchFamily="34" charset="0"/>
                          <a:cs typeface="Arial" panose="020B0604020202020204" pitchFamily="34" charset="0"/>
                        </a:rPr>
                        <a:t>по ОКЕИ </a:t>
                      </a:r>
                    </a:p>
                  </a:txBody>
                  <a:tcPr marL="3435" marR="30917" marT="3435"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383</a:t>
                      </a:r>
                    </a:p>
                  </a:txBody>
                  <a:tcPr marL="3435" marR="3435" marT="343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508781240"/>
                  </a:ext>
                </a:extLst>
              </a:tr>
              <a:tr h="117735">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a:noFill/>
                    </a:lnB>
                    <a:solidFill>
                      <a:srgbClr val="FFFFFF"/>
                    </a:solidFill>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a:noFill/>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0917" marT="3435" marB="0" anchor="b">
                    <a:lnL>
                      <a:noFill/>
                    </a:lnL>
                    <a:lnR>
                      <a:noFill/>
                    </a:lnR>
                    <a:lnT>
                      <a:noFill/>
                    </a:lnT>
                    <a:lnB>
                      <a:noFill/>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2707776723"/>
                  </a:ext>
                </a:extLst>
              </a:tr>
              <a:tr h="140595">
                <a:tc gridSpan="7">
                  <a:txBody>
                    <a:bodyPr/>
                    <a:lstStyle/>
                    <a:p>
                      <a:pPr algn="ctr" fontAlgn="b"/>
                      <a:r>
                        <a:rPr lang="ru-RU" sz="900" b="1" i="0" u="none" strike="noStrike" dirty="0">
                          <a:solidFill>
                            <a:srgbClr val="000000"/>
                          </a:solidFill>
                          <a:effectLst/>
                          <a:latin typeface="Arial" panose="020B0604020202020204" pitchFamily="34" charset="0"/>
                          <a:cs typeface="Arial" panose="020B0604020202020204" pitchFamily="34" charset="0"/>
                        </a:rPr>
                        <a:t>Раздел 1. Сведения о поступлениях учреждения</a:t>
                      </a:r>
                    </a:p>
                  </a:txBody>
                  <a:tcPr marL="3435" marR="3435" marT="3435" marB="0" anchor="b">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244251878"/>
                  </a:ext>
                </a:extLst>
              </a:tr>
              <a:tr h="117735">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3435" marR="3435" marT="343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50455033"/>
                  </a:ext>
                </a:extLst>
              </a:tr>
              <a:tr h="117735">
                <a:tc rowSpan="2" gridSpan="2">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Наименование показателя</a:t>
                      </a:r>
                    </a:p>
                  </a:txBody>
                  <a:tcPr marL="3435" marR="3435" marT="343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lang="ru-RU"/>
                    </a:p>
                  </a:txBody>
                  <a:tcPr/>
                </a:tc>
                <a:tc row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Код </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строки</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Сумма поступлений</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Изменение,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Доля в общей сумме поступлений, %</a:t>
                      </a:r>
                    </a:p>
                  </a:txBody>
                  <a:tcPr marL="3435" marR="3435" marT="343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905179751"/>
                  </a:ext>
                </a:extLst>
              </a:tr>
              <a:tr h="460635">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за  20__ год</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(за отчетный</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финансовый год)</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за  20__ год </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(за год, предшествующий </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отчетному)</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3091273286"/>
                  </a:ext>
                </a:extLst>
              </a:tr>
              <a:tr h="117735">
                <a:tc grid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a:t>
                      </a:r>
                    </a:p>
                  </a:txBody>
                  <a:tcPr marL="3435" marR="3435" marT="343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2</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3</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4</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5</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6</a:t>
                      </a:r>
                    </a:p>
                  </a:txBody>
                  <a:tcPr marL="3435" marR="3435" marT="343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563958157"/>
                  </a:ext>
                </a:extLst>
              </a:tr>
              <a:tr h="232035">
                <a:tc gridSpan="2">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Субсидии на финансовое обеспечение выполнения государственного (муниципального) задания</a:t>
                      </a:r>
                    </a:p>
                  </a:txBody>
                  <a:tcPr marL="3435" marR="3435" marT="343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0100</a:t>
                      </a:r>
                    </a:p>
                  </a:txBody>
                  <a:tcPr marL="3435" marR="3435" marT="34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85916398"/>
                  </a:ext>
                </a:extLst>
              </a:tr>
              <a:tr h="232035">
                <a:tc gridSpan="2">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Субсидии на финансовое обеспечение выполнения государственного задания из бюджета Федерального фонда обязательного медицинского страхования</a:t>
                      </a:r>
                    </a:p>
                  </a:txBody>
                  <a:tcPr marL="3435" marR="3435" marT="343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0200</a:t>
                      </a:r>
                    </a:p>
                  </a:txBody>
                  <a:tcPr marL="3435" marR="3435" marT="34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17764618"/>
                  </a:ext>
                </a:extLst>
              </a:tr>
              <a:tr h="117735">
                <a:tc gridSpan="2">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Субсидии на иные цели</a:t>
                      </a:r>
                    </a:p>
                  </a:txBody>
                  <a:tcPr marL="3435" marR="3435" marT="343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0300</a:t>
                      </a:r>
                    </a:p>
                  </a:txBody>
                  <a:tcPr marL="3435" marR="3435" marT="34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02186290"/>
                  </a:ext>
                </a:extLst>
              </a:tr>
              <a:tr h="117735">
                <a:tc gridSpan="2">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Субсидии на осуществление капитальных вложений</a:t>
                      </a:r>
                    </a:p>
                  </a:txBody>
                  <a:tcPr marL="3435" marR="3435" marT="343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0400</a:t>
                      </a:r>
                    </a:p>
                  </a:txBody>
                  <a:tcPr marL="3435" marR="3435" marT="34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4226154"/>
                  </a:ext>
                </a:extLst>
              </a:tr>
              <a:tr h="117735">
                <a:tc gridSpan="2">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Гранты в форме субсидий, всего</a:t>
                      </a:r>
                    </a:p>
                  </a:txBody>
                  <a:tcPr marL="3435" marR="3435" marT="343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0500</a:t>
                      </a:r>
                    </a:p>
                  </a:txBody>
                  <a:tcPr marL="3435" marR="3435" marT="34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15477399"/>
                  </a:ext>
                </a:extLst>
              </a:tr>
              <a:tr h="232035">
                <a:tc gridSpan="2">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800" b="0" i="0" u="none" strike="noStrike" dirty="0">
                          <a:solidFill>
                            <a:srgbClr val="000000"/>
                          </a:solidFill>
                          <a:effectLst/>
                          <a:latin typeface="Arial" panose="020B0604020202020204" pitchFamily="34" charset="0"/>
                          <a:cs typeface="Arial" panose="020B0604020202020204" pitchFamily="34" charset="0"/>
                        </a:rPr>
                      </a:br>
                      <a:r>
                        <a:rPr lang="ru-RU" sz="800" b="0" i="0" u="none" strike="noStrike" dirty="0">
                          <a:solidFill>
                            <a:srgbClr val="000000"/>
                          </a:solidFill>
                          <a:effectLst/>
                          <a:latin typeface="Arial" panose="020B0604020202020204" pitchFamily="34" charset="0"/>
                          <a:cs typeface="Arial" panose="020B0604020202020204" pitchFamily="34" charset="0"/>
                        </a:rPr>
                        <a:t>гранты в форме субсидий из федерального бюджета</a:t>
                      </a:r>
                    </a:p>
                  </a:txBody>
                  <a:tcPr marL="61835" marR="3435" marT="343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0501</a:t>
                      </a:r>
                    </a:p>
                  </a:txBody>
                  <a:tcPr marL="3435" marR="3435" marT="34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95828702"/>
                  </a:ext>
                </a:extLst>
              </a:tr>
              <a:tr h="232035">
                <a:tc gridSpan="2">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гранты в форме субсидий из бюджетов субъектов Российской Федерации и местных бюджетов</a:t>
                      </a:r>
                    </a:p>
                  </a:txBody>
                  <a:tcPr marL="61835" marR="3435" marT="343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0502</a:t>
                      </a:r>
                    </a:p>
                  </a:txBody>
                  <a:tcPr marL="3435" marR="3435" marT="34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45524869"/>
                  </a:ext>
                </a:extLst>
              </a:tr>
              <a:tr h="346335">
                <a:tc gridSpan="2">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Гранты, предоставляемые юридическими и физическими лицами (за исключением грантов в форме субсидий, предоставляемых из бюджетов бюджетной системы Российской Федерации)</a:t>
                      </a:r>
                    </a:p>
                  </a:txBody>
                  <a:tcPr marL="3435" marR="3435" marT="343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0600</a:t>
                      </a:r>
                    </a:p>
                  </a:txBody>
                  <a:tcPr marL="3435" marR="3435" marT="34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91113606"/>
                  </a:ext>
                </a:extLst>
              </a:tr>
              <a:tr h="460635">
                <a:tc gridSpan="2">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из них:</a:t>
                      </a:r>
                      <a:br>
                        <a:rPr lang="ru-RU" sz="800" b="0" i="0" u="none" strike="noStrike" dirty="0">
                          <a:solidFill>
                            <a:srgbClr val="000000"/>
                          </a:solidFill>
                          <a:effectLst/>
                          <a:latin typeface="Arial" panose="020B0604020202020204" pitchFamily="34" charset="0"/>
                          <a:cs typeface="Arial" panose="020B0604020202020204" pitchFamily="34" charset="0"/>
                        </a:rPr>
                      </a:br>
                      <a:r>
                        <a:rPr lang="ru-RU" sz="800" b="0" i="0" u="none" strike="noStrike" dirty="0">
                          <a:solidFill>
                            <a:srgbClr val="000000"/>
                          </a:solidFill>
                          <a:effectLst/>
                          <a:latin typeface="Arial" panose="020B0604020202020204" pitchFamily="34" charset="0"/>
                          <a:cs typeface="Arial" panose="020B0604020202020204" pitchFamily="34" charset="0"/>
                        </a:rPr>
                        <a:t>гранты, предоставляемые юридическими лицами (операторами), источником финансового обеспечения которых являются субсидии и имущественные взносы, полученные из бюджетов бюджетной системы Российской Федерации</a:t>
                      </a:r>
                    </a:p>
                  </a:txBody>
                  <a:tcPr marL="61835" marR="3435" marT="343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0610</a:t>
                      </a:r>
                    </a:p>
                  </a:txBody>
                  <a:tcPr marL="3435" marR="3435" marT="34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28304157"/>
                  </a:ext>
                </a:extLst>
              </a:tr>
              <a:tr h="232035">
                <a:tc gridSpan="2">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Пожертвования и иные безвозмездные перечисления от физических и юридических лиц, в том числе иностранных организаций</a:t>
                      </a:r>
                    </a:p>
                  </a:txBody>
                  <a:tcPr marL="3435" marR="3435" marT="343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0700</a:t>
                      </a:r>
                    </a:p>
                  </a:txBody>
                  <a:tcPr marL="3435" marR="3435" marT="34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04505224"/>
                  </a:ext>
                </a:extLst>
              </a:tr>
              <a:tr h="232035">
                <a:tc gridSpan="2">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Доходы от приносящей доход деятельности, компенсаций затрат (за исключением доходов от собственности), всего</a:t>
                      </a:r>
                    </a:p>
                  </a:txBody>
                  <a:tcPr marL="3435" marR="3435" marT="343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b"/>
                      <a:r>
                        <a:rPr lang="ru-RU" sz="800" b="0" i="0" u="none" strike="noStrike" dirty="0">
                          <a:solidFill>
                            <a:srgbClr val="000000"/>
                          </a:solidFill>
                          <a:effectLst/>
                          <a:latin typeface="Arial" panose="020B0604020202020204" pitchFamily="34" charset="0"/>
                          <a:cs typeface="Arial" panose="020B0604020202020204" pitchFamily="34" charset="0"/>
                        </a:rPr>
                        <a:t>0800</a:t>
                      </a:r>
                    </a:p>
                  </a:txBody>
                  <a:tcPr marL="3435" marR="3435" marT="34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68743262"/>
                  </a:ext>
                </a:extLst>
              </a:tr>
              <a:tr h="346335">
                <a:tc gridSpan="2">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в том числе:  </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доходы в виде платы за оказание услуг (выполнение работ) в рамках установленного государственного задания</a:t>
                      </a:r>
                    </a:p>
                  </a:txBody>
                  <a:tcPr marL="61835" marR="3435" marT="343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0801</a:t>
                      </a:r>
                    </a:p>
                  </a:txBody>
                  <a:tcPr marL="3435" marR="3435" marT="34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674845251"/>
                  </a:ext>
                </a:extLst>
              </a:tr>
              <a:tr h="346335">
                <a:tc gridSpan="2">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доходы от оказания услуг, выполнения работ, реализации готовой продукции сверх установленного государственного задания по видам деятельности, отнесенным в соответствии с учредительными документами к основным</a:t>
                      </a:r>
                    </a:p>
                  </a:txBody>
                  <a:tcPr marL="61835" marR="3435" marT="343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0802</a:t>
                      </a:r>
                    </a:p>
                  </a:txBody>
                  <a:tcPr marL="3435" marR="3435" marT="34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06251770"/>
                  </a:ext>
                </a:extLst>
              </a:tr>
              <a:tr h="232035">
                <a:tc gridSpan="2">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доходы от платы за пользование служебными жилыми помещениями и общежитиями, включающей плату за пользование и плату за содержание жилого помещения</a:t>
                      </a:r>
                    </a:p>
                  </a:txBody>
                  <a:tcPr marL="61835" marR="3435" marT="343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0803</a:t>
                      </a:r>
                    </a:p>
                  </a:txBody>
                  <a:tcPr marL="3435" marR="3435" marT="34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28710948"/>
                  </a:ext>
                </a:extLst>
              </a:tr>
              <a:tr h="117735">
                <a:tc gridSpan="2">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доходы от оказания услуг в рамках обязательного медицинского страхования</a:t>
                      </a:r>
                    </a:p>
                  </a:txBody>
                  <a:tcPr marL="61835" marR="3435" marT="343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0804</a:t>
                      </a:r>
                    </a:p>
                  </a:txBody>
                  <a:tcPr marL="3435" marR="3435" marT="34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43712974"/>
                  </a:ext>
                </a:extLst>
              </a:tr>
              <a:tr h="232035">
                <a:tc gridSpan="2">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доходы от оказания медицинских услуг, предоставляемых женщинам в период беременности, женщинам и новорожденным в период родов и в послеродовой период</a:t>
                      </a:r>
                    </a:p>
                  </a:txBody>
                  <a:tcPr marL="61835" marR="3435" marT="343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0805</a:t>
                      </a:r>
                    </a:p>
                  </a:txBody>
                  <a:tcPr marL="3435" marR="3435" marT="34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74589688"/>
                  </a:ext>
                </a:extLst>
              </a:tr>
              <a:tr h="232035">
                <a:tc gridSpan="2">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возмещение расходов, понесенных в связи с эксплуатацией имущества, находящегося в оперативном управлении учреждения</a:t>
                      </a:r>
                    </a:p>
                  </a:txBody>
                  <a:tcPr marL="61835" marR="3435" marT="343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0806</a:t>
                      </a:r>
                    </a:p>
                  </a:txBody>
                  <a:tcPr marL="3435" marR="3435" marT="34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59818726"/>
                  </a:ext>
                </a:extLst>
              </a:tr>
              <a:tr h="232035">
                <a:tc gridSpan="2">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прочие доходы от оказания услуг, выполнения работ, компенсации затрат учреждения, включая возмещение расходов по решению судов (возмещение судебных издержек)</a:t>
                      </a:r>
                    </a:p>
                  </a:txBody>
                  <a:tcPr marL="61835" marR="3435" marT="343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0807</a:t>
                      </a:r>
                    </a:p>
                  </a:txBody>
                  <a:tcPr marL="3435" marR="3435" marT="343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 </a:t>
                      </a:r>
                    </a:p>
                  </a:txBody>
                  <a:tcPr marL="3435" marR="3435" marT="34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3435" marR="3435" marT="343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38531461"/>
                  </a:ext>
                </a:extLst>
              </a:tr>
            </a:tbl>
          </a:graphicData>
        </a:graphic>
      </p:graphicFrame>
      <p:sp>
        <p:nvSpPr>
          <p:cNvPr id="3" name="Выноска со стрелкой вниз 2"/>
          <p:cNvSpPr/>
          <p:nvPr/>
        </p:nvSpPr>
        <p:spPr>
          <a:xfrm>
            <a:off x="7606147" y="2041815"/>
            <a:ext cx="1440179" cy="598517"/>
          </a:xfrm>
          <a:prstGeom prst="downArrowCallou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ru-RU" sz="1350" dirty="0">
                <a:solidFill>
                  <a:srgbClr val="7030A0"/>
                </a:solidFill>
                <a:latin typeface="Calibri" panose="020F0502020204030204"/>
              </a:rPr>
              <a:t>Структура доходов</a:t>
            </a:r>
          </a:p>
        </p:txBody>
      </p:sp>
    </p:spTree>
    <p:extLst>
      <p:ext uri="{BB962C8B-B14F-4D97-AF65-F5344CB8AC3E}">
        <p14:creationId xmlns:p14="http://schemas.microsoft.com/office/powerpoint/2010/main" val="19420678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07504" y="44624"/>
          <a:ext cx="8928991" cy="6493351"/>
        </p:xfrm>
        <a:graphic>
          <a:graphicData uri="http://schemas.openxmlformats.org/drawingml/2006/table">
            <a:tbl>
              <a:tblPr/>
              <a:tblGrid>
                <a:gridCol w="5616624">
                  <a:extLst>
                    <a:ext uri="{9D8B030D-6E8A-4147-A177-3AD203B41FA5}">
                      <a16:colId xmlns:a16="http://schemas.microsoft.com/office/drawing/2014/main" xmlns="" val="178025255"/>
                    </a:ext>
                  </a:extLst>
                </a:gridCol>
                <a:gridCol w="576064">
                  <a:extLst>
                    <a:ext uri="{9D8B030D-6E8A-4147-A177-3AD203B41FA5}">
                      <a16:colId xmlns:a16="http://schemas.microsoft.com/office/drawing/2014/main" xmlns="" val="1442402909"/>
                    </a:ext>
                  </a:extLst>
                </a:gridCol>
                <a:gridCol w="1310884">
                  <a:extLst>
                    <a:ext uri="{9D8B030D-6E8A-4147-A177-3AD203B41FA5}">
                      <a16:colId xmlns:a16="http://schemas.microsoft.com/office/drawing/2014/main" xmlns="" val="4206074407"/>
                    </a:ext>
                  </a:extLst>
                </a:gridCol>
                <a:gridCol w="1425419">
                  <a:extLst>
                    <a:ext uri="{9D8B030D-6E8A-4147-A177-3AD203B41FA5}">
                      <a16:colId xmlns:a16="http://schemas.microsoft.com/office/drawing/2014/main" xmlns="" val="393897550"/>
                    </a:ext>
                  </a:extLst>
                </a:gridCol>
              </a:tblGrid>
              <a:tr h="269908">
                <a:tc rowSpan="2">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Наименование показателя</a:t>
                      </a:r>
                    </a:p>
                  </a:txBody>
                  <a:tcPr marL="7613" marR="7613" marT="761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Код </a:t>
                      </a:r>
                      <a:br>
                        <a:rPr lang="ru-RU" sz="1200" b="0" i="0" u="none" strike="noStrike" dirty="0">
                          <a:solidFill>
                            <a:srgbClr val="000000"/>
                          </a:solidFill>
                          <a:effectLst/>
                          <a:latin typeface="Arial" panose="020B0604020202020204" pitchFamily="34" charset="0"/>
                          <a:cs typeface="Arial" panose="020B0604020202020204" pitchFamily="34" charset="0"/>
                        </a:rPr>
                      </a:br>
                      <a:r>
                        <a:rPr lang="ru-RU" sz="1200" b="0" i="0" u="none" strike="noStrike" dirty="0">
                          <a:solidFill>
                            <a:srgbClr val="000000"/>
                          </a:solidFill>
                          <a:effectLst/>
                          <a:latin typeface="Arial" panose="020B0604020202020204" pitchFamily="34" charset="0"/>
                          <a:cs typeface="Arial" panose="020B0604020202020204" pitchFamily="34" charset="0"/>
                        </a:rPr>
                        <a:t>строки</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ru-RU" sz="1400" b="0" i="0" u="none" strike="noStrike">
                          <a:solidFill>
                            <a:srgbClr val="000000"/>
                          </a:solidFill>
                          <a:effectLst/>
                          <a:latin typeface="Arial" panose="020B0604020202020204" pitchFamily="34" charset="0"/>
                          <a:cs typeface="Arial" panose="020B0604020202020204" pitchFamily="34" charset="0"/>
                        </a:rPr>
                        <a:t>Сумма поступлений</a:t>
                      </a:r>
                    </a:p>
                  </a:txBody>
                  <a:tcPr marL="7613" marR="7613" marT="761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xmlns="" val="3173463434"/>
                  </a:ext>
                </a:extLst>
              </a:tr>
              <a:tr h="810212">
                <a:tc vMerge="1">
                  <a:txBody>
                    <a:bodyPr/>
                    <a:lstStyle/>
                    <a:p>
                      <a:endParaRPr lang="ru-RU"/>
                    </a:p>
                  </a:txBody>
                  <a:tcPr/>
                </a:tc>
                <a:tc vMerge="1">
                  <a:txBody>
                    <a:bodyPr/>
                    <a:lstStyle/>
                    <a:p>
                      <a:endParaRPr lang="ru-RU"/>
                    </a:p>
                  </a:txBody>
                  <a:tcPr/>
                </a:tc>
                <a:tc>
                  <a:txBody>
                    <a:bodyPr/>
                    <a:lstStyle/>
                    <a:p>
                      <a:pPr algn="ctr" fontAlgn="ctr"/>
                      <a:r>
                        <a:rPr lang="ru-RU" sz="1300" b="0" i="0" u="none" strike="noStrike">
                          <a:solidFill>
                            <a:srgbClr val="000000"/>
                          </a:solidFill>
                          <a:effectLst/>
                          <a:latin typeface="Arial" panose="020B0604020202020204" pitchFamily="34" charset="0"/>
                          <a:cs typeface="Arial" panose="020B0604020202020204" pitchFamily="34" charset="0"/>
                        </a:rPr>
                        <a:t>за  20__ год</a:t>
                      </a:r>
                      <a:br>
                        <a:rPr lang="ru-RU" sz="1300" b="0" i="0" u="none" strike="noStrike">
                          <a:solidFill>
                            <a:srgbClr val="000000"/>
                          </a:solidFill>
                          <a:effectLst/>
                          <a:latin typeface="Arial" panose="020B0604020202020204" pitchFamily="34" charset="0"/>
                          <a:cs typeface="Arial" panose="020B0604020202020204" pitchFamily="34" charset="0"/>
                        </a:rPr>
                      </a:br>
                      <a:r>
                        <a:rPr lang="ru-RU" sz="1300" b="0" i="0" u="none" strike="noStrike">
                          <a:solidFill>
                            <a:srgbClr val="000000"/>
                          </a:solidFill>
                          <a:effectLst/>
                          <a:latin typeface="Arial" panose="020B0604020202020204" pitchFamily="34" charset="0"/>
                          <a:cs typeface="Arial" panose="020B0604020202020204" pitchFamily="34" charset="0"/>
                        </a:rPr>
                        <a:t>(за отчетный</a:t>
                      </a:r>
                      <a:br>
                        <a:rPr lang="ru-RU" sz="1300" b="0" i="0" u="none" strike="noStrike">
                          <a:solidFill>
                            <a:srgbClr val="000000"/>
                          </a:solidFill>
                          <a:effectLst/>
                          <a:latin typeface="Arial" panose="020B0604020202020204" pitchFamily="34" charset="0"/>
                          <a:cs typeface="Arial" panose="020B0604020202020204" pitchFamily="34" charset="0"/>
                        </a:rPr>
                      </a:br>
                      <a:r>
                        <a:rPr lang="ru-RU" sz="1300" b="0" i="0" u="none" strike="noStrike">
                          <a:solidFill>
                            <a:srgbClr val="000000"/>
                          </a:solidFill>
                          <a:effectLst/>
                          <a:latin typeface="Arial" panose="020B0604020202020204" pitchFamily="34" charset="0"/>
                          <a:cs typeface="Arial" panose="020B0604020202020204" pitchFamily="34" charset="0"/>
                        </a:rPr>
                        <a:t>финансовый год)</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a:solidFill>
                            <a:srgbClr val="000000"/>
                          </a:solidFill>
                          <a:effectLst/>
                          <a:latin typeface="Arial" panose="020B0604020202020204" pitchFamily="34" charset="0"/>
                          <a:cs typeface="Arial" panose="020B0604020202020204" pitchFamily="34" charset="0"/>
                        </a:rPr>
                        <a:t>за  20__ год </a:t>
                      </a:r>
                      <a:br>
                        <a:rPr lang="ru-RU" sz="1300" b="0" i="0" u="none" strike="noStrike">
                          <a:solidFill>
                            <a:srgbClr val="000000"/>
                          </a:solidFill>
                          <a:effectLst/>
                          <a:latin typeface="Arial" panose="020B0604020202020204" pitchFamily="34" charset="0"/>
                          <a:cs typeface="Arial" panose="020B0604020202020204" pitchFamily="34" charset="0"/>
                        </a:rPr>
                      </a:br>
                      <a:r>
                        <a:rPr lang="ru-RU" sz="1300" b="0" i="0" u="none" strike="noStrike">
                          <a:solidFill>
                            <a:srgbClr val="000000"/>
                          </a:solidFill>
                          <a:effectLst/>
                          <a:latin typeface="Arial" panose="020B0604020202020204" pitchFamily="34" charset="0"/>
                          <a:cs typeface="Arial" panose="020B0604020202020204" pitchFamily="34" charset="0"/>
                        </a:rPr>
                        <a:t>(за год, предшествующий </a:t>
                      </a:r>
                      <a:br>
                        <a:rPr lang="ru-RU" sz="1300" b="0" i="0" u="none" strike="noStrike">
                          <a:solidFill>
                            <a:srgbClr val="000000"/>
                          </a:solidFill>
                          <a:effectLst/>
                          <a:latin typeface="Arial" panose="020B0604020202020204" pitchFamily="34" charset="0"/>
                          <a:cs typeface="Arial" panose="020B0604020202020204" pitchFamily="34" charset="0"/>
                        </a:rPr>
                      </a:br>
                      <a:r>
                        <a:rPr lang="ru-RU" sz="1300" b="0" i="0" u="none" strike="noStrike">
                          <a:solidFill>
                            <a:srgbClr val="000000"/>
                          </a:solidFill>
                          <a:effectLst/>
                          <a:latin typeface="Arial" panose="020B0604020202020204" pitchFamily="34" charset="0"/>
                          <a:cs typeface="Arial" panose="020B0604020202020204" pitchFamily="34" charset="0"/>
                        </a:rPr>
                        <a:t>отчетному)</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221151962"/>
                  </a:ext>
                </a:extLst>
              </a:tr>
              <a:tr h="223200">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1</a:t>
                      </a:r>
                    </a:p>
                  </a:txBody>
                  <a:tcPr marL="7613" marR="7613" marT="761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2</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3</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4</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36398319"/>
                  </a:ext>
                </a:extLst>
              </a:tr>
              <a:tr h="438711">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Субсидии на финансовое обеспечение выполнения государственного (муниципального) задания</a:t>
                      </a:r>
                    </a:p>
                  </a:txBody>
                  <a:tcPr marL="7613" marR="7613" marT="761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0100</a:t>
                      </a:r>
                    </a:p>
                  </a:txBody>
                  <a:tcPr marL="7613" marR="7613" marT="7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dirty="0">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825070362"/>
                  </a:ext>
                </a:extLst>
              </a:tr>
              <a:tr h="654220">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Субсидии на финансовое обеспечение выполнения государственного задания из бюджета Федерального фонда обязательного медицинского страхования</a:t>
                      </a:r>
                    </a:p>
                  </a:txBody>
                  <a:tcPr marL="7613" marR="7613" marT="761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0200</a:t>
                      </a:r>
                    </a:p>
                  </a:txBody>
                  <a:tcPr marL="7613" marR="7613" marT="7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dirty="0">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dirty="0">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837504024"/>
                  </a:ext>
                </a:extLst>
              </a:tr>
              <a:tr h="269908">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Субсидии на иные цели</a:t>
                      </a:r>
                    </a:p>
                  </a:txBody>
                  <a:tcPr marL="7613" marR="7613" marT="761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0300</a:t>
                      </a:r>
                    </a:p>
                  </a:txBody>
                  <a:tcPr marL="7613" marR="7613" marT="7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176931690"/>
                  </a:ext>
                </a:extLst>
              </a:tr>
              <a:tr h="269908">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Субсидии на осуществление капитальных вложений</a:t>
                      </a:r>
                    </a:p>
                  </a:txBody>
                  <a:tcPr marL="7613" marR="7613" marT="761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0400</a:t>
                      </a:r>
                    </a:p>
                  </a:txBody>
                  <a:tcPr marL="7613" marR="7613" marT="7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808683087"/>
                  </a:ext>
                </a:extLst>
              </a:tr>
              <a:tr h="269908">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Гранты в форме субсидий, всего</a:t>
                      </a:r>
                    </a:p>
                  </a:txBody>
                  <a:tcPr marL="7613" marR="7613" marT="761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0500</a:t>
                      </a:r>
                    </a:p>
                  </a:txBody>
                  <a:tcPr marL="7613" marR="7613" marT="7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214298298"/>
                  </a:ext>
                </a:extLst>
              </a:tr>
              <a:tr h="472339">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в том числе:</a:t>
                      </a:r>
                      <a:br>
                        <a:rPr lang="ru-RU" sz="1400" b="0" i="0" u="none" strike="noStrike" dirty="0">
                          <a:solidFill>
                            <a:srgbClr val="000000"/>
                          </a:solidFill>
                          <a:effectLst/>
                          <a:latin typeface="Arial" panose="020B0604020202020204" pitchFamily="34" charset="0"/>
                          <a:cs typeface="Arial" panose="020B0604020202020204" pitchFamily="34" charset="0"/>
                        </a:rPr>
                      </a:br>
                      <a:r>
                        <a:rPr lang="ru-RU" sz="1400" b="0" i="0" u="none" strike="noStrike" dirty="0">
                          <a:solidFill>
                            <a:srgbClr val="000000"/>
                          </a:solidFill>
                          <a:effectLst/>
                          <a:latin typeface="Arial" panose="020B0604020202020204" pitchFamily="34" charset="0"/>
                          <a:cs typeface="Arial" panose="020B0604020202020204" pitchFamily="34" charset="0"/>
                        </a:rPr>
                        <a:t>гранты в форме субсидий из федерального бюджета</a:t>
                      </a:r>
                    </a:p>
                  </a:txBody>
                  <a:tcPr marL="137028" marR="7613" marT="761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0501</a:t>
                      </a:r>
                    </a:p>
                  </a:txBody>
                  <a:tcPr marL="7613" marR="7613" marT="7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300" b="0" i="0" u="none" strike="noStrike">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071248324"/>
                  </a:ext>
                </a:extLst>
              </a:tr>
              <a:tr h="438711">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гранты в форме субсидий из бюджетов субъектов Российской Федерации и местных бюджетов</a:t>
                      </a:r>
                    </a:p>
                  </a:txBody>
                  <a:tcPr marL="137028" marR="7613" marT="761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0502</a:t>
                      </a:r>
                    </a:p>
                  </a:txBody>
                  <a:tcPr marL="7613" marR="7613" marT="7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300" b="0" i="0" u="none" strike="noStrike">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741522740"/>
                  </a:ext>
                </a:extLst>
              </a:tr>
              <a:tr h="563495">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Гранты, предоставляемые юридическими и физическими лицами (за исключением грантов в форме субсидий, предоставляемых из бюджетов бюджетной системы Российской Федерации)</a:t>
                      </a:r>
                    </a:p>
                  </a:txBody>
                  <a:tcPr marL="7613" marR="7613" marT="761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0600</a:t>
                      </a:r>
                    </a:p>
                  </a:txBody>
                  <a:tcPr marL="7613" marR="7613" marT="7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862280626"/>
                  </a:ext>
                </a:extLst>
              </a:tr>
              <a:tr h="989908">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из них:</a:t>
                      </a:r>
                      <a:br>
                        <a:rPr lang="ru-RU" sz="1400" b="0" i="0" u="none" strike="noStrike" dirty="0">
                          <a:solidFill>
                            <a:srgbClr val="000000"/>
                          </a:solidFill>
                          <a:effectLst/>
                          <a:latin typeface="Arial" panose="020B0604020202020204" pitchFamily="34" charset="0"/>
                          <a:cs typeface="Arial" panose="020B0604020202020204" pitchFamily="34" charset="0"/>
                        </a:rPr>
                      </a:br>
                      <a:r>
                        <a:rPr lang="ru-RU" sz="1400" b="0" i="0" u="none" strike="noStrike" dirty="0">
                          <a:solidFill>
                            <a:srgbClr val="000000"/>
                          </a:solidFill>
                          <a:effectLst/>
                          <a:latin typeface="Arial" panose="020B0604020202020204" pitchFamily="34" charset="0"/>
                          <a:cs typeface="Arial" panose="020B0604020202020204" pitchFamily="34" charset="0"/>
                        </a:rPr>
                        <a:t>гранты, предоставляемые юридическими лицами (операторами), источником финансового обеспечения которых являются субсидии и имущественные взносы, полученные из бюджетов бюджетной системы Российской Федерации</a:t>
                      </a:r>
                    </a:p>
                  </a:txBody>
                  <a:tcPr marL="137028" marR="7613" marT="761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0610</a:t>
                      </a:r>
                    </a:p>
                  </a:txBody>
                  <a:tcPr marL="7613" marR="7613" marT="7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dirty="0">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928373307"/>
                  </a:ext>
                </a:extLst>
              </a:tr>
              <a:tr h="654220">
                <a:tc>
                  <a:txBody>
                    <a:bodyPr/>
                    <a:lstStyle/>
                    <a:p>
                      <a:pPr algn="l" fontAlgn="b"/>
                      <a:r>
                        <a:rPr lang="ru-RU" sz="1400" b="0" i="0" u="none" strike="noStrike" dirty="0">
                          <a:solidFill>
                            <a:srgbClr val="000000"/>
                          </a:solidFill>
                          <a:effectLst/>
                          <a:latin typeface="Arial" panose="020B0604020202020204" pitchFamily="34" charset="0"/>
                          <a:cs typeface="Arial" panose="020B0604020202020204" pitchFamily="34" charset="0"/>
                        </a:rPr>
                        <a:t>Пожертвования и иные безвозмездные перечисления от физических и юридических лиц, в том числе иностранных организаций</a:t>
                      </a:r>
                    </a:p>
                  </a:txBody>
                  <a:tcPr marL="7613" marR="7613" marT="761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200" b="0" i="0" u="none" strike="noStrike" dirty="0">
                          <a:solidFill>
                            <a:srgbClr val="000000"/>
                          </a:solidFill>
                          <a:effectLst/>
                          <a:latin typeface="Arial" panose="020B0604020202020204" pitchFamily="34" charset="0"/>
                          <a:cs typeface="Arial" panose="020B0604020202020204" pitchFamily="34" charset="0"/>
                        </a:rPr>
                        <a:t>0700</a:t>
                      </a:r>
                    </a:p>
                  </a:txBody>
                  <a:tcPr marL="7613" marR="7613" marT="761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dirty="0">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300" b="0" i="0" u="none" strike="noStrike" dirty="0">
                          <a:solidFill>
                            <a:srgbClr val="000000"/>
                          </a:solidFill>
                          <a:effectLst/>
                          <a:latin typeface="Arial" panose="020B0604020202020204" pitchFamily="34" charset="0"/>
                          <a:cs typeface="Arial" panose="020B0604020202020204" pitchFamily="34" charset="0"/>
                        </a:rPr>
                        <a:t> </a:t>
                      </a:r>
                    </a:p>
                  </a:txBody>
                  <a:tcPr marL="7613" marR="7613" marT="76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802703183"/>
                  </a:ext>
                </a:extLst>
              </a:tr>
            </a:tbl>
          </a:graphicData>
        </a:graphic>
      </p:graphicFrame>
    </p:spTree>
    <p:extLst>
      <p:ext uri="{BB962C8B-B14F-4D97-AF65-F5344CB8AC3E}">
        <p14:creationId xmlns:p14="http://schemas.microsoft.com/office/powerpoint/2010/main" val="20559937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2128047636"/>
              </p:ext>
            </p:extLst>
          </p:nvPr>
        </p:nvGraphicFramePr>
        <p:xfrm>
          <a:off x="251520" y="404664"/>
          <a:ext cx="8712967" cy="5928934"/>
        </p:xfrm>
        <a:graphic>
          <a:graphicData uri="http://schemas.openxmlformats.org/drawingml/2006/table">
            <a:tbl>
              <a:tblPr/>
              <a:tblGrid>
                <a:gridCol w="4733517">
                  <a:extLst>
                    <a:ext uri="{9D8B030D-6E8A-4147-A177-3AD203B41FA5}">
                      <a16:colId xmlns:a16="http://schemas.microsoft.com/office/drawing/2014/main" xmlns="" val="1664749930"/>
                    </a:ext>
                  </a:extLst>
                </a:gridCol>
                <a:gridCol w="836444">
                  <a:extLst>
                    <a:ext uri="{9D8B030D-6E8A-4147-A177-3AD203B41FA5}">
                      <a16:colId xmlns:a16="http://schemas.microsoft.com/office/drawing/2014/main" xmlns="" val="199555"/>
                    </a:ext>
                  </a:extLst>
                </a:gridCol>
                <a:gridCol w="1571503">
                  <a:extLst>
                    <a:ext uri="{9D8B030D-6E8A-4147-A177-3AD203B41FA5}">
                      <a16:colId xmlns:a16="http://schemas.microsoft.com/office/drawing/2014/main" xmlns="" val="3874746377"/>
                    </a:ext>
                  </a:extLst>
                </a:gridCol>
                <a:gridCol w="1571503">
                  <a:extLst>
                    <a:ext uri="{9D8B030D-6E8A-4147-A177-3AD203B41FA5}">
                      <a16:colId xmlns:a16="http://schemas.microsoft.com/office/drawing/2014/main" xmlns="" val="1803157622"/>
                    </a:ext>
                  </a:extLst>
                </a:gridCol>
              </a:tblGrid>
              <a:tr h="285944">
                <a:tc rowSpan="2">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Наименование показателя</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Код строки</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Сумма поступлений</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xmlns="" val="4282648838"/>
                  </a:ext>
                </a:extLst>
              </a:tr>
              <a:tr h="709480">
                <a:tc vMerge="1">
                  <a:txBody>
                    <a:bodyPr/>
                    <a:lstStyle/>
                    <a:p>
                      <a:endParaRPr lang="ru-RU"/>
                    </a:p>
                  </a:txBody>
                  <a:tcPr/>
                </a:tc>
                <a:tc vMerge="1">
                  <a:txBody>
                    <a:bodyPr/>
                    <a:lstStyle/>
                    <a:p>
                      <a:endParaRPr lang="ru-RU"/>
                    </a:p>
                  </a:txBody>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за  2022 год</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(за отчетный</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финансовый год)</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за  2021 год</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(за год, предшествующий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отчетному)</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676984357"/>
                  </a:ext>
                </a:extLst>
              </a:tr>
              <a:tr h="222145">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1</a:t>
                      </a:r>
                    </a:p>
                  </a:txBody>
                  <a:tcPr marL="8610" marR="8610" marT="86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2</a:t>
                      </a:r>
                    </a:p>
                  </a:txBody>
                  <a:tcPr marL="8610" marR="8610" marT="86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a:t>
                      </a:r>
                    </a:p>
                  </a:txBody>
                  <a:tcPr marL="8610" marR="8610" marT="86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4</a:t>
                      </a:r>
                    </a:p>
                  </a:txBody>
                  <a:tcPr marL="8610" marR="8610" marT="861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xmlns="" val="1368006579"/>
                  </a:ext>
                </a:extLst>
              </a:tr>
              <a:tr h="478880">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Доходы от приносящей доход деятельности, компенсаций затрат (за исключением доходов от собственности), всего</a:t>
                      </a:r>
                    </a:p>
                  </a:txBody>
                  <a:tcPr marL="8610" marR="8610" marT="86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0800</a:t>
                      </a:r>
                    </a:p>
                  </a:txBody>
                  <a:tcPr marL="8610" marR="8610" marT="86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9 770 469,31</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11 373 616,94</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457271575"/>
                  </a:ext>
                </a:extLst>
              </a:tr>
              <a:tr h="714861">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в том числе:  </a:t>
                      </a:r>
                      <a:br>
                        <a:rPr lang="ru-RU" sz="1100" b="0" i="0" u="none" strike="noStrike" dirty="0">
                          <a:solidFill>
                            <a:srgbClr val="000000"/>
                          </a:solidFill>
                          <a:effectLst/>
                          <a:latin typeface="Arial" panose="020B0604020202020204" pitchFamily="34" charset="0"/>
                          <a:cs typeface="Arial" panose="020B0604020202020204" pitchFamily="34" charset="0"/>
                        </a:rPr>
                      </a:br>
                      <a:r>
                        <a:rPr lang="ru-RU" sz="1100" b="0" i="0" u="none" strike="noStrike" dirty="0">
                          <a:solidFill>
                            <a:srgbClr val="000000"/>
                          </a:solidFill>
                          <a:effectLst/>
                          <a:latin typeface="Arial" panose="020B0604020202020204" pitchFamily="34" charset="0"/>
                          <a:cs typeface="Arial" panose="020B0604020202020204" pitchFamily="34" charset="0"/>
                        </a:rPr>
                        <a:t>доходы в виде платы за оказание услуг (выполнение работ) в рамках установленного государственного задания</a:t>
                      </a:r>
                    </a:p>
                  </a:txBody>
                  <a:tcPr marL="154979" marR="8610" marT="86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0801</a:t>
                      </a:r>
                    </a:p>
                  </a:txBody>
                  <a:tcPr marL="8610" marR="8610" marT="86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0,00</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0,00</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663082715"/>
                  </a:ext>
                </a:extLst>
              </a:tr>
              <a:tr h="755601">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доходы от оказания услуг, выполнения работ, реализации готовой продукции сверх установленного государственного задания по видам деятельности, отнесенным в соответствии с учредительными документами к основным</a:t>
                      </a:r>
                    </a:p>
                  </a:txBody>
                  <a:tcPr marL="154979" marR="8610" marT="86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0802</a:t>
                      </a:r>
                    </a:p>
                  </a:txBody>
                  <a:tcPr marL="8610" marR="8610" marT="86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0,00</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0,00</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156711282"/>
                  </a:ext>
                </a:extLst>
              </a:tr>
              <a:tr h="680271">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доходы от платы за пользование служебными жилыми помещениями и общежитиями, включающей плату за пользование и плату за содержание жилого помещения</a:t>
                      </a:r>
                    </a:p>
                  </a:txBody>
                  <a:tcPr marL="154979" marR="8610" marT="86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0803</a:t>
                      </a:r>
                    </a:p>
                  </a:txBody>
                  <a:tcPr marL="8610" marR="8610" marT="86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0,00</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0,00</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671856238"/>
                  </a:ext>
                </a:extLst>
              </a:tr>
              <a:tr h="285944">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доходы от оказания услуг в рамках обязательного медицинского страхования</a:t>
                      </a:r>
                    </a:p>
                  </a:txBody>
                  <a:tcPr marL="154979" marR="8610" marT="86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0804</a:t>
                      </a:r>
                    </a:p>
                  </a:txBody>
                  <a:tcPr marL="8610" marR="8610" marT="86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0,00</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0,00</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506495375"/>
                  </a:ext>
                </a:extLst>
              </a:tr>
              <a:tr h="564971">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доходы от оказания медицинских услуг, предоставляемых женщинам в период беременности, женщинам и новорожденным в период родов и в послеродовой период</a:t>
                      </a:r>
                    </a:p>
                  </a:txBody>
                  <a:tcPr marL="154979" marR="8610" marT="86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0805</a:t>
                      </a:r>
                    </a:p>
                  </a:txBody>
                  <a:tcPr marL="8610" marR="8610" marT="86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0,00</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0,00</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813717921"/>
                  </a:ext>
                </a:extLst>
              </a:tr>
              <a:tr h="432761">
                <a:tc>
                  <a:txBody>
                    <a:bodyPr/>
                    <a:lstStyle/>
                    <a:p>
                      <a:pPr algn="l" fontAlgn="ctr"/>
                      <a:r>
                        <a:rPr lang="ru-RU" sz="1100" b="0" i="0" u="none" strike="noStrike" dirty="0">
                          <a:solidFill>
                            <a:srgbClr val="000000"/>
                          </a:solidFill>
                          <a:effectLst/>
                          <a:latin typeface="Arial" panose="020B0604020202020204" pitchFamily="34" charset="0"/>
                          <a:cs typeface="Arial" panose="020B0604020202020204" pitchFamily="34" charset="0"/>
                        </a:rPr>
                        <a:t>возмещение расходов, понесенных в связи с эксплуатацией имущества, находящегося в оперативном управлении учреждения</a:t>
                      </a:r>
                    </a:p>
                  </a:txBody>
                  <a:tcPr marL="154979" marR="8610" marT="86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0806</a:t>
                      </a:r>
                    </a:p>
                  </a:txBody>
                  <a:tcPr marL="8610" marR="8610" marT="86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0,00</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0,00</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162764775"/>
                  </a:ext>
                </a:extLst>
              </a:tr>
              <a:tr h="608785">
                <a:tc>
                  <a:txBody>
                    <a:bodyPr/>
                    <a:lstStyle/>
                    <a:p>
                      <a:pPr algn="l" fontAlgn="ctr"/>
                      <a:r>
                        <a:rPr lang="ru-RU" sz="1200" b="1" i="0" u="none" strike="noStrike" dirty="0">
                          <a:solidFill>
                            <a:srgbClr val="000000"/>
                          </a:solidFill>
                          <a:effectLst/>
                          <a:latin typeface="Arial" panose="020B0604020202020204" pitchFamily="34" charset="0"/>
                          <a:cs typeface="Arial" panose="020B0604020202020204" pitchFamily="34" charset="0"/>
                        </a:rPr>
                        <a:t>прочие доходы от оказания услуг, выполнения работ, компенсации затрат учреждения, включая возмещение расходов по решению судов (возмещения судебных издержек)</a:t>
                      </a:r>
                    </a:p>
                  </a:txBody>
                  <a:tcPr marL="154979" marR="8610" marT="861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200" b="1" i="0" u="none" strike="noStrike" dirty="0">
                          <a:solidFill>
                            <a:srgbClr val="000000"/>
                          </a:solidFill>
                          <a:effectLst/>
                          <a:latin typeface="Arial" panose="020B0604020202020204" pitchFamily="34" charset="0"/>
                          <a:cs typeface="Arial" panose="020B0604020202020204" pitchFamily="34" charset="0"/>
                        </a:rPr>
                        <a:t>0807</a:t>
                      </a:r>
                    </a:p>
                  </a:txBody>
                  <a:tcPr marL="8610" marR="8610" marT="861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ru-RU" sz="1200" b="1" i="0" u="none" strike="noStrike" dirty="0">
                          <a:solidFill>
                            <a:srgbClr val="000000"/>
                          </a:solidFill>
                          <a:effectLst/>
                          <a:latin typeface="Arial" panose="020B0604020202020204" pitchFamily="34" charset="0"/>
                          <a:cs typeface="Arial" panose="020B0604020202020204" pitchFamily="34" charset="0"/>
                        </a:rPr>
                        <a:t>9 770 469,31</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ru-RU" sz="1200" b="1" i="0" u="none" strike="noStrike" dirty="0">
                          <a:solidFill>
                            <a:srgbClr val="000000"/>
                          </a:solidFill>
                          <a:effectLst/>
                          <a:latin typeface="Arial" panose="020B0604020202020204" pitchFamily="34" charset="0"/>
                          <a:cs typeface="Arial" panose="020B0604020202020204" pitchFamily="34" charset="0"/>
                        </a:rPr>
                        <a:t>11 373 616,94</a:t>
                      </a:r>
                    </a:p>
                  </a:txBody>
                  <a:tcPr marL="8610" marR="8610" marT="861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44211919"/>
                  </a:ext>
                </a:extLst>
              </a:tr>
            </a:tbl>
          </a:graphicData>
        </a:graphic>
      </p:graphicFrame>
    </p:spTree>
    <p:extLst>
      <p:ext uri="{BB962C8B-B14F-4D97-AF65-F5344CB8AC3E}">
        <p14:creationId xmlns:p14="http://schemas.microsoft.com/office/powerpoint/2010/main" val="1309948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3"/>
          <a:srcRect l="783" t="8701" r="33930" b="43146"/>
          <a:stretch/>
        </p:blipFill>
        <p:spPr>
          <a:xfrm>
            <a:off x="11124" y="332656"/>
            <a:ext cx="9132876" cy="4896544"/>
          </a:xfrm>
          <a:prstGeom prst="rect">
            <a:avLst/>
          </a:prstGeom>
        </p:spPr>
      </p:pic>
      <p:graphicFrame>
        <p:nvGraphicFramePr>
          <p:cNvPr id="6" name="Объект 5"/>
          <p:cNvGraphicFramePr>
            <a:graphicFrameLocks noChangeAspect="1"/>
          </p:cNvGraphicFramePr>
          <p:nvPr>
            <p:extLst>
              <p:ext uri="{D42A27DB-BD31-4B8C-83A1-F6EECF244321}">
                <p14:modId xmlns:p14="http://schemas.microsoft.com/office/powerpoint/2010/main" val="1445208445"/>
              </p:ext>
            </p:extLst>
          </p:nvPr>
        </p:nvGraphicFramePr>
        <p:xfrm>
          <a:off x="11124" y="4221088"/>
          <a:ext cx="8734425" cy="628650"/>
        </p:xfrm>
        <a:graphic>
          <a:graphicData uri="http://schemas.openxmlformats.org/presentationml/2006/ole">
            <mc:AlternateContent xmlns:mc="http://schemas.openxmlformats.org/markup-compatibility/2006">
              <mc:Choice xmlns:v="urn:schemas-microsoft-com:vml" Requires="v">
                <p:oleObj spid="_x0000_s28773" name="Лист" r:id="rId4" imgW="8734500" imgH="628574" progId="Excel.Sheet.8">
                  <p:embed/>
                </p:oleObj>
              </mc:Choice>
              <mc:Fallback>
                <p:oleObj name="Лист" r:id="rId4" imgW="8734500" imgH="628574" progId="Excel.Sheet.8">
                  <p:embed/>
                  <p:pic>
                    <p:nvPicPr>
                      <p:cNvPr id="0" name=""/>
                      <p:cNvPicPr/>
                      <p:nvPr/>
                    </p:nvPicPr>
                    <p:blipFill>
                      <a:blip r:embed="rId5"/>
                      <a:stretch>
                        <a:fillRect/>
                      </a:stretch>
                    </p:blipFill>
                    <p:spPr>
                      <a:xfrm>
                        <a:off x="11124" y="4221088"/>
                        <a:ext cx="8734425" cy="628650"/>
                      </a:xfrm>
                      <a:prstGeom prst="rect">
                        <a:avLst/>
                      </a:prstGeom>
                    </p:spPr>
                  </p:pic>
                </p:oleObj>
              </mc:Fallback>
            </mc:AlternateContent>
          </a:graphicData>
        </a:graphic>
      </p:graphicFrame>
      <p:sp>
        <p:nvSpPr>
          <p:cNvPr id="7" name="Стрелка вниз 6"/>
          <p:cNvSpPr/>
          <p:nvPr/>
        </p:nvSpPr>
        <p:spPr>
          <a:xfrm>
            <a:off x="3059832" y="3573016"/>
            <a:ext cx="1152128" cy="57606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0" y="260648"/>
            <a:ext cx="9144000" cy="28803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5978810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srcRect l="33862" t="23099" r="3926" b="32801"/>
          <a:stretch/>
        </p:blipFill>
        <p:spPr>
          <a:xfrm>
            <a:off x="107504" y="404664"/>
            <a:ext cx="8928992" cy="3456384"/>
          </a:xfrm>
          <a:prstGeom prst="rect">
            <a:avLst/>
          </a:prstGeom>
        </p:spPr>
      </p:pic>
      <p:pic>
        <p:nvPicPr>
          <p:cNvPr id="3" name="Picture 4" descr="https://top-fon.com/uploads/posts/2023-01/1674613013_top-fon-com-p-vopros-fon-dlya-prezentatsii-11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1772816"/>
            <a:ext cx="2152997" cy="143533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572000" y="332656"/>
            <a:ext cx="4464496" cy="144016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9355283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Объект 2"/>
          <p:cNvGraphicFramePr>
            <a:graphicFrameLocks noChangeAspect="1"/>
          </p:cNvGraphicFramePr>
          <p:nvPr>
            <p:extLst>
              <p:ext uri="{D42A27DB-BD31-4B8C-83A1-F6EECF244321}">
                <p14:modId xmlns:p14="http://schemas.microsoft.com/office/powerpoint/2010/main" val="3489266097"/>
              </p:ext>
            </p:extLst>
          </p:nvPr>
        </p:nvGraphicFramePr>
        <p:xfrm>
          <a:off x="107504" y="116632"/>
          <a:ext cx="8928992" cy="6624736"/>
        </p:xfrm>
        <a:graphic>
          <a:graphicData uri="http://schemas.openxmlformats.org/presentationml/2006/ole">
            <mc:AlternateContent xmlns:mc="http://schemas.openxmlformats.org/markup-compatibility/2006">
              <mc:Choice xmlns:v="urn:schemas-microsoft-com:vml" Requires="v">
                <p:oleObj spid="_x0000_s17537" name="Лист" r:id="rId3" imgW="13306515" imgH="13287259" progId="Excel.Sheet.12">
                  <p:embed/>
                </p:oleObj>
              </mc:Choice>
              <mc:Fallback>
                <p:oleObj name="Лист" r:id="rId3" imgW="13306515" imgH="13287259" progId="Excel.Sheet.12">
                  <p:embed/>
                  <p:pic>
                    <p:nvPicPr>
                      <p:cNvPr id="0" name=""/>
                      <p:cNvPicPr/>
                      <p:nvPr/>
                    </p:nvPicPr>
                    <p:blipFill>
                      <a:blip r:embed="rId4"/>
                      <a:stretch>
                        <a:fillRect/>
                      </a:stretch>
                    </p:blipFill>
                    <p:spPr>
                      <a:xfrm>
                        <a:off x="107504" y="116632"/>
                        <a:ext cx="8928992" cy="6624736"/>
                      </a:xfrm>
                      <a:prstGeom prst="rect">
                        <a:avLst/>
                      </a:prstGeom>
                    </p:spPr>
                  </p:pic>
                </p:oleObj>
              </mc:Fallback>
            </mc:AlternateContent>
          </a:graphicData>
        </a:graphic>
      </p:graphicFrame>
    </p:spTree>
    <p:extLst>
      <p:ext uri="{BB962C8B-B14F-4D97-AF65-F5344CB8AC3E}">
        <p14:creationId xmlns:p14="http://schemas.microsoft.com/office/powerpoint/2010/main" val="4790384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nvPr>
        </p:nvGraphicFramePr>
        <p:xfrm>
          <a:off x="87282" y="1069224"/>
          <a:ext cx="8977745" cy="4543455"/>
        </p:xfrm>
        <a:graphic>
          <a:graphicData uri="http://schemas.openxmlformats.org/drawingml/2006/table">
            <a:tbl>
              <a:tblPr/>
              <a:tblGrid>
                <a:gridCol w="970787">
                  <a:extLst>
                    <a:ext uri="{9D8B030D-6E8A-4147-A177-3AD203B41FA5}">
                      <a16:colId xmlns:a16="http://schemas.microsoft.com/office/drawing/2014/main" xmlns="" val="4208952264"/>
                    </a:ext>
                  </a:extLst>
                </a:gridCol>
                <a:gridCol w="244736">
                  <a:extLst>
                    <a:ext uri="{9D8B030D-6E8A-4147-A177-3AD203B41FA5}">
                      <a16:colId xmlns:a16="http://schemas.microsoft.com/office/drawing/2014/main" xmlns="" val="1930050317"/>
                    </a:ext>
                  </a:extLst>
                </a:gridCol>
                <a:gridCol w="358947">
                  <a:extLst>
                    <a:ext uri="{9D8B030D-6E8A-4147-A177-3AD203B41FA5}">
                      <a16:colId xmlns:a16="http://schemas.microsoft.com/office/drawing/2014/main" xmlns="" val="2768526655"/>
                    </a:ext>
                  </a:extLst>
                </a:gridCol>
                <a:gridCol w="285525">
                  <a:extLst>
                    <a:ext uri="{9D8B030D-6E8A-4147-A177-3AD203B41FA5}">
                      <a16:colId xmlns:a16="http://schemas.microsoft.com/office/drawing/2014/main" xmlns="" val="3653602067"/>
                    </a:ext>
                  </a:extLst>
                </a:gridCol>
                <a:gridCol w="464999">
                  <a:extLst>
                    <a:ext uri="{9D8B030D-6E8A-4147-A177-3AD203B41FA5}">
                      <a16:colId xmlns:a16="http://schemas.microsoft.com/office/drawing/2014/main" xmlns="" val="3449550124"/>
                    </a:ext>
                  </a:extLst>
                </a:gridCol>
                <a:gridCol w="432368">
                  <a:extLst>
                    <a:ext uri="{9D8B030D-6E8A-4147-A177-3AD203B41FA5}">
                      <a16:colId xmlns:a16="http://schemas.microsoft.com/office/drawing/2014/main" xmlns="" val="4282498872"/>
                    </a:ext>
                  </a:extLst>
                </a:gridCol>
                <a:gridCol w="424211">
                  <a:extLst>
                    <a:ext uri="{9D8B030D-6E8A-4147-A177-3AD203B41FA5}">
                      <a16:colId xmlns:a16="http://schemas.microsoft.com/office/drawing/2014/main" xmlns="" val="4293396959"/>
                    </a:ext>
                  </a:extLst>
                </a:gridCol>
                <a:gridCol w="424211">
                  <a:extLst>
                    <a:ext uri="{9D8B030D-6E8A-4147-A177-3AD203B41FA5}">
                      <a16:colId xmlns:a16="http://schemas.microsoft.com/office/drawing/2014/main" xmlns="" val="4140041150"/>
                    </a:ext>
                  </a:extLst>
                </a:gridCol>
                <a:gridCol w="483354">
                  <a:extLst>
                    <a:ext uri="{9D8B030D-6E8A-4147-A177-3AD203B41FA5}">
                      <a16:colId xmlns:a16="http://schemas.microsoft.com/office/drawing/2014/main" xmlns="" val="2030078269"/>
                    </a:ext>
                  </a:extLst>
                </a:gridCol>
                <a:gridCol w="432368">
                  <a:extLst>
                    <a:ext uri="{9D8B030D-6E8A-4147-A177-3AD203B41FA5}">
                      <a16:colId xmlns:a16="http://schemas.microsoft.com/office/drawing/2014/main" xmlns="" val="276169503"/>
                    </a:ext>
                  </a:extLst>
                </a:gridCol>
                <a:gridCol w="432368">
                  <a:extLst>
                    <a:ext uri="{9D8B030D-6E8A-4147-A177-3AD203B41FA5}">
                      <a16:colId xmlns:a16="http://schemas.microsoft.com/office/drawing/2014/main" xmlns="" val="2433398143"/>
                    </a:ext>
                  </a:extLst>
                </a:gridCol>
                <a:gridCol w="432368">
                  <a:extLst>
                    <a:ext uri="{9D8B030D-6E8A-4147-A177-3AD203B41FA5}">
                      <a16:colId xmlns:a16="http://schemas.microsoft.com/office/drawing/2014/main" xmlns="" val="351007274"/>
                    </a:ext>
                  </a:extLst>
                </a:gridCol>
                <a:gridCol w="432368">
                  <a:extLst>
                    <a:ext uri="{9D8B030D-6E8A-4147-A177-3AD203B41FA5}">
                      <a16:colId xmlns:a16="http://schemas.microsoft.com/office/drawing/2014/main" xmlns="" val="4286260444"/>
                    </a:ext>
                  </a:extLst>
                </a:gridCol>
                <a:gridCol w="481314">
                  <a:extLst>
                    <a:ext uri="{9D8B030D-6E8A-4147-A177-3AD203B41FA5}">
                      <a16:colId xmlns:a16="http://schemas.microsoft.com/office/drawing/2014/main" xmlns="" val="3342248193"/>
                    </a:ext>
                  </a:extLst>
                </a:gridCol>
                <a:gridCol w="481314">
                  <a:extLst>
                    <a:ext uri="{9D8B030D-6E8A-4147-A177-3AD203B41FA5}">
                      <a16:colId xmlns:a16="http://schemas.microsoft.com/office/drawing/2014/main" xmlns="" val="2761742079"/>
                    </a:ext>
                  </a:extLst>
                </a:gridCol>
                <a:gridCol w="432368">
                  <a:extLst>
                    <a:ext uri="{9D8B030D-6E8A-4147-A177-3AD203B41FA5}">
                      <a16:colId xmlns:a16="http://schemas.microsoft.com/office/drawing/2014/main" xmlns="" val="1136985833"/>
                    </a:ext>
                  </a:extLst>
                </a:gridCol>
                <a:gridCol w="434407">
                  <a:extLst>
                    <a:ext uri="{9D8B030D-6E8A-4147-A177-3AD203B41FA5}">
                      <a16:colId xmlns:a16="http://schemas.microsoft.com/office/drawing/2014/main" xmlns="" val="3935369270"/>
                    </a:ext>
                  </a:extLst>
                </a:gridCol>
                <a:gridCol w="448682">
                  <a:extLst>
                    <a:ext uri="{9D8B030D-6E8A-4147-A177-3AD203B41FA5}">
                      <a16:colId xmlns:a16="http://schemas.microsoft.com/office/drawing/2014/main" xmlns="" val="4032472829"/>
                    </a:ext>
                  </a:extLst>
                </a:gridCol>
                <a:gridCol w="448682">
                  <a:extLst>
                    <a:ext uri="{9D8B030D-6E8A-4147-A177-3AD203B41FA5}">
                      <a16:colId xmlns:a16="http://schemas.microsoft.com/office/drawing/2014/main" xmlns="" val="2404639222"/>
                    </a:ext>
                  </a:extLst>
                </a:gridCol>
                <a:gridCol w="432368">
                  <a:extLst>
                    <a:ext uri="{9D8B030D-6E8A-4147-A177-3AD203B41FA5}">
                      <a16:colId xmlns:a16="http://schemas.microsoft.com/office/drawing/2014/main" xmlns="" val="3831006102"/>
                    </a:ext>
                  </a:extLst>
                </a:gridCol>
              </a:tblGrid>
              <a:tr h="233351">
                <a:tc gridSpan="20">
                  <a:txBody>
                    <a:bodyPr/>
                    <a:lstStyle/>
                    <a:p>
                      <a:pPr algn="ctr" fontAlgn="ctr"/>
                      <a:r>
                        <a:rPr lang="ru-RU" sz="1100" b="1" i="0" u="none" strike="noStrike" dirty="0">
                          <a:solidFill>
                            <a:srgbClr val="000000"/>
                          </a:solidFill>
                          <a:effectLst/>
                          <a:latin typeface="Arial" panose="020B0604020202020204" pitchFamily="34" charset="0"/>
                          <a:cs typeface="Arial" panose="020B0604020202020204" pitchFamily="34" charset="0"/>
                        </a:rPr>
                        <a:t>Раздел 2. Сведения о выплатах учреждения</a:t>
                      </a:r>
                    </a:p>
                  </a:txBody>
                  <a:tcPr marL="5623" marR="5623" marT="5623" marB="0" anchor="ctr">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836639789"/>
                  </a:ext>
                </a:extLst>
              </a:tr>
              <a:tr h="173180">
                <a:tc>
                  <a:txBody>
                    <a:bodyPr/>
                    <a:lstStyle/>
                    <a:p>
                      <a:pPr algn="l" fontAlgn="b"/>
                      <a:r>
                        <a:rPr lang="ru-RU" sz="800" b="0" i="1" u="none" strike="noStrike" dirty="0">
                          <a:solidFill>
                            <a:srgbClr val="000000"/>
                          </a:solidFill>
                          <a:effectLst/>
                          <a:latin typeface="Arial" panose="020B0604020202020204" pitchFamily="34" charset="0"/>
                          <a:cs typeface="Arial" panose="020B0604020202020204" pitchFamily="34" charset="0"/>
                        </a:rPr>
                        <a:t> </a:t>
                      </a:r>
                    </a:p>
                  </a:txBody>
                  <a:tcPr marL="101208" marR="5623" marT="562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800" b="0" i="0" u="none" strike="noStrike">
                        <a:solidFill>
                          <a:srgbClr val="000000"/>
                        </a:solidFill>
                        <a:effectLst/>
                        <a:latin typeface="Arial" panose="020B0604020202020204" pitchFamily="34" charset="0"/>
                        <a:cs typeface="Arial" panose="020B0604020202020204" pitchFamily="34" charset="0"/>
                      </a:endParaRPr>
                    </a:p>
                  </a:txBody>
                  <a:tcPr marL="5623" marR="5623" marT="562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794909481"/>
                  </a:ext>
                </a:extLst>
              </a:tr>
              <a:tr h="179501">
                <a:tc rowSpan="4">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Наименование показателя</a:t>
                      </a:r>
                    </a:p>
                  </a:txBody>
                  <a:tcPr marL="5623" marR="5623" marT="562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4">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Код </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строки</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4">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Сумма выплат за отчетный период, всего</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4">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Доля в общей сумме выплат, %</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16">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в том числе по источникам финансового обеспечения обязательств по выплатам</a:t>
                      </a:r>
                    </a:p>
                  </a:txBody>
                  <a:tcPr marL="5623" marR="5623" marT="5623"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177612384"/>
                  </a:ext>
                </a:extLst>
              </a:tr>
              <a:tr h="234223">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rowSpan="3">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за счет средств субсидии на выполнение </a:t>
                      </a:r>
                      <a:r>
                        <a:rPr lang="ru-RU" sz="800" b="0" i="0" u="none" strike="noStrike" dirty="0" smtClean="0">
                          <a:solidFill>
                            <a:srgbClr val="000000"/>
                          </a:solidFill>
                          <a:effectLst/>
                          <a:latin typeface="Arial" panose="020B0604020202020204" pitchFamily="34" charset="0"/>
                          <a:cs typeface="Arial" panose="020B0604020202020204" pitchFamily="34" charset="0"/>
                        </a:rPr>
                        <a:t>государственного </a:t>
                      </a:r>
                      <a:r>
                        <a:rPr lang="ru-RU" sz="800" b="0" i="0" u="none" strike="noStrike" dirty="0">
                          <a:solidFill>
                            <a:srgbClr val="000000"/>
                          </a:solidFill>
                          <a:effectLst/>
                          <a:latin typeface="Arial" panose="020B0604020202020204" pitchFamily="34" charset="0"/>
                          <a:cs typeface="Arial" panose="020B0604020202020204" pitchFamily="34" charset="0"/>
                        </a:rPr>
                        <a:t>задания</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доля в общей сумме выплат,  отраженных в графе 3,</a:t>
                      </a:r>
                      <a:br>
                        <a:rPr lang="ru-RU" sz="800" b="0" i="0" u="none" strike="noStrike" dirty="0">
                          <a:solidFill>
                            <a:srgbClr val="000000"/>
                          </a:solidFill>
                          <a:effectLst/>
                          <a:latin typeface="Arial" panose="020B0604020202020204" pitchFamily="34" charset="0"/>
                          <a:cs typeface="Arial" panose="020B0604020202020204" pitchFamily="34" charset="0"/>
                        </a:rPr>
                      </a:b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за счет средств субсидии на иные цели</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доля в общей сумме выплат, отраженных в графе 3,</a:t>
                      </a:r>
                      <a:br>
                        <a:rPr lang="ru-RU" sz="800" b="0" i="0" u="none" strike="noStrike" dirty="0">
                          <a:solidFill>
                            <a:srgbClr val="000000"/>
                          </a:solidFill>
                          <a:effectLst/>
                          <a:latin typeface="Arial" panose="020B0604020202020204" pitchFamily="34" charset="0"/>
                          <a:cs typeface="Arial" panose="020B0604020202020204" pitchFamily="34" charset="0"/>
                        </a:rPr>
                      </a:b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4">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за счет средств гранта в форме субсидии</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ОМС</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доля в общей сумме выплат,  отраженных в графе 3,</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за счет средств от приносящей доход деятельности, всего</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доля в общей сумме выплат,  отраженных в графе 3,</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4">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из них:</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79348100"/>
                  </a:ext>
                </a:extLst>
              </a:tr>
              <a:tr h="179501">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gridSpan="4">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в том числе:</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за счет средств, полученных от оказания услуг, выполнения работ, реализации продукции</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доля в общей сумме выплат, отраженных в графе 3,</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за счет без-возмездных поступлений</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доля в общей сумме выплат, отраженных в графе 3,</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16753796"/>
                  </a:ext>
                </a:extLst>
              </a:tr>
              <a:tr h="1377223">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из федерального бюджета</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доля в общей сумме выплат,  отраженных в графе 3,</a:t>
                      </a:r>
                      <a:br>
                        <a:rPr lang="ru-RU" sz="800" b="0" i="0" u="none" strike="noStrike" dirty="0">
                          <a:solidFill>
                            <a:srgbClr val="000000"/>
                          </a:solidFill>
                          <a:effectLst/>
                          <a:latin typeface="Arial" panose="020B0604020202020204" pitchFamily="34" charset="0"/>
                          <a:cs typeface="Arial" panose="020B0604020202020204" pitchFamily="34" charset="0"/>
                        </a:rPr>
                      </a:b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из бюджетов субъектов Российской Федерации и местных бюджетов</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доля в общей сумме выплат, отраженных в графе 3,</a:t>
                      </a:r>
                      <a:br>
                        <a:rPr lang="ru-RU" sz="800" b="0" i="0" u="none" strike="noStrike" dirty="0">
                          <a:solidFill>
                            <a:srgbClr val="000000"/>
                          </a:solidFill>
                          <a:effectLst/>
                          <a:latin typeface="Arial" panose="020B0604020202020204" pitchFamily="34" charset="0"/>
                          <a:cs typeface="Arial" panose="020B0604020202020204" pitchFamily="34" charset="0"/>
                        </a:rPr>
                      </a:br>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3666294929"/>
                  </a:ext>
                </a:extLst>
              </a:tr>
              <a:tr h="138217">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a:t>
                      </a:r>
                    </a:p>
                  </a:txBody>
                  <a:tcPr marL="5623" marR="5623" marT="5623"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2</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3</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4</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5</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6</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7</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8</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9</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10</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11</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dirty="0">
                          <a:solidFill>
                            <a:srgbClr val="000000"/>
                          </a:solidFill>
                          <a:effectLst/>
                          <a:latin typeface="Arial" panose="020B0604020202020204" pitchFamily="34" charset="0"/>
                          <a:cs typeface="Arial" panose="020B0604020202020204" pitchFamily="34" charset="0"/>
                        </a:rPr>
                        <a:t>12</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13</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14</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15</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16</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17</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18</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19</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effectLst/>
                          <a:latin typeface="Arial" panose="020B0604020202020204" pitchFamily="34" charset="0"/>
                          <a:cs typeface="Arial" panose="020B0604020202020204" pitchFamily="34" charset="0"/>
                        </a:rPr>
                        <a:t>20</a:t>
                      </a:r>
                    </a:p>
                  </a:txBody>
                  <a:tcPr marL="5623" marR="5623" marT="5623"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988975049"/>
                  </a:ext>
                </a:extLst>
              </a:tr>
              <a:tr h="475679">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Оплата труда и компенсационные выплаты работникам</a:t>
                      </a:r>
                    </a:p>
                  </a:txBody>
                  <a:tcPr marL="5623" marR="5623" marT="562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0100</a:t>
                      </a:r>
                    </a:p>
                  </a:txBody>
                  <a:tcPr marL="5623" marR="5623" marT="56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94065009"/>
                  </a:ext>
                </a:extLst>
              </a:tr>
              <a:tr h="462823">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Взносы по обязательному социальному страхованию</a:t>
                      </a:r>
                    </a:p>
                  </a:txBody>
                  <a:tcPr marL="5623" marR="5623" marT="562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0200</a:t>
                      </a:r>
                    </a:p>
                  </a:txBody>
                  <a:tcPr marL="5623" marR="5623" marT="56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30290813"/>
                  </a:ext>
                </a:extLst>
              </a:tr>
              <a:tr h="348523">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Приобретение товаров, работ, услуг, всего</a:t>
                      </a:r>
                    </a:p>
                  </a:txBody>
                  <a:tcPr marL="5623" marR="5623" marT="562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0300</a:t>
                      </a:r>
                    </a:p>
                  </a:txBody>
                  <a:tcPr marL="5623" marR="5623" marT="56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43293351"/>
                  </a:ext>
                </a:extLst>
              </a:tr>
              <a:tr h="314127">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из них:</a:t>
                      </a:r>
                      <a:br>
                        <a:rPr lang="ru-RU" sz="800" b="0" i="0" u="none" strike="noStrike">
                          <a:solidFill>
                            <a:srgbClr val="000000"/>
                          </a:solidFill>
                          <a:effectLst/>
                          <a:latin typeface="Arial" panose="020B0604020202020204" pitchFamily="34" charset="0"/>
                          <a:cs typeface="Arial" panose="020B0604020202020204" pitchFamily="34" charset="0"/>
                        </a:rPr>
                      </a:br>
                      <a:r>
                        <a:rPr lang="ru-RU" sz="800" b="0" i="0" u="none" strike="noStrike">
                          <a:solidFill>
                            <a:srgbClr val="000000"/>
                          </a:solidFill>
                          <a:effectLst/>
                          <a:latin typeface="Arial" panose="020B0604020202020204" pitchFamily="34" charset="0"/>
                          <a:cs typeface="Arial" panose="020B0604020202020204" pitchFamily="34" charset="0"/>
                        </a:rPr>
                        <a:t>услуги связи </a:t>
                      </a:r>
                    </a:p>
                  </a:txBody>
                  <a:tcPr marL="101208" marR="5623" marT="562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0301</a:t>
                      </a:r>
                    </a:p>
                  </a:txBody>
                  <a:tcPr marL="5623" marR="5623" marT="56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04564489"/>
                  </a:ext>
                </a:extLst>
              </a:tr>
              <a:tr h="234223">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транспортные услуги</a:t>
                      </a:r>
                    </a:p>
                  </a:txBody>
                  <a:tcPr marL="101208" marR="5623" marT="5623"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0302</a:t>
                      </a:r>
                    </a:p>
                  </a:txBody>
                  <a:tcPr marL="5623" marR="5623" marT="562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85556808"/>
                  </a:ext>
                </a:extLst>
              </a:tr>
            </a:tbl>
          </a:graphicData>
        </a:graphic>
      </p:graphicFrame>
    </p:spTree>
    <p:extLst>
      <p:ext uri="{BB962C8B-B14F-4D97-AF65-F5344CB8AC3E}">
        <p14:creationId xmlns:p14="http://schemas.microsoft.com/office/powerpoint/2010/main" val="18314889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nvPr>
        </p:nvGraphicFramePr>
        <p:xfrm>
          <a:off x="105988" y="1592927"/>
          <a:ext cx="8915399" cy="2567602"/>
        </p:xfrm>
        <a:graphic>
          <a:graphicData uri="http://schemas.openxmlformats.org/drawingml/2006/table">
            <a:tbl>
              <a:tblPr/>
              <a:tblGrid>
                <a:gridCol w="1175657">
                  <a:extLst>
                    <a:ext uri="{9D8B030D-6E8A-4147-A177-3AD203B41FA5}">
                      <a16:colId xmlns:a16="http://schemas.microsoft.com/office/drawing/2014/main" xmlns="" val="2007032205"/>
                    </a:ext>
                  </a:extLst>
                </a:gridCol>
                <a:gridCol w="1093155">
                  <a:extLst>
                    <a:ext uri="{9D8B030D-6E8A-4147-A177-3AD203B41FA5}">
                      <a16:colId xmlns:a16="http://schemas.microsoft.com/office/drawing/2014/main" xmlns="" val="3277195215"/>
                    </a:ext>
                  </a:extLst>
                </a:gridCol>
                <a:gridCol w="1072529">
                  <a:extLst>
                    <a:ext uri="{9D8B030D-6E8A-4147-A177-3AD203B41FA5}">
                      <a16:colId xmlns:a16="http://schemas.microsoft.com/office/drawing/2014/main" xmlns="" val="2685924161"/>
                    </a:ext>
                  </a:extLst>
                </a:gridCol>
                <a:gridCol w="1072529">
                  <a:extLst>
                    <a:ext uri="{9D8B030D-6E8A-4147-A177-3AD203B41FA5}">
                      <a16:colId xmlns:a16="http://schemas.microsoft.com/office/drawing/2014/main" xmlns="" val="2048318902"/>
                    </a:ext>
                  </a:extLst>
                </a:gridCol>
                <a:gridCol w="1222064">
                  <a:extLst>
                    <a:ext uri="{9D8B030D-6E8A-4147-A177-3AD203B41FA5}">
                      <a16:colId xmlns:a16="http://schemas.microsoft.com/office/drawing/2014/main" xmlns="" val="1869854591"/>
                    </a:ext>
                  </a:extLst>
                </a:gridCol>
                <a:gridCol w="1093155">
                  <a:extLst>
                    <a:ext uri="{9D8B030D-6E8A-4147-A177-3AD203B41FA5}">
                      <a16:colId xmlns:a16="http://schemas.microsoft.com/office/drawing/2014/main" xmlns="" val="2278902186"/>
                    </a:ext>
                  </a:extLst>
                </a:gridCol>
                <a:gridCol w="1093155">
                  <a:extLst>
                    <a:ext uri="{9D8B030D-6E8A-4147-A177-3AD203B41FA5}">
                      <a16:colId xmlns:a16="http://schemas.microsoft.com/office/drawing/2014/main" xmlns="" val="596613301"/>
                    </a:ext>
                  </a:extLst>
                </a:gridCol>
                <a:gridCol w="1093155">
                  <a:extLst>
                    <a:ext uri="{9D8B030D-6E8A-4147-A177-3AD203B41FA5}">
                      <a16:colId xmlns:a16="http://schemas.microsoft.com/office/drawing/2014/main" xmlns="" val="24790369"/>
                    </a:ext>
                  </a:extLst>
                </a:gridCol>
              </a:tblGrid>
              <a:tr h="311142">
                <a:tc rowSpan="3">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за счет средств субсидии на выполнение </a:t>
                      </a:r>
                      <a:r>
                        <a:rPr lang="ru-RU" sz="1200" b="0" i="0" u="none" strike="noStrike" dirty="0" smtClean="0">
                          <a:solidFill>
                            <a:srgbClr val="000000"/>
                          </a:solidFill>
                          <a:effectLst/>
                          <a:latin typeface="Arial" panose="020B0604020202020204" pitchFamily="34" charset="0"/>
                          <a:cs typeface="Arial" panose="020B0604020202020204" pitchFamily="34" charset="0"/>
                        </a:rPr>
                        <a:t>государственного </a:t>
                      </a:r>
                      <a:r>
                        <a:rPr lang="ru-RU" sz="1200" b="0" i="0" u="none" strike="noStrike" dirty="0">
                          <a:solidFill>
                            <a:srgbClr val="000000"/>
                          </a:solidFill>
                          <a:effectLst/>
                          <a:latin typeface="Arial" panose="020B0604020202020204" pitchFamily="34" charset="0"/>
                          <a:cs typeface="Arial" panose="020B0604020202020204" pitchFamily="34" charset="0"/>
                        </a:rPr>
                        <a:t>задания</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доля в общей сумме выплат,  отраженных в графе 3,</a:t>
                      </a:r>
                      <a:br>
                        <a:rPr lang="ru-RU" sz="1200" b="0" i="0" u="none" strike="noStrike" dirty="0">
                          <a:solidFill>
                            <a:srgbClr val="000000"/>
                          </a:solidFill>
                          <a:effectLst/>
                          <a:latin typeface="Arial" panose="020B0604020202020204" pitchFamily="34" charset="0"/>
                          <a:cs typeface="Arial" panose="020B0604020202020204" pitchFamily="34" charset="0"/>
                        </a:rPr>
                      </a:b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за счет средств субсидии на иные цели</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доля в общей сумме выплат, отраженных </a:t>
                      </a:r>
                      <a:endParaRPr lang="ru-RU" sz="1200" b="0" i="0" u="none" strike="noStrike" dirty="0" smtClean="0">
                        <a:solidFill>
                          <a:srgbClr val="000000"/>
                        </a:solidFill>
                        <a:effectLst/>
                        <a:latin typeface="Arial" panose="020B0604020202020204" pitchFamily="34" charset="0"/>
                        <a:cs typeface="Arial" panose="020B0604020202020204" pitchFamily="34" charset="0"/>
                      </a:endParaRPr>
                    </a:p>
                    <a:p>
                      <a:pPr algn="ctr" fontAlgn="ctr"/>
                      <a:r>
                        <a:rPr lang="ru-RU" sz="1200" b="0" i="0" u="none" strike="noStrike" dirty="0" smtClean="0">
                          <a:solidFill>
                            <a:srgbClr val="000000"/>
                          </a:solidFill>
                          <a:effectLst/>
                          <a:latin typeface="Arial" panose="020B0604020202020204" pitchFamily="34" charset="0"/>
                          <a:cs typeface="Arial" panose="020B0604020202020204" pitchFamily="34" charset="0"/>
                        </a:rPr>
                        <a:t>в </a:t>
                      </a:r>
                      <a:r>
                        <a:rPr lang="ru-RU" sz="1200" b="0" i="0" u="none" strike="noStrike" dirty="0">
                          <a:solidFill>
                            <a:srgbClr val="000000"/>
                          </a:solidFill>
                          <a:effectLst/>
                          <a:latin typeface="Arial" panose="020B0604020202020204" pitchFamily="34" charset="0"/>
                          <a:cs typeface="Arial" panose="020B0604020202020204" pitchFamily="34" charset="0"/>
                        </a:rPr>
                        <a:t>графе 3,</a:t>
                      </a:r>
                      <a:br>
                        <a:rPr lang="ru-RU" sz="1200" b="0" i="0" u="none" strike="noStrike" dirty="0">
                          <a:solidFill>
                            <a:srgbClr val="000000"/>
                          </a:solidFill>
                          <a:effectLst/>
                          <a:latin typeface="Arial" panose="020B0604020202020204" pitchFamily="34" charset="0"/>
                          <a:cs typeface="Arial" panose="020B0604020202020204" pitchFamily="34" charset="0"/>
                        </a:rPr>
                      </a:b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4">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за счет средств гранта в форме субсидии</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612553347"/>
                  </a:ext>
                </a:extLst>
              </a:tr>
              <a:tr h="23845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gridSpan="4">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в том числе:</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258829174"/>
                  </a:ext>
                </a:extLst>
              </a:tr>
              <a:tr h="1829507">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из федерального бюджета</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доля в общей сумме выплат,  отраженных в графе 3,</a:t>
                      </a:r>
                      <a:br>
                        <a:rPr lang="ru-RU" sz="1200" b="0" i="0" u="none" strike="noStrike" dirty="0">
                          <a:solidFill>
                            <a:srgbClr val="000000"/>
                          </a:solidFill>
                          <a:effectLst/>
                          <a:latin typeface="Arial" panose="020B0604020202020204" pitchFamily="34" charset="0"/>
                          <a:cs typeface="Arial" panose="020B0604020202020204" pitchFamily="34" charset="0"/>
                        </a:rPr>
                      </a:b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из бюджетов субъектов Российской Федерации и местных бюджетов</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доля в общей сумме выплат, отраженных в графе 3,</a:t>
                      </a:r>
                      <a:br>
                        <a:rPr lang="ru-RU" sz="1200" b="0" i="0" u="none" strike="noStrike" dirty="0">
                          <a:solidFill>
                            <a:srgbClr val="000000"/>
                          </a:solidFill>
                          <a:effectLst/>
                          <a:latin typeface="Arial" panose="020B0604020202020204" pitchFamily="34" charset="0"/>
                          <a:cs typeface="Arial" panose="020B0604020202020204" pitchFamily="34" charset="0"/>
                        </a:rPr>
                      </a:br>
                      <a:r>
                        <a:rPr lang="ru-RU" sz="1200" b="0" i="0" u="none" strike="noStrike" dirty="0">
                          <a:solidFill>
                            <a:srgbClr val="000000"/>
                          </a:solidFill>
                          <a:effectLst/>
                          <a:latin typeface="Arial" panose="020B0604020202020204" pitchFamily="34" charset="0"/>
                          <a:cs typeface="Arial" panose="020B0604020202020204" pitchFamily="34" charset="0"/>
                        </a:rPr>
                        <a:t> %</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359549677"/>
                  </a:ext>
                </a:extLst>
              </a:tr>
              <a:tr h="188503">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5</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6</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7</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8</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9</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b="0" i="0" u="none" strike="noStrike">
                          <a:solidFill>
                            <a:srgbClr val="000000"/>
                          </a:solidFill>
                          <a:effectLst/>
                          <a:latin typeface="Arial" panose="020B0604020202020204" pitchFamily="34" charset="0"/>
                          <a:cs typeface="Arial" panose="020B0604020202020204" pitchFamily="34" charset="0"/>
                        </a:rPr>
                        <a:t>10</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11</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b="0" i="0" u="none" strike="noStrike" dirty="0">
                          <a:solidFill>
                            <a:srgbClr val="000000"/>
                          </a:solidFill>
                          <a:effectLst/>
                          <a:latin typeface="Arial" panose="020B0604020202020204" pitchFamily="34" charset="0"/>
                          <a:cs typeface="Arial" panose="020B0604020202020204" pitchFamily="34" charset="0"/>
                        </a:rPr>
                        <a:t>12</a:t>
                      </a:r>
                    </a:p>
                  </a:txBody>
                  <a:tcPr marL="5623" marR="5623" marT="56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494956002"/>
                  </a:ext>
                </a:extLst>
              </a:tr>
            </a:tbl>
          </a:graphicData>
        </a:graphic>
      </p:graphicFrame>
      <p:sp>
        <p:nvSpPr>
          <p:cNvPr id="3" name="Выноска со стрелкой вниз 2"/>
          <p:cNvSpPr/>
          <p:nvPr/>
        </p:nvSpPr>
        <p:spPr>
          <a:xfrm>
            <a:off x="2998817" y="900892"/>
            <a:ext cx="2618509" cy="766850"/>
          </a:xfrm>
          <a:prstGeom prst="downArrowCallou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ru-RU" sz="1350" b="1" dirty="0">
                <a:solidFill>
                  <a:srgbClr val="7030A0"/>
                </a:solidFill>
                <a:latin typeface="Arial" panose="020B0604020202020204" pitchFamily="34" charset="0"/>
                <a:cs typeface="Arial" panose="020B0604020202020204" pitchFamily="34" charset="0"/>
              </a:rPr>
              <a:t>структура расходов</a:t>
            </a:r>
          </a:p>
        </p:txBody>
      </p:sp>
    </p:spTree>
    <p:extLst>
      <p:ext uri="{BB962C8B-B14F-4D97-AF65-F5344CB8AC3E}">
        <p14:creationId xmlns:p14="http://schemas.microsoft.com/office/powerpoint/2010/main" val="24647963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ChangeAspect="1"/>
          </p:cNvGraphicFramePr>
          <p:nvPr>
            <p:extLst>
              <p:ext uri="{D42A27DB-BD31-4B8C-83A1-F6EECF244321}">
                <p14:modId xmlns:p14="http://schemas.microsoft.com/office/powerpoint/2010/main" val="2088378755"/>
              </p:ext>
            </p:extLst>
          </p:nvPr>
        </p:nvGraphicFramePr>
        <p:xfrm>
          <a:off x="35496" y="116632"/>
          <a:ext cx="9001000" cy="6048672"/>
        </p:xfrm>
        <a:graphic>
          <a:graphicData uri="http://schemas.openxmlformats.org/presentationml/2006/ole">
            <mc:AlternateContent xmlns:mc="http://schemas.openxmlformats.org/markup-compatibility/2006">
              <mc:Choice xmlns:v="urn:schemas-microsoft-com:vml" Requires="v">
                <p:oleObj spid="_x0000_s22658" name="Лист" r:id="rId3" imgW="13211085" imgH="7572414" progId="Excel.Sheet.12">
                  <p:embed/>
                </p:oleObj>
              </mc:Choice>
              <mc:Fallback>
                <p:oleObj name="Лист" r:id="rId3" imgW="13211085" imgH="7572414" progId="Excel.Sheet.12">
                  <p:embed/>
                  <p:pic>
                    <p:nvPicPr>
                      <p:cNvPr id="0" name=""/>
                      <p:cNvPicPr/>
                      <p:nvPr/>
                    </p:nvPicPr>
                    <p:blipFill>
                      <a:blip r:embed="rId4"/>
                      <a:stretch>
                        <a:fillRect/>
                      </a:stretch>
                    </p:blipFill>
                    <p:spPr>
                      <a:xfrm>
                        <a:off x="35496" y="116632"/>
                        <a:ext cx="9001000" cy="6048672"/>
                      </a:xfrm>
                      <a:prstGeom prst="rect">
                        <a:avLst/>
                      </a:prstGeom>
                    </p:spPr>
                  </p:pic>
                </p:oleObj>
              </mc:Fallback>
            </mc:AlternateContent>
          </a:graphicData>
        </a:graphic>
      </p:graphicFrame>
    </p:spTree>
    <p:extLst>
      <p:ext uri="{BB962C8B-B14F-4D97-AF65-F5344CB8AC3E}">
        <p14:creationId xmlns:p14="http://schemas.microsoft.com/office/powerpoint/2010/main" val="21539118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168750790"/>
              </p:ext>
            </p:extLst>
          </p:nvPr>
        </p:nvGraphicFramePr>
        <p:xfrm>
          <a:off x="35496" y="23256"/>
          <a:ext cx="9001000" cy="6694518"/>
        </p:xfrm>
        <a:graphic>
          <a:graphicData uri="http://schemas.openxmlformats.org/drawingml/2006/table">
            <a:tbl>
              <a:tblPr/>
              <a:tblGrid>
                <a:gridCol w="3438370">
                  <a:extLst>
                    <a:ext uri="{9D8B030D-6E8A-4147-A177-3AD203B41FA5}">
                      <a16:colId xmlns:a16="http://schemas.microsoft.com/office/drawing/2014/main" xmlns="" val="1509864643"/>
                    </a:ext>
                  </a:extLst>
                </a:gridCol>
                <a:gridCol w="368493">
                  <a:extLst>
                    <a:ext uri="{9D8B030D-6E8A-4147-A177-3AD203B41FA5}">
                      <a16:colId xmlns:a16="http://schemas.microsoft.com/office/drawing/2014/main" xmlns="" val="1763116378"/>
                    </a:ext>
                  </a:extLst>
                </a:gridCol>
                <a:gridCol w="650283">
                  <a:extLst>
                    <a:ext uri="{9D8B030D-6E8A-4147-A177-3AD203B41FA5}">
                      <a16:colId xmlns:a16="http://schemas.microsoft.com/office/drawing/2014/main" xmlns="" val="3802145081"/>
                    </a:ext>
                  </a:extLst>
                </a:gridCol>
                <a:gridCol w="650283">
                  <a:extLst>
                    <a:ext uri="{9D8B030D-6E8A-4147-A177-3AD203B41FA5}">
                      <a16:colId xmlns:a16="http://schemas.microsoft.com/office/drawing/2014/main" xmlns="" val="2035451260"/>
                    </a:ext>
                  </a:extLst>
                </a:gridCol>
                <a:gridCol w="411846">
                  <a:extLst>
                    <a:ext uri="{9D8B030D-6E8A-4147-A177-3AD203B41FA5}">
                      <a16:colId xmlns:a16="http://schemas.microsoft.com/office/drawing/2014/main" xmlns="" val="3360109132"/>
                    </a:ext>
                  </a:extLst>
                </a:gridCol>
                <a:gridCol w="541903">
                  <a:extLst>
                    <a:ext uri="{9D8B030D-6E8A-4147-A177-3AD203B41FA5}">
                      <a16:colId xmlns:a16="http://schemas.microsoft.com/office/drawing/2014/main" xmlns="" val="2362245716"/>
                    </a:ext>
                  </a:extLst>
                </a:gridCol>
                <a:gridCol w="541903">
                  <a:extLst>
                    <a:ext uri="{9D8B030D-6E8A-4147-A177-3AD203B41FA5}">
                      <a16:colId xmlns:a16="http://schemas.microsoft.com/office/drawing/2014/main" xmlns="" val="1303113863"/>
                    </a:ext>
                  </a:extLst>
                </a:gridCol>
                <a:gridCol w="541903">
                  <a:extLst>
                    <a:ext uri="{9D8B030D-6E8A-4147-A177-3AD203B41FA5}">
                      <a16:colId xmlns:a16="http://schemas.microsoft.com/office/drawing/2014/main" xmlns="" val="2430461949"/>
                    </a:ext>
                  </a:extLst>
                </a:gridCol>
                <a:gridCol w="512098">
                  <a:extLst>
                    <a:ext uri="{9D8B030D-6E8A-4147-A177-3AD203B41FA5}">
                      <a16:colId xmlns:a16="http://schemas.microsoft.com/office/drawing/2014/main" xmlns="" val="3424432711"/>
                    </a:ext>
                  </a:extLst>
                </a:gridCol>
                <a:gridCol w="671959">
                  <a:extLst>
                    <a:ext uri="{9D8B030D-6E8A-4147-A177-3AD203B41FA5}">
                      <a16:colId xmlns:a16="http://schemas.microsoft.com/office/drawing/2014/main" xmlns="" val="107371908"/>
                    </a:ext>
                  </a:extLst>
                </a:gridCol>
                <a:gridCol w="671959">
                  <a:extLst>
                    <a:ext uri="{9D8B030D-6E8A-4147-A177-3AD203B41FA5}">
                      <a16:colId xmlns:a16="http://schemas.microsoft.com/office/drawing/2014/main" xmlns="" val="3539838840"/>
                    </a:ext>
                  </a:extLst>
                </a:gridCol>
              </a:tblGrid>
              <a:tr h="512121">
                <a:tc rowSpan="3">
                  <a:txBody>
                    <a:bodyPr/>
                    <a:lstStyle/>
                    <a:p>
                      <a:pPr algn="ctr" fontAlgn="ctr"/>
                      <a:r>
                        <a:rPr lang="ru-RU" sz="1100" b="0" i="0" u="none" strike="noStrike" dirty="0">
                          <a:solidFill>
                            <a:srgbClr val="000000"/>
                          </a:solidFill>
                          <a:effectLst/>
                          <a:latin typeface="Times New Roman" panose="02020603050405020304" pitchFamily="18" charset="0"/>
                        </a:rPr>
                        <a:t>Наименование показателя</a:t>
                      </a:r>
                    </a:p>
                  </a:txBody>
                  <a:tcPr marL="7325" marR="7325" marT="73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1100" b="0" i="0" u="none" strike="noStrike">
                          <a:solidFill>
                            <a:srgbClr val="000000"/>
                          </a:solidFill>
                          <a:effectLst/>
                          <a:latin typeface="Times New Roman" panose="02020603050405020304" pitchFamily="18" charset="0"/>
                        </a:rPr>
                        <a:t>Код строки</a:t>
                      </a:r>
                    </a:p>
                  </a:txBody>
                  <a:tcPr marL="7325" marR="7325" marT="7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100" b="0" i="0" u="none" strike="noStrike">
                          <a:solidFill>
                            <a:srgbClr val="000000"/>
                          </a:solidFill>
                          <a:effectLst/>
                          <a:latin typeface="Times New Roman" panose="02020603050405020304" pitchFamily="18" charset="0"/>
                        </a:rPr>
                        <a:t>Объем кредиторской задолженности </a:t>
                      </a:r>
                      <a:br>
                        <a:rPr lang="ru-RU" sz="1100" b="0" i="0" u="none" strike="noStrike">
                          <a:solidFill>
                            <a:srgbClr val="000000"/>
                          </a:solidFill>
                          <a:effectLst/>
                          <a:latin typeface="Times New Roman" panose="02020603050405020304" pitchFamily="18" charset="0"/>
                        </a:rPr>
                      </a:br>
                      <a:r>
                        <a:rPr lang="ru-RU" sz="1100" b="0" i="0" u="none" strike="noStrike">
                          <a:solidFill>
                            <a:srgbClr val="000000"/>
                          </a:solidFill>
                          <a:effectLst/>
                          <a:latin typeface="Times New Roman" panose="02020603050405020304" pitchFamily="18" charset="0"/>
                        </a:rPr>
                        <a:t>на начало года</a:t>
                      </a:r>
                    </a:p>
                  </a:txBody>
                  <a:tcPr marL="7325" marR="7325" marT="7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7">
                  <a:txBody>
                    <a:bodyPr/>
                    <a:lstStyle/>
                    <a:p>
                      <a:pPr algn="ctr" fontAlgn="ctr"/>
                      <a:r>
                        <a:rPr lang="ru-RU" sz="1100" b="0" i="0" u="none" strike="noStrike">
                          <a:solidFill>
                            <a:srgbClr val="000000"/>
                          </a:solidFill>
                          <a:effectLst/>
                          <a:latin typeface="Times New Roman" panose="02020603050405020304" pitchFamily="18" charset="0"/>
                        </a:rPr>
                        <a:t>Объем кредиторской задолженности </a:t>
                      </a:r>
                      <a:br>
                        <a:rPr lang="ru-RU" sz="1100" b="0" i="0" u="none" strike="noStrike">
                          <a:solidFill>
                            <a:srgbClr val="000000"/>
                          </a:solidFill>
                          <a:effectLst/>
                          <a:latin typeface="Times New Roman" panose="02020603050405020304" pitchFamily="18" charset="0"/>
                        </a:rPr>
                      </a:br>
                      <a:r>
                        <a:rPr lang="ru-RU" sz="1100" b="0" i="0" u="none" strike="noStrike">
                          <a:solidFill>
                            <a:srgbClr val="000000"/>
                          </a:solidFill>
                          <a:effectLst/>
                          <a:latin typeface="Times New Roman" panose="02020603050405020304" pitchFamily="18" charset="0"/>
                        </a:rPr>
                        <a:t>на конец отчетного периода</a:t>
                      </a:r>
                    </a:p>
                  </a:txBody>
                  <a:tcPr marL="7325" marR="7325" marT="7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4278219843"/>
                  </a:ext>
                </a:extLst>
              </a:tr>
              <a:tr h="206818">
                <a:tc vMerge="1">
                  <a:txBody>
                    <a:bodyPr/>
                    <a:lstStyle/>
                    <a:p>
                      <a:endParaRPr lang="ru-RU"/>
                    </a:p>
                  </a:txBody>
                  <a:tcPr/>
                </a:tc>
                <a:tc vMerge="1">
                  <a:txBody>
                    <a:bodyPr/>
                    <a:lstStyle/>
                    <a:p>
                      <a:endParaRPr lang="ru-RU"/>
                    </a:p>
                  </a:txBody>
                  <a:tcPr/>
                </a:tc>
                <a:tc rowSpan="2">
                  <a:txBody>
                    <a:bodyPr/>
                    <a:lstStyle/>
                    <a:p>
                      <a:pPr algn="ctr" fontAlgn="ctr"/>
                      <a:r>
                        <a:rPr lang="ru-RU" sz="1100" b="0" i="0" u="none" strike="noStrike">
                          <a:solidFill>
                            <a:srgbClr val="000000"/>
                          </a:solidFill>
                          <a:effectLst/>
                          <a:latin typeface="Times New Roman" panose="02020603050405020304" pitchFamily="18" charset="0"/>
                        </a:rPr>
                        <a:t>всего</a:t>
                      </a:r>
                    </a:p>
                  </a:txBody>
                  <a:tcPr marL="7325" marR="7325" marT="7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100" b="0" i="0" u="none" strike="noStrike">
                          <a:solidFill>
                            <a:srgbClr val="000000"/>
                          </a:solidFill>
                          <a:effectLst/>
                          <a:latin typeface="Times New Roman" panose="02020603050405020304" pitchFamily="18" charset="0"/>
                        </a:rPr>
                        <a:t>из нее срок оплаты наступил в отчетном  финансовом году</a:t>
                      </a:r>
                    </a:p>
                  </a:txBody>
                  <a:tcPr marL="7325" marR="7325" marT="7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100" b="0" i="0" u="none" strike="noStrike">
                          <a:solidFill>
                            <a:srgbClr val="000000"/>
                          </a:solidFill>
                          <a:effectLst/>
                          <a:latin typeface="Times New Roman" panose="02020603050405020304" pitchFamily="18" charset="0"/>
                        </a:rPr>
                        <a:t>всего</a:t>
                      </a:r>
                    </a:p>
                  </a:txBody>
                  <a:tcPr marL="7325" marR="7325" marT="7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fontAlgn="ctr"/>
                      <a:r>
                        <a:rPr lang="ru-RU" sz="1100" b="0" i="0" u="none" strike="noStrike">
                          <a:solidFill>
                            <a:srgbClr val="000000"/>
                          </a:solidFill>
                          <a:effectLst/>
                          <a:latin typeface="Times New Roman" panose="02020603050405020304" pitchFamily="18" charset="0"/>
                        </a:rPr>
                        <a:t>из нее срок оплаты наступает в:</a:t>
                      </a:r>
                    </a:p>
                  </a:txBody>
                  <a:tcPr marL="7325" marR="7325" marT="7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684065781"/>
                  </a:ext>
                </a:extLst>
              </a:tr>
              <a:tr h="886364">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100" b="0" i="0" u="none" strike="noStrike">
                          <a:solidFill>
                            <a:srgbClr val="000000"/>
                          </a:solidFill>
                          <a:effectLst/>
                          <a:latin typeface="Times New Roman" panose="02020603050405020304" pitchFamily="18" charset="0"/>
                        </a:rPr>
                        <a:t>1 квартале, всего</a:t>
                      </a:r>
                    </a:p>
                  </a:txBody>
                  <a:tcPr marL="7325" marR="7325" marT="7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panose="02020603050405020304" pitchFamily="18" charset="0"/>
                        </a:rPr>
                        <a:t>из нее:</a:t>
                      </a:r>
                      <a:br>
                        <a:rPr lang="ru-RU" sz="1100" b="0" i="0" u="none" strike="noStrike">
                          <a:solidFill>
                            <a:srgbClr val="000000"/>
                          </a:solidFill>
                          <a:effectLst/>
                          <a:latin typeface="Times New Roman" panose="02020603050405020304" pitchFamily="18" charset="0"/>
                        </a:rPr>
                      </a:br>
                      <a:r>
                        <a:rPr lang="ru-RU" sz="1100" b="0" i="0" u="none" strike="noStrike">
                          <a:solidFill>
                            <a:srgbClr val="000000"/>
                          </a:solidFill>
                          <a:effectLst/>
                          <a:latin typeface="Times New Roman" panose="02020603050405020304" pitchFamily="18" charset="0"/>
                        </a:rPr>
                        <a:t>в январе</a:t>
                      </a:r>
                    </a:p>
                  </a:txBody>
                  <a:tcPr marL="7325" marR="7325" marT="7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panose="02020603050405020304" pitchFamily="18" charset="0"/>
                        </a:rPr>
                        <a:t> 2 квартале </a:t>
                      </a:r>
                    </a:p>
                  </a:txBody>
                  <a:tcPr marL="7325" marR="7325" marT="7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panose="02020603050405020304" pitchFamily="18" charset="0"/>
                        </a:rPr>
                        <a:t>3 квартале </a:t>
                      </a:r>
                    </a:p>
                  </a:txBody>
                  <a:tcPr marL="7325" marR="7325" marT="7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panose="02020603050405020304" pitchFamily="18" charset="0"/>
                        </a:rPr>
                        <a:t>4 квартале </a:t>
                      </a:r>
                    </a:p>
                  </a:txBody>
                  <a:tcPr marL="7325" marR="7325" marT="7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panose="02020603050405020304" pitchFamily="18" charset="0"/>
                        </a:rPr>
                        <a:t>в очередном финансовом году и плановом периоде</a:t>
                      </a:r>
                    </a:p>
                  </a:txBody>
                  <a:tcPr marL="7325" marR="7325" marT="73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73505190"/>
                  </a:ext>
                </a:extLst>
              </a:tr>
              <a:tr h="167424">
                <a:tc>
                  <a:txBody>
                    <a:bodyPr/>
                    <a:lstStyle/>
                    <a:p>
                      <a:pPr algn="ctr" fontAlgn="b"/>
                      <a:r>
                        <a:rPr lang="ru-RU" sz="1100" b="0" i="0" u="none" strike="noStrike" dirty="0">
                          <a:solidFill>
                            <a:srgbClr val="000000"/>
                          </a:solidFill>
                          <a:effectLst/>
                          <a:latin typeface="Times New Roman" panose="02020603050405020304" pitchFamily="18" charset="0"/>
                        </a:rPr>
                        <a:t>1</a:t>
                      </a:r>
                    </a:p>
                  </a:txBody>
                  <a:tcPr marL="7325" marR="7325" marT="73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2</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3</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4</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5</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6</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7</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8</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9</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10</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11</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27864451"/>
                  </a:ext>
                </a:extLst>
              </a:tr>
              <a:tr h="173759">
                <a:tc>
                  <a:txBody>
                    <a:bodyPr/>
                    <a:lstStyle/>
                    <a:p>
                      <a:pPr algn="l" fontAlgn="b"/>
                      <a:r>
                        <a:rPr lang="ru-RU" sz="1100" b="0" i="0" u="none" strike="noStrike" dirty="0">
                          <a:solidFill>
                            <a:srgbClr val="000000"/>
                          </a:solidFill>
                          <a:effectLst/>
                          <a:latin typeface="Times New Roman" panose="02020603050405020304" pitchFamily="18" charset="0"/>
                        </a:rPr>
                        <a:t>По выплате заработной платы</a:t>
                      </a:r>
                    </a:p>
                  </a:txBody>
                  <a:tcPr marL="7325"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1000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45432166"/>
                  </a:ext>
                </a:extLst>
              </a:tr>
              <a:tr h="173759">
                <a:tc>
                  <a:txBody>
                    <a:bodyPr/>
                    <a:lstStyle/>
                    <a:p>
                      <a:pPr algn="l" fontAlgn="b"/>
                      <a:r>
                        <a:rPr lang="ru-RU" sz="1100" b="0" i="0" u="none" strike="noStrike" dirty="0">
                          <a:solidFill>
                            <a:srgbClr val="000000"/>
                          </a:solidFill>
                          <a:effectLst/>
                          <a:latin typeface="Times New Roman" panose="02020603050405020304" pitchFamily="18" charset="0"/>
                        </a:rPr>
                        <a:t>По выплате стипендий, пособий, пенсий</a:t>
                      </a:r>
                    </a:p>
                  </a:txBody>
                  <a:tcPr marL="7325"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2000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4428479"/>
                  </a:ext>
                </a:extLst>
              </a:tr>
              <a:tr h="177273">
                <a:tc>
                  <a:txBody>
                    <a:bodyPr/>
                    <a:lstStyle/>
                    <a:p>
                      <a:pPr algn="l" fontAlgn="b"/>
                      <a:r>
                        <a:rPr lang="ru-RU" sz="1100" b="0" i="0" u="none" strike="noStrike" dirty="0">
                          <a:solidFill>
                            <a:srgbClr val="000000"/>
                          </a:solidFill>
                          <a:effectLst/>
                          <a:latin typeface="Times New Roman" panose="02020603050405020304" pitchFamily="18" charset="0"/>
                        </a:rPr>
                        <a:t>По перечислению в бюджет, всего</a:t>
                      </a:r>
                    </a:p>
                  </a:txBody>
                  <a:tcPr marL="7325"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3000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71783190"/>
                  </a:ext>
                </a:extLst>
              </a:tr>
              <a:tr h="501581">
                <a:tc>
                  <a:txBody>
                    <a:bodyPr/>
                    <a:lstStyle/>
                    <a:p>
                      <a:pPr algn="l" fontAlgn="b"/>
                      <a:r>
                        <a:rPr lang="ru-RU" sz="1100" b="0" i="0" u="none" strike="noStrike" dirty="0">
                          <a:solidFill>
                            <a:srgbClr val="000000"/>
                          </a:solidFill>
                          <a:effectLst/>
                          <a:latin typeface="Times New Roman" panose="02020603050405020304" pitchFamily="18" charset="0"/>
                        </a:rPr>
                        <a:t>в том числе:</a:t>
                      </a:r>
                      <a:br>
                        <a:rPr lang="ru-RU" sz="1100" b="0" i="0" u="none" strike="noStrike" dirty="0">
                          <a:solidFill>
                            <a:srgbClr val="000000"/>
                          </a:solidFill>
                          <a:effectLst/>
                          <a:latin typeface="Times New Roman" panose="02020603050405020304" pitchFamily="18" charset="0"/>
                        </a:rPr>
                      </a:br>
                      <a:r>
                        <a:rPr lang="ru-RU" sz="1100" b="0" i="0" u="none" strike="noStrike" dirty="0">
                          <a:solidFill>
                            <a:srgbClr val="000000"/>
                          </a:solidFill>
                          <a:effectLst/>
                          <a:latin typeface="Times New Roman" panose="02020603050405020304" pitchFamily="18" charset="0"/>
                        </a:rPr>
                        <a:t>по перечислению удержанного налога на доходы физических лиц</a:t>
                      </a:r>
                    </a:p>
                  </a:txBody>
                  <a:tcPr marL="131859"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3100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83609838"/>
                  </a:ext>
                </a:extLst>
              </a:tr>
              <a:tr h="337670">
                <a:tc>
                  <a:txBody>
                    <a:bodyPr/>
                    <a:lstStyle/>
                    <a:p>
                      <a:pPr algn="l" fontAlgn="b"/>
                      <a:r>
                        <a:rPr lang="ru-RU" sz="1100" b="0" i="0" u="none" strike="noStrike" dirty="0">
                          <a:solidFill>
                            <a:srgbClr val="000000"/>
                          </a:solidFill>
                          <a:effectLst/>
                          <a:latin typeface="Times New Roman" panose="02020603050405020304" pitchFamily="18" charset="0"/>
                        </a:rPr>
                        <a:t>по оплате страховых взносов на обязательное социальное страхование</a:t>
                      </a:r>
                    </a:p>
                  </a:txBody>
                  <a:tcPr marL="131859"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3200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242008489"/>
                  </a:ext>
                </a:extLst>
              </a:tr>
              <a:tr h="344697">
                <a:tc>
                  <a:txBody>
                    <a:bodyPr/>
                    <a:lstStyle/>
                    <a:p>
                      <a:pPr algn="l" fontAlgn="b"/>
                      <a:r>
                        <a:rPr lang="ru-RU" sz="1100" b="0" i="0" u="none" strike="noStrike" dirty="0">
                          <a:solidFill>
                            <a:srgbClr val="000000"/>
                          </a:solidFill>
                          <a:effectLst/>
                          <a:latin typeface="Times New Roman" panose="02020603050405020304" pitchFamily="18" charset="0"/>
                        </a:rPr>
                        <a:t>по оплате налогов, сборов, за исключением страховых взносов на обязательное социальное страхование</a:t>
                      </a:r>
                    </a:p>
                  </a:txBody>
                  <a:tcPr marL="131859"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3300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96336710"/>
                  </a:ext>
                </a:extLst>
              </a:tr>
              <a:tr h="337670">
                <a:tc>
                  <a:txBody>
                    <a:bodyPr/>
                    <a:lstStyle/>
                    <a:p>
                      <a:pPr algn="l" fontAlgn="b"/>
                      <a:r>
                        <a:rPr lang="ru-RU" sz="1100" b="0" i="0" u="none" strike="noStrike" dirty="0">
                          <a:solidFill>
                            <a:srgbClr val="000000"/>
                          </a:solidFill>
                          <a:effectLst/>
                          <a:latin typeface="Times New Roman" panose="02020603050405020304" pitchFamily="18" charset="0"/>
                        </a:rPr>
                        <a:t>по возврату в бюджет средств субсидий (грантов в форме субсидий)</a:t>
                      </a:r>
                    </a:p>
                  </a:txBody>
                  <a:tcPr marL="131859"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3400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51957613"/>
                  </a:ext>
                </a:extLst>
              </a:tr>
              <a:tr h="344697">
                <a:tc>
                  <a:txBody>
                    <a:bodyPr/>
                    <a:lstStyle/>
                    <a:p>
                      <a:pPr algn="l" fontAlgn="b"/>
                      <a:r>
                        <a:rPr lang="ru-RU" sz="1100" b="0" i="0" u="none" strike="noStrike" dirty="0">
                          <a:solidFill>
                            <a:srgbClr val="000000"/>
                          </a:solidFill>
                          <a:effectLst/>
                          <a:latin typeface="Times New Roman" panose="02020603050405020304" pitchFamily="18" charset="0"/>
                        </a:rPr>
                        <a:t>из них:</a:t>
                      </a:r>
                      <a:br>
                        <a:rPr lang="ru-RU" sz="1100" b="0" i="0" u="none" strike="noStrike" dirty="0">
                          <a:solidFill>
                            <a:srgbClr val="000000"/>
                          </a:solidFill>
                          <a:effectLst/>
                          <a:latin typeface="Times New Roman" panose="02020603050405020304" pitchFamily="18" charset="0"/>
                        </a:rPr>
                      </a:br>
                      <a:r>
                        <a:rPr lang="ru-RU" sz="1100" b="0" i="0" u="none" strike="noStrike" dirty="0">
                          <a:solidFill>
                            <a:srgbClr val="000000"/>
                          </a:solidFill>
                          <a:effectLst/>
                          <a:latin typeface="Times New Roman" panose="02020603050405020304" pitchFamily="18" charset="0"/>
                        </a:rPr>
                        <a:t>в связи с невыполнением государственного задания</a:t>
                      </a:r>
                    </a:p>
                  </a:txBody>
                  <a:tcPr marL="263717"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3410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01919726"/>
                  </a:ext>
                </a:extLst>
              </a:tr>
              <a:tr h="344697">
                <a:tc>
                  <a:txBody>
                    <a:bodyPr/>
                    <a:lstStyle/>
                    <a:p>
                      <a:pPr algn="l" fontAlgn="ctr"/>
                      <a:r>
                        <a:rPr lang="ru-RU" sz="1100" b="0" i="0" u="none" strike="noStrike" dirty="0">
                          <a:solidFill>
                            <a:srgbClr val="000000"/>
                          </a:solidFill>
                          <a:effectLst/>
                          <a:latin typeface="Times New Roman" panose="02020603050405020304" pitchFamily="18" charset="0"/>
                        </a:rPr>
                        <a:t>в связи с </a:t>
                      </a:r>
                      <a:r>
                        <a:rPr lang="ru-RU" sz="1100" b="0" i="0" u="none" strike="noStrike" dirty="0" err="1">
                          <a:solidFill>
                            <a:srgbClr val="000000"/>
                          </a:solidFill>
                          <a:effectLst/>
                          <a:latin typeface="Times New Roman" panose="02020603050405020304" pitchFamily="18" charset="0"/>
                        </a:rPr>
                        <a:t>недостижением</a:t>
                      </a:r>
                      <a:r>
                        <a:rPr lang="ru-RU" sz="1100" b="0" i="0" u="none" strike="noStrike" dirty="0">
                          <a:solidFill>
                            <a:srgbClr val="000000"/>
                          </a:solidFill>
                          <a:effectLst/>
                          <a:latin typeface="Times New Roman" panose="02020603050405020304" pitchFamily="18" charset="0"/>
                        </a:rPr>
                        <a:t> результатов предоставления субсидий (грантов в форме субсидий)</a:t>
                      </a:r>
                    </a:p>
                  </a:txBody>
                  <a:tcPr marL="263717" marR="7325" marT="7325"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3420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43053095"/>
                  </a:ext>
                </a:extLst>
              </a:tr>
              <a:tr h="344697">
                <a:tc>
                  <a:txBody>
                    <a:bodyPr/>
                    <a:lstStyle/>
                    <a:p>
                      <a:pPr algn="l" fontAlgn="ctr"/>
                      <a:r>
                        <a:rPr lang="ru-RU" sz="1100" b="0" i="0" u="none" strike="noStrike" dirty="0">
                          <a:solidFill>
                            <a:srgbClr val="000000"/>
                          </a:solidFill>
                          <a:effectLst/>
                          <a:latin typeface="Times New Roman" panose="02020603050405020304" pitchFamily="18" charset="0"/>
                        </a:rPr>
                        <a:t>в связи с невыполнением условий соглашений, в том числе по </a:t>
                      </a:r>
                      <a:r>
                        <a:rPr lang="ru-RU" sz="1100" b="0" i="0" u="none" strike="noStrike" dirty="0" err="1">
                          <a:solidFill>
                            <a:srgbClr val="000000"/>
                          </a:solidFill>
                          <a:effectLst/>
                          <a:latin typeface="Times New Roman" panose="02020603050405020304" pitchFamily="18" charset="0"/>
                        </a:rPr>
                        <a:t>софинансированию</a:t>
                      </a:r>
                      <a:r>
                        <a:rPr lang="ru-RU" sz="1100" b="0" i="0" u="none" strike="noStrike" dirty="0">
                          <a:solidFill>
                            <a:srgbClr val="000000"/>
                          </a:solidFill>
                          <a:effectLst/>
                          <a:latin typeface="Times New Roman" panose="02020603050405020304" pitchFamily="18" charset="0"/>
                        </a:rPr>
                        <a:t> расходов</a:t>
                      </a:r>
                    </a:p>
                  </a:txBody>
                  <a:tcPr marL="263717" marR="7325" marT="7325"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3430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57327362"/>
                  </a:ext>
                </a:extLst>
              </a:tr>
              <a:tr h="173759">
                <a:tc>
                  <a:txBody>
                    <a:bodyPr/>
                    <a:lstStyle/>
                    <a:p>
                      <a:pPr algn="l" fontAlgn="b"/>
                      <a:r>
                        <a:rPr lang="ru-RU" sz="1100" b="0" i="0" u="none" strike="noStrike" dirty="0">
                          <a:solidFill>
                            <a:srgbClr val="000000"/>
                          </a:solidFill>
                          <a:effectLst/>
                          <a:latin typeface="Times New Roman" panose="02020603050405020304" pitchFamily="18" charset="0"/>
                        </a:rPr>
                        <a:t>По оплате товаров, работ, услуг, всего</a:t>
                      </a:r>
                    </a:p>
                  </a:txBody>
                  <a:tcPr marL="7325"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4000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731360149"/>
                  </a:ext>
                </a:extLst>
              </a:tr>
              <a:tr h="354545">
                <a:tc>
                  <a:txBody>
                    <a:bodyPr/>
                    <a:lstStyle/>
                    <a:p>
                      <a:pPr algn="l" fontAlgn="ctr"/>
                      <a:r>
                        <a:rPr lang="ru-RU" sz="1100" b="0" i="0" u="none" strike="noStrike" dirty="0">
                          <a:solidFill>
                            <a:srgbClr val="000000"/>
                          </a:solidFill>
                          <a:effectLst/>
                          <a:latin typeface="Times New Roman" panose="02020603050405020304" pitchFamily="18" charset="0"/>
                        </a:rPr>
                        <a:t>из них:</a:t>
                      </a:r>
                      <a:br>
                        <a:rPr lang="ru-RU" sz="1100" b="0" i="0" u="none" strike="noStrike" dirty="0">
                          <a:solidFill>
                            <a:srgbClr val="000000"/>
                          </a:solidFill>
                          <a:effectLst/>
                          <a:latin typeface="Times New Roman" panose="02020603050405020304" pitchFamily="18" charset="0"/>
                        </a:rPr>
                      </a:br>
                      <a:r>
                        <a:rPr lang="ru-RU" sz="1100" b="0" i="0" u="none" strike="noStrike" dirty="0">
                          <a:solidFill>
                            <a:srgbClr val="000000"/>
                          </a:solidFill>
                          <a:effectLst/>
                          <a:latin typeface="Times New Roman" panose="02020603050405020304" pitchFamily="18" charset="0"/>
                        </a:rPr>
                        <a:t>по публичным договорам</a:t>
                      </a:r>
                    </a:p>
                  </a:txBody>
                  <a:tcPr marL="131859" marR="7325" marT="7325"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4100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55413430"/>
                  </a:ext>
                </a:extLst>
              </a:tr>
              <a:tr h="173759">
                <a:tc>
                  <a:txBody>
                    <a:bodyPr/>
                    <a:lstStyle/>
                    <a:p>
                      <a:pPr algn="l" fontAlgn="b"/>
                      <a:r>
                        <a:rPr lang="ru-RU" sz="1100" b="0" i="0" u="none" strike="noStrike" dirty="0">
                          <a:solidFill>
                            <a:srgbClr val="000000"/>
                          </a:solidFill>
                          <a:effectLst/>
                          <a:latin typeface="Times New Roman" panose="02020603050405020304" pitchFamily="18" charset="0"/>
                        </a:rPr>
                        <a:t>По оплате прочих расходов, всего</a:t>
                      </a:r>
                    </a:p>
                  </a:txBody>
                  <a:tcPr marL="7325"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5000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8358567"/>
                  </a:ext>
                </a:extLst>
              </a:tr>
              <a:tr h="337670">
                <a:tc>
                  <a:txBody>
                    <a:bodyPr/>
                    <a:lstStyle/>
                    <a:p>
                      <a:pPr algn="l" fontAlgn="b"/>
                      <a:r>
                        <a:rPr lang="ru-RU" sz="1100" b="0" i="0" u="none" strike="noStrike" dirty="0">
                          <a:solidFill>
                            <a:srgbClr val="000000"/>
                          </a:solidFill>
                          <a:effectLst/>
                          <a:latin typeface="Times New Roman" panose="02020603050405020304" pitchFamily="18" charset="0"/>
                        </a:rPr>
                        <a:t>из них:</a:t>
                      </a:r>
                      <a:br>
                        <a:rPr lang="ru-RU" sz="1100" b="0" i="0" u="none" strike="noStrike" dirty="0">
                          <a:solidFill>
                            <a:srgbClr val="000000"/>
                          </a:solidFill>
                          <a:effectLst/>
                          <a:latin typeface="Times New Roman" panose="02020603050405020304" pitchFamily="18" charset="0"/>
                        </a:rPr>
                      </a:br>
                      <a:r>
                        <a:rPr lang="ru-RU" sz="1100" b="0" i="0" u="none" strike="noStrike" dirty="0">
                          <a:solidFill>
                            <a:srgbClr val="000000"/>
                          </a:solidFill>
                          <a:effectLst/>
                          <a:latin typeface="Times New Roman" panose="02020603050405020304" pitchFamily="18" charset="0"/>
                        </a:rPr>
                        <a:t>по выплатам, связанным с причинением вреда гражданам</a:t>
                      </a:r>
                    </a:p>
                  </a:txBody>
                  <a:tcPr marL="131859"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Times New Roman" panose="02020603050405020304" pitchFamily="18" charset="0"/>
                        </a:rPr>
                        <a:t>5100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86737656"/>
                  </a:ext>
                </a:extLst>
              </a:tr>
              <a:tr h="177273">
                <a:tc>
                  <a:txBody>
                    <a:bodyPr/>
                    <a:lstStyle/>
                    <a:p>
                      <a:pPr algn="r" fontAlgn="b"/>
                      <a:r>
                        <a:rPr lang="ru-RU" sz="1100" b="1" i="0" u="none" strike="noStrike">
                          <a:solidFill>
                            <a:srgbClr val="000000"/>
                          </a:solidFill>
                          <a:effectLst/>
                          <a:latin typeface="Times New Roman" panose="02020603050405020304" pitchFamily="18" charset="0"/>
                        </a:rPr>
                        <a:t>Итого</a:t>
                      </a:r>
                    </a:p>
                  </a:txBody>
                  <a:tcPr marL="7325" marR="65929"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ru-RU" sz="1100" b="1" i="0" u="none" strike="noStrike">
                          <a:solidFill>
                            <a:srgbClr val="000000"/>
                          </a:solidFill>
                          <a:effectLst/>
                          <a:latin typeface="Times New Roman" panose="02020603050405020304" pitchFamily="18" charset="0"/>
                        </a:rPr>
                        <a:t>9000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Times New Roman" panose="02020603050405020304" pitchFamily="18" charset="0"/>
                        </a:rPr>
                        <a:t>х</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Times New Roman" panose="02020603050405020304" pitchFamily="18" charset="0"/>
                        </a:rPr>
                        <a:t>х</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Times New Roman" panose="02020603050405020304" pitchFamily="18"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71590948"/>
                  </a:ext>
                </a:extLst>
              </a:tr>
            </a:tbl>
          </a:graphicData>
        </a:graphic>
      </p:graphicFrame>
    </p:spTree>
    <p:extLst>
      <p:ext uri="{BB962C8B-B14F-4D97-AF65-F5344CB8AC3E}">
        <p14:creationId xmlns:p14="http://schemas.microsoft.com/office/powerpoint/2010/main" val="9136085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068336954"/>
              </p:ext>
            </p:extLst>
          </p:nvPr>
        </p:nvGraphicFramePr>
        <p:xfrm>
          <a:off x="2" y="116632"/>
          <a:ext cx="9143999" cy="6150582"/>
        </p:xfrm>
        <a:graphic>
          <a:graphicData uri="http://schemas.openxmlformats.org/drawingml/2006/table">
            <a:tbl>
              <a:tblPr/>
              <a:tblGrid>
                <a:gridCol w="4588270">
                  <a:extLst>
                    <a:ext uri="{9D8B030D-6E8A-4147-A177-3AD203B41FA5}">
                      <a16:colId xmlns:a16="http://schemas.microsoft.com/office/drawing/2014/main" xmlns="" val="3500682798"/>
                    </a:ext>
                  </a:extLst>
                </a:gridCol>
                <a:gridCol w="491731">
                  <a:extLst>
                    <a:ext uri="{9D8B030D-6E8A-4147-A177-3AD203B41FA5}">
                      <a16:colId xmlns:a16="http://schemas.microsoft.com/office/drawing/2014/main" xmlns="" val="514479582"/>
                    </a:ext>
                  </a:extLst>
                </a:gridCol>
                <a:gridCol w="549580">
                  <a:extLst>
                    <a:ext uri="{9D8B030D-6E8A-4147-A177-3AD203B41FA5}">
                      <a16:colId xmlns:a16="http://schemas.microsoft.com/office/drawing/2014/main" xmlns="" val="94414500"/>
                    </a:ext>
                  </a:extLst>
                </a:gridCol>
                <a:gridCol w="983459">
                  <a:extLst>
                    <a:ext uri="{9D8B030D-6E8A-4147-A177-3AD203B41FA5}">
                      <a16:colId xmlns:a16="http://schemas.microsoft.com/office/drawing/2014/main" xmlns="" val="3021625361"/>
                    </a:ext>
                  </a:extLst>
                </a:gridCol>
                <a:gridCol w="1026846">
                  <a:extLst>
                    <a:ext uri="{9D8B030D-6E8A-4147-A177-3AD203B41FA5}">
                      <a16:colId xmlns:a16="http://schemas.microsoft.com/office/drawing/2014/main" xmlns="" val="4030507199"/>
                    </a:ext>
                  </a:extLst>
                </a:gridCol>
                <a:gridCol w="1026846">
                  <a:extLst>
                    <a:ext uri="{9D8B030D-6E8A-4147-A177-3AD203B41FA5}">
                      <a16:colId xmlns:a16="http://schemas.microsoft.com/office/drawing/2014/main" xmlns="" val="2322621758"/>
                    </a:ext>
                  </a:extLst>
                </a:gridCol>
                <a:gridCol w="477267">
                  <a:extLst>
                    <a:ext uri="{9D8B030D-6E8A-4147-A177-3AD203B41FA5}">
                      <a16:colId xmlns:a16="http://schemas.microsoft.com/office/drawing/2014/main" xmlns="" val="349543878"/>
                    </a:ext>
                  </a:extLst>
                </a:gridCol>
              </a:tblGrid>
              <a:tr h="518196">
                <a:tc rowSpan="3">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Наименование показателя</a:t>
                      </a:r>
                    </a:p>
                  </a:txBody>
                  <a:tcPr marL="7325" marR="7325" marT="73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Код строки</a:t>
                      </a:r>
                    </a:p>
                  </a:txBody>
                  <a:tcPr marL="7325" marR="7325" marT="7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fontAlgn="ctr"/>
                      <a:r>
                        <a:rPr lang="ru-RU" sz="1400" b="1" i="0" u="none" strike="noStrike" dirty="0">
                          <a:solidFill>
                            <a:srgbClr val="000000"/>
                          </a:solidFill>
                          <a:effectLst/>
                          <a:latin typeface="Arial" panose="020B0604020202020204" pitchFamily="34" charset="0"/>
                          <a:cs typeface="Arial" panose="020B0604020202020204" pitchFamily="34" charset="0"/>
                        </a:rPr>
                        <a:t>Объем отложенных обязательств учреждения</a:t>
                      </a:r>
                    </a:p>
                  </a:txBody>
                  <a:tcPr marL="7325" marR="7325" marT="73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140932031"/>
                  </a:ext>
                </a:extLst>
              </a:tr>
              <a:tr h="209271">
                <a:tc vMerge="1">
                  <a:txBody>
                    <a:bodyPr/>
                    <a:lstStyle/>
                    <a:p>
                      <a:endParaRPr lang="ru-RU"/>
                    </a:p>
                  </a:txBody>
                  <a:tcPr/>
                </a:tc>
                <a:tc vMerge="1">
                  <a:txBody>
                    <a:bodyPr/>
                    <a:lstStyle/>
                    <a:p>
                      <a:endParaRPr lang="ru-RU"/>
                    </a:p>
                  </a:txBody>
                  <a:tcPr/>
                </a:tc>
                <a:tc rowSpan="2">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всего</a:t>
                      </a:r>
                    </a:p>
                  </a:txBody>
                  <a:tcPr marL="7325" marR="7325" marT="7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в том числе:</a:t>
                      </a:r>
                    </a:p>
                  </a:txBody>
                  <a:tcPr marL="7325" marR="7325" marT="73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706622279"/>
                  </a:ext>
                </a:extLst>
              </a:tr>
              <a:tr h="896878">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по оплате труда</a:t>
                      </a:r>
                    </a:p>
                  </a:txBody>
                  <a:tcPr marL="7325" marR="7325" marT="7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по претензионным требованиям</a:t>
                      </a:r>
                    </a:p>
                  </a:txBody>
                  <a:tcPr marL="7325" marR="7325" marT="7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по </a:t>
                      </a:r>
                      <a:r>
                        <a:rPr lang="ru-RU" sz="1100" b="0" i="0" u="none" strike="noStrike" dirty="0" err="1">
                          <a:solidFill>
                            <a:srgbClr val="000000"/>
                          </a:solidFill>
                          <a:effectLst/>
                          <a:latin typeface="Arial" panose="020B0604020202020204" pitchFamily="34" charset="0"/>
                          <a:cs typeface="Arial" panose="020B0604020202020204" pitchFamily="34" charset="0"/>
                        </a:rPr>
                        <a:t>непоступившим</a:t>
                      </a:r>
                      <a:r>
                        <a:rPr lang="ru-RU" sz="1100" b="0" i="0" u="none" strike="noStrike" dirty="0">
                          <a:solidFill>
                            <a:srgbClr val="000000"/>
                          </a:solidFill>
                          <a:effectLst/>
                          <a:latin typeface="Arial" panose="020B0604020202020204" pitchFamily="34" charset="0"/>
                          <a:cs typeface="Arial" panose="020B0604020202020204" pitchFamily="34" charset="0"/>
                        </a:rPr>
                        <a:t> расчетным документам</a:t>
                      </a:r>
                    </a:p>
                  </a:txBody>
                  <a:tcPr marL="7325" marR="7325" marT="73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иные</a:t>
                      </a:r>
                    </a:p>
                  </a:txBody>
                  <a:tcPr marL="7325" marR="7325" marT="73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17246422"/>
                  </a:ext>
                </a:extLst>
              </a:tr>
              <a:tr h="169410">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1</a:t>
                      </a:r>
                    </a:p>
                  </a:txBody>
                  <a:tcPr marL="7325" marR="7325" marT="73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2</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12</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13</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14</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15</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16</a:t>
                      </a:r>
                    </a:p>
                  </a:txBody>
                  <a:tcPr marL="7325" marR="7325" marT="73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05468018"/>
                  </a:ext>
                </a:extLst>
              </a:tr>
              <a:tr h="175820">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По выплате заработной платы</a:t>
                      </a:r>
                    </a:p>
                  </a:txBody>
                  <a:tcPr marL="7325"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1000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380972054"/>
                  </a:ext>
                </a:extLst>
              </a:tr>
              <a:tr h="175820">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По выплате стипендий, пособий, пенсий</a:t>
                      </a:r>
                    </a:p>
                  </a:txBody>
                  <a:tcPr marL="7325"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2000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074730841"/>
                  </a:ext>
                </a:extLst>
              </a:tr>
              <a:tr h="179376">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По перечислению в бюджет, всего</a:t>
                      </a:r>
                    </a:p>
                  </a:txBody>
                  <a:tcPr marL="7325"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3000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90326093"/>
                  </a:ext>
                </a:extLst>
              </a:tr>
              <a:tr h="507531">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в том числе:</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по перечислению удержанного налога на доходы физических лиц</a:t>
                      </a:r>
                    </a:p>
                  </a:txBody>
                  <a:tcPr marL="131859"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3100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37039534"/>
                  </a:ext>
                </a:extLst>
              </a:tr>
              <a:tr h="341675">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по оплате страховых взносов на обязательное социальное страхование</a:t>
                      </a:r>
                    </a:p>
                  </a:txBody>
                  <a:tcPr marL="131859"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3200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41261812"/>
                  </a:ext>
                </a:extLst>
              </a:tr>
              <a:tr h="348786">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по оплате налогов, сборов, за исключением страховых взносов на обязательное социальное страхование</a:t>
                      </a:r>
                    </a:p>
                  </a:txBody>
                  <a:tcPr marL="131859"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3300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303503959"/>
                  </a:ext>
                </a:extLst>
              </a:tr>
              <a:tr h="341675">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по возврату в бюджет средств субсидий (грантов в форме субсидий)</a:t>
                      </a:r>
                    </a:p>
                  </a:txBody>
                  <a:tcPr marL="131859"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3400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11823710"/>
                  </a:ext>
                </a:extLst>
              </a:tr>
              <a:tr h="348786">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из них:</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в связи с невыполнением государственного задания</a:t>
                      </a:r>
                    </a:p>
                  </a:txBody>
                  <a:tcPr marL="263717"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3410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24241404"/>
                  </a:ext>
                </a:extLst>
              </a:tr>
              <a:tr h="348786">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в связи с недостижением результатов предоставления субсидий (грантов в форме субсидий)</a:t>
                      </a:r>
                    </a:p>
                  </a:txBody>
                  <a:tcPr marL="263717" marR="7325" marT="7325"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3420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14509124"/>
                  </a:ext>
                </a:extLst>
              </a:tr>
              <a:tr h="348786">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в связи с невыполнением условий соглашений, в том числе по софинансированию расходов</a:t>
                      </a:r>
                    </a:p>
                  </a:txBody>
                  <a:tcPr marL="263717" marR="7325" marT="7325"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3430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70501914"/>
                  </a:ext>
                </a:extLst>
              </a:tr>
              <a:tr h="175820">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По оплате товаров, работ, услуг, всего</a:t>
                      </a:r>
                    </a:p>
                  </a:txBody>
                  <a:tcPr marL="7325"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4000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927572541"/>
                  </a:ext>
                </a:extLst>
              </a:tr>
              <a:tr h="358750">
                <a:tc>
                  <a:txBody>
                    <a:bodyPr/>
                    <a:lstStyle/>
                    <a:p>
                      <a:pPr algn="l" fontAlgn="ctr"/>
                      <a:r>
                        <a:rPr lang="ru-RU" sz="1100" b="0" i="0" u="none" strike="noStrike">
                          <a:solidFill>
                            <a:srgbClr val="000000"/>
                          </a:solidFill>
                          <a:effectLst/>
                          <a:latin typeface="Arial" panose="020B0604020202020204" pitchFamily="34" charset="0"/>
                          <a:cs typeface="Arial" panose="020B0604020202020204" pitchFamily="34" charset="0"/>
                        </a:rPr>
                        <a:t>из них:</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по публичным договорам</a:t>
                      </a:r>
                    </a:p>
                  </a:txBody>
                  <a:tcPr marL="131859" marR="7325" marT="7325"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4100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12065830"/>
                  </a:ext>
                </a:extLst>
              </a:tr>
              <a:tr h="175820">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По оплате прочих расходов, всего</a:t>
                      </a:r>
                    </a:p>
                  </a:txBody>
                  <a:tcPr marL="7325"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5000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526874873"/>
                  </a:ext>
                </a:extLst>
              </a:tr>
              <a:tr h="341675">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из них:</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по выплатам, связанным с причинением вреда гражданам</a:t>
                      </a:r>
                    </a:p>
                  </a:txBody>
                  <a:tcPr marL="131859" marR="7325"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5100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95332961"/>
                  </a:ext>
                </a:extLst>
              </a:tr>
              <a:tr h="179376">
                <a:tc>
                  <a:txBody>
                    <a:bodyPr/>
                    <a:lstStyle/>
                    <a:p>
                      <a:pPr algn="r" fontAlgn="b"/>
                      <a:r>
                        <a:rPr lang="ru-RU" sz="1100" b="1" i="0" u="none" strike="noStrike">
                          <a:solidFill>
                            <a:srgbClr val="000000"/>
                          </a:solidFill>
                          <a:effectLst/>
                          <a:latin typeface="Arial" panose="020B0604020202020204" pitchFamily="34" charset="0"/>
                          <a:cs typeface="Arial" panose="020B0604020202020204" pitchFamily="34" charset="0"/>
                        </a:rPr>
                        <a:t>Итого</a:t>
                      </a:r>
                    </a:p>
                  </a:txBody>
                  <a:tcPr marL="7325" marR="65929" marT="7325"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ru-RU" sz="1100" b="1" i="0" u="none" strike="noStrike">
                          <a:solidFill>
                            <a:srgbClr val="000000"/>
                          </a:solidFill>
                          <a:effectLst/>
                          <a:latin typeface="Arial" panose="020B0604020202020204" pitchFamily="34" charset="0"/>
                          <a:cs typeface="Arial" panose="020B0604020202020204" pitchFamily="34" charset="0"/>
                        </a:rPr>
                        <a:t>9000</a:t>
                      </a:r>
                    </a:p>
                  </a:txBody>
                  <a:tcPr marL="7325" marR="7325" marT="73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7325" marR="7325" marT="73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599656160"/>
                  </a:ext>
                </a:extLst>
              </a:tr>
            </a:tbl>
          </a:graphicData>
        </a:graphic>
      </p:graphicFrame>
    </p:spTree>
    <p:extLst>
      <p:ext uri="{BB962C8B-B14F-4D97-AF65-F5344CB8AC3E}">
        <p14:creationId xmlns:p14="http://schemas.microsoft.com/office/powerpoint/2010/main" val="23326437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5496" y="620688"/>
            <a:ext cx="8856984" cy="4413516"/>
          </a:xfrm>
          <a:prstGeom prst="rect">
            <a:avLst/>
          </a:prstGeom>
        </p:spPr>
        <p:txBody>
          <a:bodyPr wrap="square">
            <a:spAutoFit/>
          </a:bodyPr>
          <a:lstStyle/>
          <a:p>
            <a:pPr indent="337661" algn="just" defTabSz="685800">
              <a:lnSpc>
                <a:spcPct val="130000"/>
              </a:lnSpc>
              <a:defRPr/>
            </a:pPr>
            <a:r>
              <a:rPr lang="ru-RU" sz="1350" dirty="0">
                <a:solidFill>
                  <a:prstClr val="black"/>
                </a:solidFill>
                <a:latin typeface="Arial" panose="020B0604020202020204" pitchFamily="34" charset="0"/>
                <a:ea typeface="Times New Roman" panose="02020603050405020304" pitchFamily="18" charset="0"/>
                <a:cs typeface="Arial" panose="020B0604020202020204" pitchFamily="34" charset="0"/>
              </a:rPr>
              <a:t>15</a:t>
            </a:r>
            <a:r>
              <a:rPr lang="ru-RU" sz="1350" baseline="30000" dirty="0">
                <a:solidFill>
                  <a:prstClr val="black"/>
                </a:solidFill>
                <a:latin typeface="Arial" panose="020B0604020202020204" pitchFamily="34" charset="0"/>
                <a:ea typeface="Times New Roman" panose="02020603050405020304" pitchFamily="18" charset="0"/>
                <a:cs typeface="Arial" panose="020B0604020202020204" pitchFamily="34" charset="0"/>
              </a:rPr>
              <a:t>1</a:t>
            </a:r>
            <a:r>
              <a:rPr lang="ru-RU" sz="1350" dirty="0">
                <a:solidFill>
                  <a:prstClr val="black"/>
                </a:solidFill>
                <a:latin typeface="Arial" panose="020B0604020202020204" pitchFamily="34" charset="0"/>
                <a:ea typeface="Times New Roman" panose="02020603050405020304" pitchFamily="18" charset="0"/>
                <a:cs typeface="Arial" panose="020B0604020202020204" pitchFamily="34" charset="0"/>
              </a:rPr>
              <a:t>. В сведениях о кредиторской задолженности и обязательствах учреждения должна отражаться информация:</a:t>
            </a:r>
          </a:p>
          <a:p>
            <a:pPr indent="337661" algn="just" defTabSz="685800">
              <a:lnSpc>
                <a:spcPct val="130000"/>
              </a:lnSpc>
              <a:defRPr/>
            </a:pPr>
            <a:r>
              <a:rPr lang="ru-RU" sz="1350" dirty="0">
                <a:solidFill>
                  <a:prstClr val="black"/>
                </a:solidFill>
                <a:latin typeface="Arial" panose="020B0604020202020204" pitchFamily="34" charset="0"/>
                <a:ea typeface="Times New Roman" panose="02020603050405020304" pitchFamily="18" charset="0"/>
                <a:cs typeface="Arial" panose="020B0604020202020204" pitchFamily="34" charset="0"/>
              </a:rPr>
              <a:t>об объеме кредиторской задолженности на начало года с обособлением информации </a:t>
            </a:r>
            <a:r>
              <a:rPr lang="ru-RU" sz="1350" b="1" u="sng" dirty="0">
                <a:solidFill>
                  <a:prstClr val="black"/>
                </a:solidFill>
                <a:latin typeface="Arial" panose="020B0604020202020204" pitchFamily="34" charset="0"/>
                <a:ea typeface="Times New Roman" panose="02020603050405020304" pitchFamily="18" charset="0"/>
                <a:cs typeface="Arial" panose="020B0604020202020204" pitchFamily="34" charset="0"/>
              </a:rPr>
              <a:t>об объеме задолженности, срок оплаты которой наступил в отчетном финансовом году</a:t>
            </a:r>
            <a:r>
              <a:rPr lang="ru-RU" sz="1350" dirty="0">
                <a:solidFill>
                  <a:prstClr val="black"/>
                </a:solidFill>
                <a:latin typeface="Arial" panose="020B0604020202020204" pitchFamily="34" charset="0"/>
                <a:ea typeface="Times New Roman" panose="02020603050405020304" pitchFamily="18" charset="0"/>
                <a:cs typeface="Arial" panose="020B0604020202020204" pitchFamily="34" charset="0"/>
              </a:rPr>
              <a:t>;</a:t>
            </a:r>
          </a:p>
          <a:p>
            <a:pPr indent="337661" algn="just" defTabSz="685800">
              <a:lnSpc>
                <a:spcPct val="130000"/>
              </a:lnSpc>
              <a:defRPr/>
            </a:pPr>
            <a:r>
              <a:rPr lang="ru-RU" sz="1350" dirty="0">
                <a:solidFill>
                  <a:prstClr val="black"/>
                </a:solidFill>
                <a:latin typeface="Arial" panose="020B0604020202020204" pitchFamily="34" charset="0"/>
                <a:ea typeface="Times New Roman" panose="02020603050405020304" pitchFamily="18" charset="0"/>
                <a:cs typeface="Arial" panose="020B0604020202020204" pitchFamily="34" charset="0"/>
              </a:rPr>
              <a:t>об объеме кредиторской задолженности на конец отчетного периода </a:t>
            </a:r>
            <a:br>
              <a:rPr lang="ru-RU" sz="1350" dirty="0">
                <a:solidFill>
                  <a:prstClr val="black"/>
                </a:solidFill>
                <a:latin typeface="Arial" panose="020B0604020202020204" pitchFamily="34" charset="0"/>
                <a:ea typeface="Times New Roman" panose="02020603050405020304" pitchFamily="18" charset="0"/>
                <a:cs typeface="Arial" panose="020B0604020202020204" pitchFamily="34" charset="0"/>
              </a:rPr>
            </a:br>
            <a:r>
              <a:rPr lang="ru-RU" sz="1350" dirty="0">
                <a:solidFill>
                  <a:prstClr val="black"/>
                </a:solidFill>
                <a:latin typeface="Arial" panose="020B0604020202020204" pitchFamily="34" charset="0"/>
                <a:ea typeface="Times New Roman" panose="02020603050405020304" pitchFamily="18" charset="0"/>
                <a:cs typeface="Arial" panose="020B0604020202020204" pitchFamily="34" charset="0"/>
              </a:rPr>
              <a:t>с обособлением информации об объеме задолженности, подлежащей оплате </a:t>
            </a:r>
            <a:br>
              <a:rPr lang="ru-RU" sz="1350" dirty="0">
                <a:solidFill>
                  <a:prstClr val="black"/>
                </a:solidFill>
                <a:latin typeface="Arial" panose="020B0604020202020204" pitchFamily="34" charset="0"/>
                <a:ea typeface="Times New Roman" panose="02020603050405020304" pitchFamily="18" charset="0"/>
                <a:cs typeface="Arial" panose="020B0604020202020204" pitchFamily="34" charset="0"/>
              </a:rPr>
            </a:br>
            <a:r>
              <a:rPr lang="ru-RU" sz="1350" dirty="0">
                <a:solidFill>
                  <a:prstClr val="black"/>
                </a:solidFill>
                <a:latin typeface="Arial" panose="020B0604020202020204" pitchFamily="34" charset="0"/>
                <a:ea typeface="Times New Roman" panose="02020603050405020304" pitchFamily="18" charset="0"/>
                <a:cs typeface="Arial" panose="020B0604020202020204" pitchFamily="34" charset="0"/>
              </a:rPr>
              <a:t>в 1 квартале, в первом месяце 1 квартала, 2, 3 и 4 кварталах года, следующего </a:t>
            </a:r>
            <a:br>
              <a:rPr lang="ru-RU" sz="1350" dirty="0">
                <a:solidFill>
                  <a:prstClr val="black"/>
                </a:solidFill>
                <a:latin typeface="Arial" panose="020B0604020202020204" pitchFamily="34" charset="0"/>
                <a:ea typeface="Times New Roman" panose="02020603050405020304" pitchFamily="18" charset="0"/>
                <a:cs typeface="Arial" panose="020B0604020202020204" pitchFamily="34" charset="0"/>
              </a:rPr>
            </a:br>
            <a:r>
              <a:rPr lang="ru-RU" sz="1350" dirty="0">
                <a:solidFill>
                  <a:prstClr val="black"/>
                </a:solidFill>
                <a:latin typeface="Arial" panose="020B0604020202020204" pitchFamily="34" charset="0"/>
                <a:ea typeface="Times New Roman" panose="02020603050405020304" pitchFamily="18" charset="0"/>
                <a:cs typeface="Arial" panose="020B0604020202020204" pitchFamily="34" charset="0"/>
              </a:rPr>
              <a:t>за отчетным годом, а также об объеме задолженности, подлежащей оплате </a:t>
            </a:r>
            <a:br>
              <a:rPr lang="ru-RU" sz="1350" dirty="0">
                <a:solidFill>
                  <a:prstClr val="black"/>
                </a:solidFill>
                <a:latin typeface="Arial" panose="020B0604020202020204" pitchFamily="34" charset="0"/>
                <a:ea typeface="Times New Roman" panose="02020603050405020304" pitchFamily="18" charset="0"/>
                <a:cs typeface="Arial" panose="020B0604020202020204" pitchFamily="34" charset="0"/>
              </a:rPr>
            </a:br>
            <a:r>
              <a:rPr lang="ru-RU" sz="1350" dirty="0">
                <a:solidFill>
                  <a:prstClr val="black"/>
                </a:solidFill>
                <a:latin typeface="Arial" panose="020B0604020202020204" pitchFamily="34" charset="0"/>
                <a:ea typeface="Times New Roman" panose="02020603050405020304" pitchFamily="18" charset="0"/>
                <a:cs typeface="Arial" panose="020B0604020202020204" pitchFamily="34" charset="0"/>
              </a:rPr>
              <a:t>в очередном году и плановом периоде;</a:t>
            </a:r>
          </a:p>
          <a:p>
            <a:pPr indent="337661" algn="just" defTabSz="685800">
              <a:lnSpc>
                <a:spcPct val="130000"/>
              </a:lnSpc>
              <a:defRPr/>
            </a:pPr>
            <a:r>
              <a:rPr lang="ru-RU" sz="1350" dirty="0">
                <a:solidFill>
                  <a:prstClr val="black"/>
                </a:solidFill>
                <a:latin typeface="Arial" panose="020B0604020202020204" pitchFamily="34" charset="0"/>
                <a:ea typeface="Times New Roman" panose="02020603050405020304" pitchFamily="18" charset="0"/>
                <a:cs typeface="Arial" panose="020B0604020202020204" pitchFamily="34" charset="0"/>
              </a:rPr>
              <a:t>об объеме отложенных обязательств учреждения с обособлением информации об объеме обязательств по оплате труда (компенсации за неиспользованный отпуск), по претензионным требованиям, </a:t>
            </a:r>
            <a:r>
              <a:rPr lang="ru-RU" sz="1350" b="1" dirty="0">
                <a:solidFill>
                  <a:prstClr val="black"/>
                </a:solidFill>
                <a:latin typeface="Arial" panose="020B0604020202020204" pitchFamily="34" charset="0"/>
                <a:ea typeface="Times New Roman" panose="02020603050405020304" pitchFamily="18" charset="0"/>
                <a:cs typeface="Arial" panose="020B0604020202020204" pitchFamily="34" charset="0"/>
              </a:rPr>
              <a:t>а также по </a:t>
            </a:r>
            <a:r>
              <a:rPr lang="ru-RU" sz="1350" b="1" dirty="0" err="1">
                <a:solidFill>
                  <a:prstClr val="black"/>
                </a:solidFill>
                <a:latin typeface="Arial" panose="020B0604020202020204" pitchFamily="34" charset="0"/>
                <a:ea typeface="Times New Roman" panose="02020603050405020304" pitchFamily="18" charset="0"/>
                <a:cs typeface="Arial" panose="020B0604020202020204" pitchFamily="34" charset="0"/>
              </a:rPr>
              <a:t>непоступившим</a:t>
            </a:r>
            <a:r>
              <a:rPr lang="ru-RU" sz="1350" b="1" dirty="0">
                <a:solidFill>
                  <a:prstClr val="black"/>
                </a:solidFill>
                <a:latin typeface="Arial" panose="020B0604020202020204" pitchFamily="34" charset="0"/>
                <a:ea typeface="Times New Roman" panose="02020603050405020304" pitchFamily="18" charset="0"/>
                <a:cs typeface="Arial" panose="020B0604020202020204" pitchFamily="34" charset="0"/>
              </a:rPr>
              <a:t> расчетным документам</a:t>
            </a:r>
            <a:r>
              <a:rPr lang="ru-RU" sz="1350" dirty="0">
                <a:solidFill>
                  <a:prstClr val="black"/>
                </a:solidFill>
                <a:latin typeface="Arial" panose="020B0604020202020204" pitchFamily="34" charset="0"/>
                <a:ea typeface="Times New Roman" panose="02020603050405020304" pitchFamily="18" charset="0"/>
                <a:cs typeface="Arial" panose="020B0604020202020204" pitchFamily="34" charset="0"/>
              </a:rPr>
              <a:t>.</a:t>
            </a:r>
          </a:p>
          <a:p>
            <a:pPr indent="337661" algn="just" defTabSz="685800">
              <a:lnSpc>
                <a:spcPct val="130000"/>
              </a:lnSpc>
              <a:defRPr/>
            </a:pPr>
            <a:r>
              <a:rPr lang="ru-RU" sz="1350" dirty="0">
                <a:solidFill>
                  <a:prstClr val="black"/>
                </a:solidFill>
                <a:latin typeface="Arial" panose="020B0604020202020204" pitchFamily="34" charset="0"/>
                <a:ea typeface="Times New Roman" panose="02020603050405020304" pitchFamily="18" charset="0"/>
                <a:cs typeface="Arial" panose="020B0604020202020204" pitchFamily="34" charset="0"/>
              </a:rPr>
              <a:t>Информация о кредиторской задолженности формируется с обособлением информации о кредиторской задолженности по выплате заработной платы, </a:t>
            </a:r>
            <a:br>
              <a:rPr lang="ru-RU" sz="1350" dirty="0">
                <a:solidFill>
                  <a:prstClr val="black"/>
                </a:solidFill>
                <a:latin typeface="Arial" panose="020B0604020202020204" pitchFamily="34" charset="0"/>
                <a:ea typeface="Times New Roman" panose="02020603050405020304" pitchFamily="18" charset="0"/>
                <a:cs typeface="Arial" panose="020B0604020202020204" pitchFamily="34" charset="0"/>
              </a:rPr>
            </a:br>
            <a:r>
              <a:rPr lang="ru-RU" sz="1350" dirty="0">
                <a:solidFill>
                  <a:prstClr val="black"/>
                </a:solidFill>
                <a:latin typeface="Arial" panose="020B0604020202020204" pitchFamily="34" charset="0"/>
                <a:ea typeface="Times New Roman" panose="02020603050405020304" pitchFamily="18" charset="0"/>
                <a:cs typeface="Arial" panose="020B0604020202020204" pitchFamily="34" charset="0"/>
              </a:rPr>
              <a:t>по выплате стипендий, пособий, пенсий, по перечислениям в бюджет (по видам задолженности), по оплате товаров, работ, услуг, а также по оплате прочих расходов.».</a:t>
            </a:r>
          </a:p>
        </p:txBody>
      </p:sp>
    </p:spTree>
    <p:extLst>
      <p:ext uri="{BB962C8B-B14F-4D97-AF65-F5344CB8AC3E}">
        <p14:creationId xmlns:p14="http://schemas.microsoft.com/office/powerpoint/2010/main" val="17515471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nvPr>
        </p:nvGraphicFramePr>
        <p:xfrm>
          <a:off x="417713" y="1455766"/>
          <a:ext cx="8379230" cy="4208273"/>
        </p:xfrm>
        <a:graphic>
          <a:graphicData uri="http://schemas.openxmlformats.org/drawingml/2006/table">
            <a:tbl>
              <a:tblPr/>
              <a:tblGrid>
                <a:gridCol w="1128516">
                  <a:extLst>
                    <a:ext uri="{9D8B030D-6E8A-4147-A177-3AD203B41FA5}">
                      <a16:colId xmlns:a16="http://schemas.microsoft.com/office/drawing/2014/main" xmlns="" val="3860536991"/>
                    </a:ext>
                  </a:extLst>
                </a:gridCol>
                <a:gridCol w="1128516">
                  <a:extLst>
                    <a:ext uri="{9D8B030D-6E8A-4147-A177-3AD203B41FA5}">
                      <a16:colId xmlns:a16="http://schemas.microsoft.com/office/drawing/2014/main" xmlns="" val="1916768953"/>
                    </a:ext>
                  </a:extLst>
                </a:gridCol>
                <a:gridCol w="1128516">
                  <a:extLst>
                    <a:ext uri="{9D8B030D-6E8A-4147-A177-3AD203B41FA5}">
                      <a16:colId xmlns:a16="http://schemas.microsoft.com/office/drawing/2014/main" xmlns="" val="3890004205"/>
                    </a:ext>
                  </a:extLst>
                </a:gridCol>
                <a:gridCol w="1128516">
                  <a:extLst>
                    <a:ext uri="{9D8B030D-6E8A-4147-A177-3AD203B41FA5}">
                      <a16:colId xmlns:a16="http://schemas.microsoft.com/office/drawing/2014/main" xmlns="" val="2175914581"/>
                    </a:ext>
                  </a:extLst>
                </a:gridCol>
                <a:gridCol w="1277830">
                  <a:extLst>
                    <a:ext uri="{9D8B030D-6E8A-4147-A177-3AD203B41FA5}">
                      <a16:colId xmlns:a16="http://schemas.microsoft.com/office/drawing/2014/main" xmlns="" val="152639887"/>
                    </a:ext>
                  </a:extLst>
                </a:gridCol>
                <a:gridCol w="1187977">
                  <a:extLst>
                    <a:ext uri="{9D8B030D-6E8A-4147-A177-3AD203B41FA5}">
                      <a16:colId xmlns:a16="http://schemas.microsoft.com/office/drawing/2014/main" xmlns="" val="708947561"/>
                    </a:ext>
                  </a:extLst>
                </a:gridCol>
                <a:gridCol w="1399359">
                  <a:extLst>
                    <a:ext uri="{9D8B030D-6E8A-4147-A177-3AD203B41FA5}">
                      <a16:colId xmlns:a16="http://schemas.microsoft.com/office/drawing/2014/main" xmlns="" val="294729364"/>
                    </a:ext>
                  </a:extLst>
                </a:gridCol>
              </a:tblGrid>
              <a:tr h="373272">
                <a:tc gridSpan="7">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Объем кредиторской задолженности </a:t>
                      </a:r>
                      <a:br>
                        <a:rPr lang="ru-RU" sz="900" b="0" i="0" u="none" strike="noStrike" dirty="0">
                          <a:solidFill>
                            <a:srgbClr val="000000"/>
                          </a:solidFill>
                          <a:effectLst/>
                          <a:latin typeface="Arial" panose="020B0604020202020204" pitchFamily="34" charset="0"/>
                          <a:cs typeface="Arial" panose="020B0604020202020204" pitchFamily="34" charset="0"/>
                        </a:rPr>
                      </a:br>
                      <a:r>
                        <a:rPr lang="ru-RU" sz="900" b="0" i="0" u="none" strike="noStrike" dirty="0">
                          <a:solidFill>
                            <a:srgbClr val="000000"/>
                          </a:solidFill>
                          <a:effectLst/>
                          <a:latin typeface="Arial" panose="020B0604020202020204" pitchFamily="34" charset="0"/>
                          <a:cs typeface="Arial" panose="020B0604020202020204" pitchFamily="34" charset="0"/>
                        </a:rPr>
                        <a:t>на конец отчетного периода</a:t>
                      </a:r>
                    </a:p>
                  </a:txBody>
                  <a:tcPr marL="5807" marR="5807" marT="58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4198485"/>
                  </a:ext>
                </a:extLst>
              </a:tr>
              <a:tr h="150744">
                <a:tc rowSpan="2">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всего</a:t>
                      </a:r>
                    </a:p>
                  </a:txBody>
                  <a:tcPr marL="5807" marR="5807" marT="58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6">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из нее срок оплаты наступает в:</a:t>
                      </a:r>
                    </a:p>
                  </a:txBody>
                  <a:tcPr marL="5807" marR="5807" marT="58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266163327"/>
                  </a:ext>
                </a:extLst>
              </a:tr>
              <a:tr h="646047">
                <a:tc vMerge="1">
                  <a:txBody>
                    <a:bodyPr/>
                    <a:lstStyle/>
                    <a:p>
                      <a:endParaRPr lang="ru-RU"/>
                    </a:p>
                  </a:txBody>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1 квартале, всего</a:t>
                      </a:r>
                    </a:p>
                  </a:txBody>
                  <a:tcPr marL="5807" marR="5807" marT="58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из нее:</a:t>
                      </a:r>
                      <a:br>
                        <a:rPr lang="ru-RU" sz="900" b="1" i="0" u="none" strike="noStrike" dirty="0">
                          <a:solidFill>
                            <a:srgbClr val="000000"/>
                          </a:solidFill>
                          <a:effectLst/>
                          <a:latin typeface="Arial" panose="020B0604020202020204" pitchFamily="34" charset="0"/>
                          <a:cs typeface="Arial" panose="020B0604020202020204" pitchFamily="34" charset="0"/>
                        </a:rPr>
                      </a:br>
                      <a:r>
                        <a:rPr lang="ru-RU" sz="900" b="1" i="0" u="none" strike="noStrike" dirty="0">
                          <a:solidFill>
                            <a:srgbClr val="000000"/>
                          </a:solidFill>
                          <a:effectLst/>
                          <a:latin typeface="Arial" panose="020B0604020202020204" pitchFamily="34" charset="0"/>
                          <a:cs typeface="Arial" panose="020B0604020202020204" pitchFamily="34" charset="0"/>
                        </a:rPr>
                        <a:t>в январе</a:t>
                      </a:r>
                    </a:p>
                  </a:txBody>
                  <a:tcPr marL="5807" marR="5807" marT="58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 2 квартале </a:t>
                      </a:r>
                    </a:p>
                  </a:txBody>
                  <a:tcPr marL="5807" marR="5807" marT="58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3 квартале </a:t>
                      </a:r>
                    </a:p>
                  </a:txBody>
                  <a:tcPr marL="5807" marR="5807" marT="58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effectLst/>
                          <a:latin typeface="Arial" panose="020B0604020202020204" pitchFamily="34" charset="0"/>
                          <a:cs typeface="Arial" panose="020B0604020202020204" pitchFamily="34" charset="0"/>
                        </a:rPr>
                        <a:t>4 квартале </a:t>
                      </a:r>
                    </a:p>
                  </a:txBody>
                  <a:tcPr marL="5807" marR="5807" marT="58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в очередном финансовом году и плановом периоде</a:t>
                      </a:r>
                    </a:p>
                  </a:txBody>
                  <a:tcPr marL="5807" marR="5807" marT="580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65226596"/>
                  </a:ext>
                </a:extLst>
              </a:tr>
              <a:tr h="142967">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5</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6</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7</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8</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effectLst/>
                          <a:latin typeface="Arial" panose="020B0604020202020204" pitchFamily="34" charset="0"/>
                          <a:cs typeface="Arial" panose="020B0604020202020204" pitchFamily="34" charset="0"/>
                        </a:rPr>
                        <a:t>9</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10</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11</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59856845"/>
                  </a:ext>
                </a:extLst>
              </a:tr>
              <a:tr h="142967">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43386743"/>
                  </a:ext>
                </a:extLst>
              </a:tr>
              <a:tr h="142967">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52767017"/>
                  </a:ext>
                </a:extLst>
              </a:tr>
              <a:tr h="142967">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45950342"/>
                  </a:ext>
                </a:extLst>
              </a:tr>
              <a:tr h="244062">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46784881"/>
                  </a:ext>
                </a:extLst>
              </a:tr>
              <a:tr h="142967">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06739439"/>
                  </a:ext>
                </a:extLst>
              </a:tr>
              <a:tr h="251241">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76728502"/>
                  </a:ext>
                </a:extLst>
              </a:tr>
              <a:tr h="142967">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27112184"/>
                  </a:ext>
                </a:extLst>
              </a:tr>
              <a:tr h="251241">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38519075"/>
                  </a:ext>
                </a:extLst>
              </a:tr>
              <a:tr h="251241">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39198274"/>
                  </a:ext>
                </a:extLst>
              </a:tr>
              <a:tr h="251241">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11213327"/>
                  </a:ext>
                </a:extLst>
              </a:tr>
              <a:tr h="142967">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767801899"/>
                  </a:ext>
                </a:extLst>
              </a:tr>
              <a:tr h="258419">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89026700"/>
                  </a:ext>
                </a:extLst>
              </a:tr>
              <a:tr h="142967">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801033872"/>
                  </a:ext>
                </a:extLst>
              </a:tr>
              <a:tr h="244062">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46050157"/>
                  </a:ext>
                </a:extLst>
              </a:tr>
              <a:tr h="142967">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х</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effectLst/>
                          <a:latin typeface="Arial" panose="020B0604020202020204" pitchFamily="34" charset="0"/>
                          <a:cs typeface="Arial" panose="020B0604020202020204" pitchFamily="34" charset="0"/>
                        </a:rPr>
                        <a:t> </a:t>
                      </a:r>
                    </a:p>
                  </a:txBody>
                  <a:tcPr marL="5807" marR="5807" marT="580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968902139"/>
                  </a:ext>
                </a:extLst>
              </a:tr>
            </a:tbl>
          </a:graphicData>
        </a:graphic>
      </p:graphicFrame>
      <p:sp>
        <p:nvSpPr>
          <p:cNvPr id="5" name="Выноска со стрелкой вниз 4"/>
          <p:cNvSpPr/>
          <p:nvPr/>
        </p:nvSpPr>
        <p:spPr>
          <a:xfrm>
            <a:off x="3379124" y="913361"/>
            <a:ext cx="2980113" cy="617220"/>
          </a:xfrm>
          <a:prstGeom prst="downArrowCallou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ru-RU" sz="1350" dirty="0">
                <a:solidFill>
                  <a:srgbClr val="7030A0"/>
                </a:solidFill>
                <a:latin typeface="Calibri" panose="020F0502020204030204"/>
              </a:rPr>
              <a:t>на 01.01.2023  года</a:t>
            </a:r>
          </a:p>
        </p:txBody>
      </p:sp>
    </p:spTree>
    <p:extLst>
      <p:ext uri="{BB962C8B-B14F-4D97-AF65-F5344CB8AC3E}">
        <p14:creationId xmlns:p14="http://schemas.microsoft.com/office/powerpoint/2010/main" val="31356109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srcRect l="-220" t="8107" r="8964" b="10254"/>
          <a:stretch/>
        </p:blipFill>
        <p:spPr>
          <a:xfrm>
            <a:off x="-73503" y="188640"/>
            <a:ext cx="9193568" cy="5905463"/>
          </a:xfrm>
          <a:prstGeom prst="rect">
            <a:avLst/>
          </a:prstGeom>
        </p:spPr>
      </p:pic>
      <p:sp>
        <p:nvSpPr>
          <p:cNvPr id="6" name="Скругленный прямоугольник 5"/>
          <p:cNvSpPr/>
          <p:nvPr/>
        </p:nvSpPr>
        <p:spPr>
          <a:xfrm>
            <a:off x="35496" y="5013176"/>
            <a:ext cx="5387405" cy="36003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ru-RU" sz="1350">
              <a:solidFill>
                <a:prstClr val="white"/>
              </a:solidFill>
              <a:latin typeface="Calibri" panose="020F0502020204030204"/>
            </a:endParaRPr>
          </a:p>
        </p:txBody>
      </p:sp>
      <p:sp>
        <p:nvSpPr>
          <p:cNvPr id="7" name="Выноска со стрелкой влево 6"/>
          <p:cNvSpPr/>
          <p:nvPr/>
        </p:nvSpPr>
        <p:spPr>
          <a:xfrm>
            <a:off x="7175962" y="4763077"/>
            <a:ext cx="2025190" cy="881495"/>
          </a:xfrm>
          <a:prstGeom prst="leftArrowCallout">
            <a:avLst>
              <a:gd name="adj1" fmla="val 25000"/>
              <a:gd name="adj2" fmla="val 25000"/>
              <a:gd name="adj3" fmla="val 25000"/>
              <a:gd name="adj4" fmla="val 82622"/>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ru-RU" sz="1350" dirty="0">
                <a:solidFill>
                  <a:srgbClr val="FF0000"/>
                </a:solidFill>
                <a:latin typeface="Calibri" panose="020F0502020204030204"/>
              </a:rPr>
              <a:t>Вся коммуналка за декабрь оплачена ?</a:t>
            </a:r>
          </a:p>
        </p:txBody>
      </p:sp>
      <p:sp>
        <p:nvSpPr>
          <p:cNvPr id="10" name="Скругленный прямоугольник 9"/>
          <p:cNvSpPr/>
          <p:nvPr/>
        </p:nvSpPr>
        <p:spPr>
          <a:xfrm>
            <a:off x="0" y="3573016"/>
            <a:ext cx="5422901" cy="32385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ru-RU" sz="1350">
              <a:solidFill>
                <a:prstClr val="white"/>
              </a:solidFill>
              <a:latin typeface="Calibri" panose="020F0502020204030204"/>
            </a:endParaRPr>
          </a:p>
        </p:txBody>
      </p:sp>
      <p:sp>
        <p:nvSpPr>
          <p:cNvPr id="11" name="Выноска со стрелкой влево 10"/>
          <p:cNvSpPr/>
          <p:nvPr/>
        </p:nvSpPr>
        <p:spPr>
          <a:xfrm>
            <a:off x="7105650" y="3498850"/>
            <a:ext cx="2095502" cy="641351"/>
          </a:xfrm>
          <a:prstGeom prst="leftArrowCallout">
            <a:avLst>
              <a:gd name="adj1" fmla="val 25000"/>
              <a:gd name="adj2" fmla="val 25000"/>
              <a:gd name="adj3" fmla="val 25000"/>
              <a:gd name="adj4" fmla="val 84977"/>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ru-RU" sz="1350" b="1" dirty="0">
                <a:solidFill>
                  <a:srgbClr val="FF0000"/>
                </a:solidFill>
                <a:latin typeface="Calibri" panose="020F0502020204030204"/>
              </a:rPr>
              <a:t>Налог на имущество и налог на землю </a:t>
            </a:r>
          </a:p>
          <a:p>
            <a:pPr algn="ctr" defTabSz="685800">
              <a:defRPr/>
            </a:pPr>
            <a:r>
              <a:rPr lang="ru-RU" sz="1350" b="1" dirty="0">
                <a:solidFill>
                  <a:srgbClr val="FF0000"/>
                </a:solidFill>
                <a:latin typeface="Calibri" panose="020F0502020204030204"/>
              </a:rPr>
              <a:t>за 4 квартал ?</a:t>
            </a:r>
          </a:p>
        </p:txBody>
      </p:sp>
    </p:spTree>
    <p:extLst>
      <p:ext uri="{BB962C8B-B14F-4D97-AF65-F5344CB8AC3E}">
        <p14:creationId xmlns:p14="http://schemas.microsoft.com/office/powerpoint/2010/main" val="3482886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08520" y="476672"/>
            <a:ext cx="9089009" cy="5832648"/>
          </a:xfrm>
          <a:prstGeom prst="rect">
            <a:avLst/>
          </a:prstGeom>
        </p:spPr>
      </p:pic>
      <p:sp>
        <p:nvSpPr>
          <p:cNvPr id="5" name="Прямоугольник 4"/>
          <p:cNvSpPr/>
          <p:nvPr/>
        </p:nvSpPr>
        <p:spPr>
          <a:xfrm>
            <a:off x="4572000" y="4581128"/>
            <a:ext cx="576064" cy="14401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авая фигурная скобка 5"/>
          <p:cNvSpPr/>
          <p:nvPr/>
        </p:nvSpPr>
        <p:spPr>
          <a:xfrm rot="5400000">
            <a:off x="6594860" y="3219614"/>
            <a:ext cx="274757" cy="3168351"/>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Tree>
    <p:extLst>
      <p:ext uri="{BB962C8B-B14F-4D97-AF65-F5344CB8AC3E}">
        <p14:creationId xmlns:p14="http://schemas.microsoft.com/office/powerpoint/2010/main" val="2510666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251520" y="404664"/>
            <a:ext cx="8496944" cy="3416320"/>
          </a:xfrm>
          <a:prstGeom prst="rect">
            <a:avLst/>
          </a:prstGeom>
        </p:spPr>
        <p:txBody>
          <a:bodyPr wrap="square">
            <a:spAutoFit/>
          </a:bodyPr>
          <a:lstStyle/>
          <a:p>
            <a:pPr defTabSz="685800">
              <a:defRPr/>
            </a:pPr>
            <a:r>
              <a:rPr lang="ru-RU" sz="1350" kern="0" dirty="0">
                <a:solidFill>
                  <a:prstClr val="black"/>
                </a:solidFill>
                <a:latin typeface="Calibri" panose="020F0502020204030204"/>
              </a:rPr>
              <a:t>Статья 426. Публичный договор</a:t>
            </a:r>
          </a:p>
          <a:p>
            <a:pPr defTabSz="685800">
              <a:defRPr/>
            </a:pPr>
            <a:endParaRPr lang="ru-RU" sz="1350" kern="0" dirty="0">
              <a:solidFill>
                <a:prstClr val="black"/>
              </a:solidFill>
              <a:latin typeface="Calibri" panose="020F0502020204030204"/>
            </a:endParaRPr>
          </a:p>
          <a:p>
            <a:pPr algn="just" defTabSz="685800">
              <a:defRPr/>
            </a:pPr>
            <a:r>
              <a:rPr lang="ru-RU" sz="1350" kern="0" dirty="0">
                <a:solidFill>
                  <a:prstClr val="black"/>
                </a:solidFill>
                <a:latin typeface="Calibri" panose="020F0502020204030204"/>
              </a:rPr>
              <a:t>1. Публичным договором признается договор, заключенный лицом, осуществляющим предпринимательскую или иную приносящую доход деятельность, и устанавливающий его обязанности по продаже товаров, выполнению работ либо оказанию услуг, которые такое лицо по характеру своей деятельности должно осуществлять в отношении каждого, кто к нему обратится (розничная торговля, перевозка транспортом общего пользования, услуги связи, энергоснабжение, медицинское, гостиничное обслуживание и т.п.).</a:t>
            </a:r>
          </a:p>
          <a:p>
            <a:pPr algn="just" defTabSz="685800">
              <a:defRPr/>
            </a:pPr>
            <a:endParaRPr lang="ru-RU" sz="1350" kern="0" dirty="0">
              <a:solidFill>
                <a:prstClr val="black"/>
              </a:solidFill>
              <a:latin typeface="Calibri" panose="020F0502020204030204"/>
            </a:endParaRPr>
          </a:p>
          <a:p>
            <a:pPr algn="just" defTabSz="685800">
              <a:defRPr/>
            </a:pPr>
            <a:r>
              <a:rPr lang="ru-RU" sz="1350" kern="0" dirty="0">
                <a:solidFill>
                  <a:prstClr val="black"/>
                </a:solidFill>
                <a:latin typeface="Calibri" panose="020F0502020204030204"/>
              </a:rPr>
              <a:t>Лицо, осуществляющее предпринимательскую или иную приносящую доход деятельность, не вправе оказывать предпочтение одному лицу перед другим лицом в отношении заключения публичного договора, за исключением случаев, предусмотренных законом или иными правовыми актами.</a:t>
            </a:r>
          </a:p>
          <a:p>
            <a:pPr algn="just" defTabSz="685800">
              <a:defRPr/>
            </a:pPr>
            <a:endParaRPr lang="ru-RU" sz="1350" kern="0" dirty="0">
              <a:solidFill>
                <a:prstClr val="black"/>
              </a:solidFill>
              <a:latin typeface="Calibri" panose="020F0502020204030204"/>
            </a:endParaRPr>
          </a:p>
          <a:p>
            <a:pPr algn="just" defTabSz="685800">
              <a:defRPr/>
            </a:pPr>
            <a:r>
              <a:rPr lang="ru-RU" sz="1350" kern="0" dirty="0">
                <a:solidFill>
                  <a:prstClr val="black"/>
                </a:solidFill>
                <a:latin typeface="Calibri" panose="020F0502020204030204"/>
              </a:rPr>
              <a:t>2. В публичном договоре цена товаров, работ или услуг должна быть одинаковой для потребителей соответствующей категории. Иные условия публичного договора не могут устанавливаться исходя из преимуществ отдельных потребителей или оказания им предпочтения, за исключением случаев, если законом или иными правовыми актами допускается предоставление льгот отдельным категориям потребителей.</a:t>
            </a:r>
          </a:p>
        </p:txBody>
      </p:sp>
      <p:sp>
        <p:nvSpPr>
          <p:cNvPr id="4" name="Скругленный прямоугольник 3"/>
          <p:cNvSpPr/>
          <p:nvPr/>
        </p:nvSpPr>
        <p:spPr>
          <a:xfrm flipV="1">
            <a:off x="1259632" y="1628800"/>
            <a:ext cx="2520280" cy="43204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ru-RU" sz="1350">
              <a:solidFill>
                <a:prstClr val="white"/>
              </a:solidFill>
              <a:latin typeface="Calibri" panose="020F0502020204030204"/>
            </a:endParaRPr>
          </a:p>
        </p:txBody>
      </p:sp>
    </p:spTree>
    <p:extLst>
      <p:ext uri="{BB962C8B-B14F-4D97-AF65-F5344CB8AC3E}">
        <p14:creationId xmlns:p14="http://schemas.microsoft.com/office/powerpoint/2010/main" val="9861925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nvPr>
        </p:nvGraphicFramePr>
        <p:xfrm>
          <a:off x="35499" y="332655"/>
          <a:ext cx="9073006" cy="5723597"/>
        </p:xfrm>
        <a:graphic>
          <a:graphicData uri="http://schemas.openxmlformats.org/drawingml/2006/table">
            <a:tbl>
              <a:tblPr/>
              <a:tblGrid>
                <a:gridCol w="116819">
                  <a:extLst>
                    <a:ext uri="{9D8B030D-6E8A-4147-A177-3AD203B41FA5}">
                      <a16:colId xmlns:a16="http://schemas.microsoft.com/office/drawing/2014/main" xmlns="" val="846479670"/>
                    </a:ext>
                  </a:extLst>
                </a:gridCol>
                <a:gridCol w="116819">
                  <a:extLst>
                    <a:ext uri="{9D8B030D-6E8A-4147-A177-3AD203B41FA5}">
                      <a16:colId xmlns:a16="http://schemas.microsoft.com/office/drawing/2014/main" xmlns="" val="3269338740"/>
                    </a:ext>
                  </a:extLst>
                </a:gridCol>
                <a:gridCol w="116819">
                  <a:extLst>
                    <a:ext uri="{9D8B030D-6E8A-4147-A177-3AD203B41FA5}">
                      <a16:colId xmlns:a16="http://schemas.microsoft.com/office/drawing/2014/main" xmlns="" val="3036217422"/>
                    </a:ext>
                  </a:extLst>
                </a:gridCol>
                <a:gridCol w="116819">
                  <a:extLst>
                    <a:ext uri="{9D8B030D-6E8A-4147-A177-3AD203B41FA5}">
                      <a16:colId xmlns:a16="http://schemas.microsoft.com/office/drawing/2014/main" xmlns="" val="1782143827"/>
                    </a:ext>
                  </a:extLst>
                </a:gridCol>
                <a:gridCol w="116819">
                  <a:extLst>
                    <a:ext uri="{9D8B030D-6E8A-4147-A177-3AD203B41FA5}">
                      <a16:colId xmlns:a16="http://schemas.microsoft.com/office/drawing/2014/main" xmlns="" val="329186454"/>
                    </a:ext>
                  </a:extLst>
                </a:gridCol>
                <a:gridCol w="116819">
                  <a:extLst>
                    <a:ext uri="{9D8B030D-6E8A-4147-A177-3AD203B41FA5}">
                      <a16:colId xmlns:a16="http://schemas.microsoft.com/office/drawing/2014/main" xmlns="" val="3010541592"/>
                    </a:ext>
                  </a:extLst>
                </a:gridCol>
                <a:gridCol w="116819">
                  <a:extLst>
                    <a:ext uri="{9D8B030D-6E8A-4147-A177-3AD203B41FA5}">
                      <a16:colId xmlns:a16="http://schemas.microsoft.com/office/drawing/2014/main" xmlns="" val="3023506476"/>
                    </a:ext>
                  </a:extLst>
                </a:gridCol>
                <a:gridCol w="116819">
                  <a:extLst>
                    <a:ext uri="{9D8B030D-6E8A-4147-A177-3AD203B41FA5}">
                      <a16:colId xmlns:a16="http://schemas.microsoft.com/office/drawing/2014/main" xmlns="" val="2822325527"/>
                    </a:ext>
                  </a:extLst>
                </a:gridCol>
                <a:gridCol w="116819">
                  <a:extLst>
                    <a:ext uri="{9D8B030D-6E8A-4147-A177-3AD203B41FA5}">
                      <a16:colId xmlns:a16="http://schemas.microsoft.com/office/drawing/2014/main" xmlns="" val="1293248099"/>
                    </a:ext>
                  </a:extLst>
                </a:gridCol>
                <a:gridCol w="233640">
                  <a:extLst>
                    <a:ext uri="{9D8B030D-6E8A-4147-A177-3AD203B41FA5}">
                      <a16:colId xmlns:a16="http://schemas.microsoft.com/office/drawing/2014/main" xmlns="" val="1324402072"/>
                    </a:ext>
                  </a:extLst>
                </a:gridCol>
                <a:gridCol w="116819">
                  <a:extLst>
                    <a:ext uri="{9D8B030D-6E8A-4147-A177-3AD203B41FA5}">
                      <a16:colId xmlns:a16="http://schemas.microsoft.com/office/drawing/2014/main" xmlns="" val="252392294"/>
                    </a:ext>
                  </a:extLst>
                </a:gridCol>
                <a:gridCol w="194700">
                  <a:extLst>
                    <a:ext uri="{9D8B030D-6E8A-4147-A177-3AD203B41FA5}">
                      <a16:colId xmlns:a16="http://schemas.microsoft.com/office/drawing/2014/main" xmlns="" val="150090832"/>
                    </a:ext>
                  </a:extLst>
                </a:gridCol>
                <a:gridCol w="116819">
                  <a:extLst>
                    <a:ext uri="{9D8B030D-6E8A-4147-A177-3AD203B41FA5}">
                      <a16:colId xmlns:a16="http://schemas.microsoft.com/office/drawing/2014/main" xmlns="" val="2799244189"/>
                    </a:ext>
                  </a:extLst>
                </a:gridCol>
                <a:gridCol w="214171">
                  <a:extLst>
                    <a:ext uri="{9D8B030D-6E8A-4147-A177-3AD203B41FA5}">
                      <a16:colId xmlns:a16="http://schemas.microsoft.com/office/drawing/2014/main" xmlns="" val="3424455533"/>
                    </a:ext>
                  </a:extLst>
                </a:gridCol>
                <a:gridCol w="214171">
                  <a:extLst>
                    <a:ext uri="{9D8B030D-6E8A-4147-A177-3AD203B41FA5}">
                      <a16:colId xmlns:a16="http://schemas.microsoft.com/office/drawing/2014/main" xmlns="" val="507072313"/>
                    </a:ext>
                  </a:extLst>
                </a:gridCol>
                <a:gridCol w="184964">
                  <a:extLst>
                    <a:ext uri="{9D8B030D-6E8A-4147-A177-3AD203B41FA5}">
                      <a16:colId xmlns:a16="http://schemas.microsoft.com/office/drawing/2014/main" xmlns="" val="302978051"/>
                    </a:ext>
                  </a:extLst>
                </a:gridCol>
                <a:gridCol w="184964">
                  <a:extLst>
                    <a:ext uri="{9D8B030D-6E8A-4147-A177-3AD203B41FA5}">
                      <a16:colId xmlns:a16="http://schemas.microsoft.com/office/drawing/2014/main" xmlns="" val="2071993049"/>
                    </a:ext>
                  </a:extLst>
                </a:gridCol>
                <a:gridCol w="184964">
                  <a:extLst>
                    <a:ext uri="{9D8B030D-6E8A-4147-A177-3AD203B41FA5}">
                      <a16:colId xmlns:a16="http://schemas.microsoft.com/office/drawing/2014/main" xmlns="" val="4263577299"/>
                    </a:ext>
                  </a:extLst>
                </a:gridCol>
                <a:gridCol w="184964">
                  <a:extLst>
                    <a:ext uri="{9D8B030D-6E8A-4147-A177-3AD203B41FA5}">
                      <a16:colId xmlns:a16="http://schemas.microsoft.com/office/drawing/2014/main" xmlns="" val="3461094839"/>
                    </a:ext>
                  </a:extLst>
                </a:gridCol>
                <a:gridCol w="233640">
                  <a:extLst>
                    <a:ext uri="{9D8B030D-6E8A-4147-A177-3AD203B41FA5}">
                      <a16:colId xmlns:a16="http://schemas.microsoft.com/office/drawing/2014/main" xmlns="" val="3043397208"/>
                    </a:ext>
                  </a:extLst>
                </a:gridCol>
                <a:gridCol w="233640">
                  <a:extLst>
                    <a:ext uri="{9D8B030D-6E8A-4147-A177-3AD203B41FA5}">
                      <a16:colId xmlns:a16="http://schemas.microsoft.com/office/drawing/2014/main" xmlns="" val="3573448876"/>
                    </a:ext>
                  </a:extLst>
                </a:gridCol>
                <a:gridCol w="214171">
                  <a:extLst>
                    <a:ext uri="{9D8B030D-6E8A-4147-A177-3AD203B41FA5}">
                      <a16:colId xmlns:a16="http://schemas.microsoft.com/office/drawing/2014/main" xmlns="" val="3065243231"/>
                    </a:ext>
                  </a:extLst>
                </a:gridCol>
                <a:gridCol w="233640">
                  <a:extLst>
                    <a:ext uri="{9D8B030D-6E8A-4147-A177-3AD203B41FA5}">
                      <a16:colId xmlns:a16="http://schemas.microsoft.com/office/drawing/2014/main" xmlns="" val="3684245999"/>
                    </a:ext>
                  </a:extLst>
                </a:gridCol>
                <a:gridCol w="175230">
                  <a:extLst>
                    <a:ext uri="{9D8B030D-6E8A-4147-A177-3AD203B41FA5}">
                      <a16:colId xmlns:a16="http://schemas.microsoft.com/office/drawing/2014/main" xmlns="" val="3671715168"/>
                    </a:ext>
                  </a:extLst>
                </a:gridCol>
                <a:gridCol w="126556">
                  <a:extLst>
                    <a:ext uri="{9D8B030D-6E8A-4147-A177-3AD203B41FA5}">
                      <a16:colId xmlns:a16="http://schemas.microsoft.com/office/drawing/2014/main" xmlns="" val="2292705758"/>
                    </a:ext>
                  </a:extLst>
                </a:gridCol>
                <a:gridCol w="175230">
                  <a:extLst>
                    <a:ext uri="{9D8B030D-6E8A-4147-A177-3AD203B41FA5}">
                      <a16:colId xmlns:a16="http://schemas.microsoft.com/office/drawing/2014/main" xmlns="" val="2719433056"/>
                    </a:ext>
                  </a:extLst>
                </a:gridCol>
                <a:gridCol w="175230">
                  <a:extLst>
                    <a:ext uri="{9D8B030D-6E8A-4147-A177-3AD203B41FA5}">
                      <a16:colId xmlns:a16="http://schemas.microsoft.com/office/drawing/2014/main" xmlns="" val="2473705088"/>
                    </a:ext>
                  </a:extLst>
                </a:gridCol>
                <a:gridCol w="184964">
                  <a:extLst>
                    <a:ext uri="{9D8B030D-6E8A-4147-A177-3AD203B41FA5}">
                      <a16:colId xmlns:a16="http://schemas.microsoft.com/office/drawing/2014/main" xmlns="" val="1048877943"/>
                    </a:ext>
                  </a:extLst>
                </a:gridCol>
                <a:gridCol w="184964">
                  <a:extLst>
                    <a:ext uri="{9D8B030D-6E8A-4147-A177-3AD203B41FA5}">
                      <a16:colId xmlns:a16="http://schemas.microsoft.com/office/drawing/2014/main" xmlns="" val="914707543"/>
                    </a:ext>
                  </a:extLst>
                </a:gridCol>
                <a:gridCol w="184964">
                  <a:extLst>
                    <a:ext uri="{9D8B030D-6E8A-4147-A177-3AD203B41FA5}">
                      <a16:colId xmlns:a16="http://schemas.microsoft.com/office/drawing/2014/main" xmlns="" val="2726171096"/>
                    </a:ext>
                  </a:extLst>
                </a:gridCol>
                <a:gridCol w="184964">
                  <a:extLst>
                    <a:ext uri="{9D8B030D-6E8A-4147-A177-3AD203B41FA5}">
                      <a16:colId xmlns:a16="http://schemas.microsoft.com/office/drawing/2014/main" xmlns="" val="3694761652"/>
                    </a:ext>
                  </a:extLst>
                </a:gridCol>
                <a:gridCol w="233640">
                  <a:extLst>
                    <a:ext uri="{9D8B030D-6E8A-4147-A177-3AD203B41FA5}">
                      <a16:colId xmlns:a16="http://schemas.microsoft.com/office/drawing/2014/main" xmlns="" val="3171204018"/>
                    </a:ext>
                  </a:extLst>
                </a:gridCol>
                <a:gridCol w="233640">
                  <a:extLst>
                    <a:ext uri="{9D8B030D-6E8A-4147-A177-3AD203B41FA5}">
                      <a16:colId xmlns:a16="http://schemas.microsoft.com/office/drawing/2014/main" xmlns="" val="146924392"/>
                    </a:ext>
                  </a:extLst>
                </a:gridCol>
                <a:gridCol w="214171">
                  <a:extLst>
                    <a:ext uri="{9D8B030D-6E8A-4147-A177-3AD203B41FA5}">
                      <a16:colId xmlns:a16="http://schemas.microsoft.com/office/drawing/2014/main" xmlns="" val="732852640"/>
                    </a:ext>
                  </a:extLst>
                </a:gridCol>
                <a:gridCol w="214171">
                  <a:extLst>
                    <a:ext uri="{9D8B030D-6E8A-4147-A177-3AD203B41FA5}">
                      <a16:colId xmlns:a16="http://schemas.microsoft.com/office/drawing/2014/main" xmlns="" val="956891679"/>
                    </a:ext>
                  </a:extLst>
                </a:gridCol>
                <a:gridCol w="175230">
                  <a:extLst>
                    <a:ext uri="{9D8B030D-6E8A-4147-A177-3AD203B41FA5}">
                      <a16:colId xmlns:a16="http://schemas.microsoft.com/office/drawing/2014/main" xmlns="" val="3996244450"/>
                    </a:ext>
                  </a:extLst>
                </a:gridCol>
                <a:gridCol w="126556">
                  <a:extLst>
                    <a:ext uri="{9D8B030D-6E8A-4147-A177-3AD203B41FA5}">
                      <a16:colId xmlns:a16="http://schemas.microsoft.com/office/drawing/2014/main" xmlns="" val="3468688990"/>
                    </a:ext>
                  </a:extLst>
                </a:gridCol>
                <a:gridCol w="175230">
                  <a:extLst>
                    <a:ext uri="{9D8B030D-6E8A-4147-A177-3AD203B41FA5}">
                      <a16:colId xmlns:a16="http://schemas.microsoft.com/office/drawing/2014/main" xmlns="" val="3308859894"/>
                    </a:ext>
                  </a:extLst>
                </a:gridCol>
                <a:gridCol w="175230">
                  <a:extLst>
                    <a:ext uri="{9D8B030D-6E8A-4147-A177-3AD203B41FA5}">
                      <a16:colId xmlns:a16="http://schemas.microsoft.com/office/drawing/2014/main" xmlns="" val="3387148372"/>
                    </a:ext>
                  </a:extLst>
                </a:gridCol>
                <a:gridCol w="184964">
                  <a:extLst>
                    <a:ext uri="{9D8B030D-6E8A-4147-A177-3AD203B41FA5}">
                      <a16:colId xmlns:a16="http://schemas.microsoft.com/office/drawing/2014/main" xmlns="" val="2840938059"/>
                    </a:ext>
                  </a:extLst>
                </a:gridCol>
                <a:gridCol w="184964">
                  <a:extLst>
                    <a:ext uri="{9D8B030D-6E8A-4147-A177-3AD203B41FA5}">
                      <a16:colId xmlns:a16="http://schemas.microsoft.com/office/drawing/2014/main" xmlns="" val="493142972"/>
                    </a:ext>
                  </a:extLst>
                </a:gridCol>
                <a:gridCol w="184964">
                  <a:extLst>
                    <a:ext uri="{9D8B030D-6E8A-4147-A177-3AD203B41FA5}">
                      <a16:colId xmlns:a16="http://schemas.microsoft.com/office/drawing/2014/main" xmlns="" val="64484837"/>
                    </a:ext>
                  </a:extLst>
                </a:gridCol>
                <a:gridCol w="184964">
                  <a:extLst>
                    <a:ext uri="{9D8B030D-6E8A-4147-A177-3AD203B41FA5}">
                      <a16:colId xmlns:a16="http://schemas.microsoft.com/office/drawing/2014/main" xmlns="" val="2385739580"/>
                    </a:ext>
                  </a:extLst>
                </a:gridCol>
                <a:gridCol w="233640">
                  <a:extLst>
                    <a:ext uri="{9D8B030D-6E8A-4147-A177-3AD203B41FA5}">
                      <a16:colId xmlns:a16="http://schemas.microsoft.com/office/drawing/2014/main" xmlns="" val="2823191418"/>
                    </a:ext>
                  </a:extLst>
                </a:gridCol>
                <a:gridCol w="233640">
                  <a:extLst>
                    <a:ext uri="{9D8B030D-6E8A-4147-A177-3AD203B41FA5}">
                      <a16:colId xmlns:a16="http://schemas.microsoft.com/office/drawing/2014/main" xmlns="" val="2340213981"/>
                    </a:ext>
                  </a:extLst>
                </a:gridCol>
                <a:gridCol w="214171">
                  <a:extLst>
                    <a:ext uri="{9D8B030D-6E8A-4147-A177-3AD203B41FA5}">
                      <a16:colId xmlns:a16="http://schemas.microsoft.com/office/drawing/2014/main" xmlns="" val="3019942845"/>
                    </a:ext>
                  </a:extLst>
                </a:gridCol>
                <a:gridCol w="214171">
                  <a:extLst>
                    <a:ext uri="{9D8B030D-6E8A-4147-A177-3AD203B41FA5}">
                      <a16:colId xmlns:a16="http://schemas.microsoft.com/office/drawing/2014/main" xmlns="" val="3140603030"/>
                    </a:ext>
                  </a:extLst>
                </a:gridCol>
                <a:gridCol w="175230">
                  <a:extLst>
                    <a:ext uri="{9D8B030D-6E8A-4147-A177-3AD203B41FA5}">
                      <a16:colId xmlns:a16="http://schemas.microsoft.com/office/drawing/2014/main" xmlns="" val="441179378"/>
                    </a:ext>
                  </a:extLst>
                </a:gridCol>
                <a:gridCol w="175230">
                  <a:extLst>
                    <a:ext uri="{9D8B030D-6E8A-4147-A177-3AD203B41FA5}">
                      <a16:colId xmlns:a16="http://schemas.microsoft.com/office/drawing/2014/main" xmlns="" val="1180133544"/>
                    </a:ext>
                  </a:extLst>
                </a:gridCol>
                <a:gridCol w="175230">
                  <a:extLst>
                    <a:ext uri="{9D8B030D-6E8A-4147-A177-3AD203B41FA5}">
                      <a16:colId xmlns:a16="http://schemas.microsoft.com/office/drawing/2014/main" xmlns="" val="413975038"/>
                    </a:ext>
                  </a:extLst>
                </a:gridCol>
                <a:gridCol w="175230">
                  <a:extLst>
                    <a:ext uri="{9D8B030D-6E8A-4147-A177-3AD203B41FA5}">
                      <a16:colId xmlns:a16="http://schemas.microsoft.com/office/drawing/2014/main" xmlns="" val="891700270"/>
                    </a:ext>
                  </a:extLst>
                </a:gridCol>
              </a:tblGrid>
              <a:tr h="287388">
                <a:tc gridSpan="51">
                  <a:txBody>
                    <a:bodyPr/>
                    <a:lstStyle/>
                    <a:p>
                      <a:pPr algn="l" fontAlgn="ctr"/>
                      <a:r>
                        <a:rPr lang="ru-RU" sz="1100" b="1" i="0" u="none" strike="noStrike" dirty="0">
                          <a:solidFill>
                            <a:srgbClr val="000000"/>
                          </a:solidFill>
                          <a:effectLst/>
                          <a:latin typeface="Arial" panose="020B0604020202020204" pitchFamily="34" charset="0"/>
                          <a:cs typeface="Arial" panose="020B0604020202020204" pitchFamily="34" charset="0"/>
                        </a:rPr>
                        <a:t>2. Расчет доходов от собственности</a:t>
                      </a:r>
                    </a:p>
                  </a:txBody>
                  <a:tcPr marL="8390" marR="8390" marT="8390" marB="0" anchor="ctr">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513582331"/>
                  </a:ext>
                </a:extLst>
              </a:tr>
              <a:tr h="207731">
                <a:tc>
                  <a:txBody>
                    <a:bodyPr/>
                    <a:lstStyle/>
                    <a:p>
                      <a:pPr algn="l" fontAlgn="b"/>
                      <a:r>
                        <a:rPr lang="ru-RU" sz="900" b="0" i="0" u="none" strike="noStrike">
                          <a:solidFill>
                            <a:srgbClr val="000000"/>
                          </a:solidFill>
                          <a:effectLst/>
                          <a:latin typeface="Times New Roman" panose="02020603050405020304" pitchFamily="18"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Times New Roman" panose="02020603050405020304" pitchFamily="18"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Times New Roman" panose="02020603050405020304" pitchFamily="18"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Times New Roman" panose="02020603050405020304" pitchFamily="18"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a:solidFill>
                            <a:srgbClr val="000000"/>
                          </a:solidFill>
                          <a:effectLst/>
                          <a:latin typeface="Times New Roman" panose="02020603050405020304" pitchFamily="18" charset="0"/>
                        </a:rPr>
                        <a:t> </a:t>
                      </a:r>
                    </a:p>
                  </a:txBody>
                  <a:tcPr marL="8390" marR="8390" marT="839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935482245"/>
                  </a:ext>
                </a:extLst>
              </a:tr>
              <a:tr h="227515">
                <a:tc rowSpan="2" gridSpan="24">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Наименование показателя</a:t>
                      </a:r>
                    </a:p>
                  </a:txBody>
                  <a:tcPr marL="8390" marR="8390" marT="839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gridSpan="3">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Код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строки</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lang="ru-RU"/>
                    </a:p>
                  </a:txBody>
                  <a:tcPr/>
                </a:tc>
                <a:tc rowSpan="2" hMerge="1">
                  <a:txBody>
                    <a:bodyPr/>
                    <a:lstStyle/>
                    <a:p>
                      <a:endParaRPr lang="ru-RU"/>
                    </a:p>
                  </a:txBody>
                  <a:tcPr/>
                </a:tc>
                <a:tc gridSpan="24">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Сумма</a:t>
                      </a:r>
                    </a:p>
                  </a:txBody>
                  <a:tcPr marL="8390" marR="8390" marT="839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257760783"/>
                  </a:ext>
                </a:extLst>
              </a:tr>
              <a:tr h="599244">
                <a:tc gridSpan="24"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на  20__ год</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(на текущий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финансовый год)</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на  20__ год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(на первый год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планового периода)</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на  20__ год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(на второй год </a:t>
                      </a:r>
                      <a:br>
                        <a:rPr lang="ru-RU" sz="1100" b="0" i="0" u="none" strike="noStrike">
                          <a:solidFill>
                            <a:srgbClr val="000000"/>
                          </a:solidFill>
                          <a:effectLst/>
                          <a:latin typeface="Arial" panose="020B0604020202020204" pitchFamily="34" charset="0"/>
                          <a:cs typeface="Arial" panose="020B0604020202020204" pitchFamily="34" charset="0"/>
                        </a:rPr>
                      </a:br>
                      <a:r>
                        <a:rPr lang="ru-RU" sz="1100" b="0" i="0" u="none" strike="noStrike">
                          <a:solidFill>
                            <a:srgbClr val="000000"/>
                          </a:solidFill>
                          <a:effectLst/>
                          <a:latin typeface="Arial" panose="020B0604020202020204" pitchFamily="34" charset="0"/>
                          <a:cs typeface="Arial" panose="020B0604020202020204" pitchFamily="34" charset="0"/>
                        </a:rPr>
                        <a:t>планового периода)</a:t>
                      </a:r>
                    </a:p>
                  </a:txBody>
                  <a:tcPr marL="8390" marR="8390" marT="839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7179863"/>
                  </a:ext>
                </a:extLst>
              </a:tr>
              <a:tr h="167643">
                <a:tc gridSpan="24">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1</a:t>
                      </a:r>
                    </a:p>
                  </a:txBody>
                  <a:tcPr marL="8390" marR="8390" marT="839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2</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3</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4</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5</a:t>
                      </a:r>
                    </a:p>
                  </a:txBody>
                  <a:tcPr marL="8390" marR="8390" marT="839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020116864"/>
                  </a:ext>
                </a:extLst>
              </a:tr>
              <a:tr h="443055">
                <a:tc gridSpan="24">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Доходы в виде арендной либо иной платы за передачу в возмездное пользование государственного имущества</a:t>
                      </a:r>
                    </a:p>
                  </a:txBody>
                  <a:tcPr marL="8390" marR="8390" marT="839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0100</a:t>
                      </a:r>
                    </a:p>
                  </a:txBody>
                  <a:tcPr marL="8390" marR="8390" marT="839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221517857"/>
                  </a:ext>
                </a:extLst>
              </a:tr>
              <a:tr h="287388">
                <a:tc gridSpan="24">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Плата по соглашениям об установлении сервитута</a:t>
                      </a:r>
                    </a:p>
                  </a:txBody>
                  <a:tcPr marL="8390" marR="8390" marT="839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0200</a:t>
                      </a:r>
                    </a:p>
                  </a:txBody>
                  <a:tcPr marL="8390" marR="8390" marT="839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740498992"/>
                  </a:ext>
                </a:extLst>
              </a:tr>
              <a:tr h="407132">
                <a:tc gridSpan="24">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Проценты по депозитам автономных учреждений в кредитных организациях</a:t>
                      </a:r>
                    </a:p>
                  </a:txBody>
                  <a:tcPr marL="8390" marR="8390" marT="839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0300</a:t>
                      </a:r>
                    </a:p>
                  </a:txBody>
                  <a:tcPr marL="8390" marR="8390" marT="839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4079814323"/>
                  </a:ext>
                </a:extLst>
              </a:tr>
              <a:tr h="407132">
                <a:tc gridSpan="24">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Проценты по остаткам средств на счетах автономных учреждений в кредитных организациях</a:t>
                      </a:r>
                    </a:p>
                  </a:txBody>
                  <a:tcPr marL="8390" marR="8390" marT="839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0400</a:t>
                      </a:r>
                    </a:p>
                  </a:txBody>
                  <a:tcPr marL="8390" marR="8390" marT="839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222474927"/>
                  </a:ext>
                </a:extLst>
              </a:tr>
              <a:tr h="287388">
                <a:tc gridSpan="24">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Проценты, полученные от предоставления займов</a:t>
                      </a:r>
                    </a:p>
                  </a:txBody>
                  <a:tcPr marL="8390" marR="8390" marT="839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0500</a:t>
                      </a:r>
                    </a:p>
                  </a:txBody>
                  <a:tcPr marL="8390" marR="8390" marT="839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406662099"/>
                  </a:ext>
                </a:extLst>
              </a:tr>
              <a:tr h="287388">
                <a:tc gridSpan="24">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Проценты по иным финансовым инструментам</a:t>
                      </a:r>
                    </a:p>
                  </a:txBody>
                  <a:tcPr marL="8390" marR="8390" marT="839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0600</a:t>
                      </a:r>
                    </a:p>
                  </a:txBody>
                  <a:tcPr marL="8390" marR="8390" marT="839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884563889"/>
                  </a:ext>
                </a:extLst>
              </a:tr>
              <a:tr h="795000">
                <a:tc gridSpan="24">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Доходы в виде прибыли, приходящейся на доли в уставных (складочных) капиталах хозяйственных товариществ и обществ, или дивидендов по акциям, принадлежащим бюджетным и автономным учреждениям</a:t>
                      </a:r>
                    </a:p>
                  </a:txBody>
                  <a:tcPr marL="8390" marR="8390" marT="839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0700</a:t>
                      </a:r>
                    </a:p>
                  </a:txBody>
                  <a:tcPr marL="8390" marR="8390" marT="839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4217123303"/>
                  </a:ext>
                </a:extLst>
              </a:tr>
              <a:tr h="443055">
                <a:tc gridSpan="24">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Доходы от распоряжения правами на результаты интеллектуальной деятельности и средствами индивидуализации</a:t>
                      </a:r>
                    </a:p>
                  </a:txBody>
                  <a:tcPr marL="8390" marR="8390" marT="839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0800</a:t>
                      </a:r>
                    </a:p>
                  </a:txBody>
                  <a:tcPr marL="8390" marR="8390" marT="839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450051080"/>
                  </a:ext>
                </a:extLst>
              </a:tr>
              <a:tr h="512508">
                <a:tc gridSpan="24">
                  <a:txBody>
                    <a:bodyPr/>
                    <a:lstStyle/>
                    <a:p>
                      <a:pPr algn="l" fontAlgn="b"/>
                      <a:r>
                        <a:rPr lang="ru-RU" sz="1100" b="0" i="0" u="none" strike="noStrike" dirty="0">
                          <a:solidFill>
                            <a:srgbClr val="000000"/>
                          </a:solidFill>
                          <a:effectLst/>
                          <a:latin typeface="Arial" panose="020B0604020202020204" pitchFamily="34" charset="0"/>
                          <a:cs typeface="Arial" panose="020B0604020202020204" pitchFamily="34" charset="0"/>
                        </a:rPr>
                        <a:t>Прочие доходы от использования имущества, находящегося в оперативном управлении бюджетных и автономных учреждений</a:t>
                      </a:r>
                    </a:p>
                  </a:txBody>
                  <a:tcPr marL="8390" marR="8390" marT="839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lgn="ctr" fontAlgn="b"/>
                      <a:r>
                        <a:rPr lang="ru-RU" sz="1100" b="0" i="0" u="none" strike="noStrike" dirty="0">
                          <a:solidFill>
                            <a:srgbClr val="000000"/>
                          </a:solidFill>
                          <a:effectLst/>
                          <a:latin typeface="Arial" panose="020B0604020202020204" pitchFamily="34" charset="0"/>
                          <a:cs typeface="Arial" panose="020B0604020202020204" pitchFamily="34" charset="0"/>
                        </a:rPr>
                        <a:t>0900</a:t>
                      </a:r>
                    </a:p>
                  </a:txBody>
                  <a:tcPr marL="8390" marR="8390" marT="839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355208569"/>
                  </a:ext>
                </a:extLst>
              </a:tr>
              <a:tr h="287388">
                <a:tc gridSpan="24">
                  <a:txBody>
                    <a:bodyPr/>
                    <a:lstStyle/>
                    <a:p>
                      <a:pPr algn="r" fontAlgn="ctr"/>
                      <a:r>
                        <a:rPr lang="ru-RU" sz="1100" b="1" i="0" u="none" strike="noStrike">
                          <a:solidFill>
                            <a:srgbClr val="000000"/>
                          </a:solidFill>
                          <a:effectLst/>
                          <a:latin typeface="Arial" panose="020B0604020202020204" pitchFamily="34" charset="0"/>
                          <a:cs typeface="Arial" panose="020B0604020202020204" pitchFamily="34" charset="0"/>
                        </a:rPr>
                        <a:t>Итого </a:t>
                      </a:r>
                    </a:p>
                  </a:txBody>
                  <a:tcPr marL="8390" marR="8390" marT="839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lgn="ctr" fontAlgn="b"/>
                      <a:r>
                        <a:rPr lang="ru-RU" sz="1100" b="0" i="0" u="none" strike="noStrike">
                          <a:solidFill>
                            <a:srgbClr val="000000"/>
                          </a:solidFill>
                          <a:effectLst/>
                          <a:latin typeface="Arial" panose="020B0604020202020204" pitchFamily="34" charset="0"/>
                          <a:cs typeface="Arial" panose="020B0604020202020204" pitchFamily="34" charset="0"/>
                        </a:rPr>
                        <a:t>9000</a:t>
                      </a:r>
                    </a:p>
                  </a:txBody>
                  <a:tcPr marL="8390" marR="8390" marT="839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8">
                  <a:txBody>
                    <a:bodyPr/>
                    <a:lstStyle/>
                    <a:p>
                      <a:pPr algn="ctr" fontAlgn="ctr"/>
                      <a:r>
                        <a:rPr lang="ru-RU" sz="1100" b="0" i="0" u="none" strike="noStrike" dirty="0">
                          <a:solidFill>
                            <a:srgbClr val="000000"/>
                          </a:solidFill>
                          <a:effectLst/>
                          <a:latin typeface="Arial" panose="020B0604020202020204" pitchFamily="34" charset="0"/>
                          <a:cs typeface="Arial" panose="020B0604020202020204" pitchFamily="34" charset="0"/>
                        </a:rPr>
                        <a:t> </a:t>
                      </a:r>
                    </a:p>
                  </a:txBody>
                  <a:tcPr marL="8390" marR="8390" marT="839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420945447"/>
                  </a:ext>
                </a:extLst>
              </a:tr>
            </a:tbl>
          </a:graphicData>
        </a:graphic>
      </p:graphicFrame>
      <p:sp>
        <p:nvSpPr>
          <p:cNvPr id="3" name="Прямоугольник 2"/>
          <p:cNvSpPr/>
          <p:nvPr/>
        </p:nvSpPr>
        <p:spPr>
          <a:xfrm>
            <a:off x="0" y="1844824"/>
            <a:ext cx="4499992" cy="72008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05388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nvPr>
        </p:nvGraphicFramePr>
        <p:xfrm>
          <a:off x="35496" y="188640"/>
          <a:ext cx="9001000" cy="5855541"/>
        </p:xfrm>
        <a:graphic>
          <a:graphicData uri="http://schemas.openxmlformats.org/drawingml/2006/table">
            <a:tbl>
              <a:tblPr/>
              <a:tblGrid>
                <a:gridCol w="204442">
                  <a:extLst>
                    <a:ext uri="{9D8B030D-6E8A-4147-A177-3AD203B41FA5}">
                      <a16:colId xmlns:a16="http://schemas.microsoft.com/office/drawing/2014/main" xmlns="" val="4182923511"/>
                    </a:ext>
                  </a:extLst>
                </a:gridCol>
                <a:gridCol w="204442">
                  <a:extLst>
                    <a:ext uri="{9D8B030D-6E8A-4147-A177-3AD203B41FA5}">
                      <a16:colId xmlns:a16="http://schemas.microsoft.com/office/drawing/2014/main" xmlns="" val="3248805911"/>
                    </a:ext>
                  </a:extLst>
                </a:gridCol>
                <a:gridCol w="204442">
                  <a:extLst>
                    <a:ext uri="{9D8B030D-6E8A-4147-A177-3AD203B41FA5}">
                      <a16:colId xmlns:a16="http://schemas.microsoft.com/office/drawing/2014/main" xmlns="" val="2164485861"/>
                    </a:ext>
                  </a:extLst>
                </a:gridCol>
                <a:gridCol w="204442">
                  <a:extLst>
                    <a:ext uri="{9D8B030D-6E8A-4147-A177-3AD203B41FA5}">
                      <a16:colId xmlns:a16="http://schemas.microsoft.com/office/drawing/2014/main" xmlns="" val="894996634"/>
                    </a:ext>
                  </a:extLst>
                </a:gridCol>
                <a:gridCol w="204442">
                  <a:extLst>
                    <a:ext uri="{9D8B030D-6E8A-4147-A177-3AD203B41FA5}">
                      <a16:colId xmlns:a16="http://schemas.microsoft.com/office/drawing/2014/main" xmlns="" val="2972605751"/>
                    </a:ext>
                  </a:extLst>
                </a:gridCol>
                <a:gridCol w="204442">
                  <a:extLst>
                    <a:ext uri="{9D8B030D-6E8A-4147-A177-3AD203B41FA5}">
                      <a16:colId xmlns:a16="http://schemas.microsoft.com/office/drawing/2014/main" xmlns="" val="1167187189"/>
                    </a:ext>
                  </a:extLst>
                </a:gridCol>
                <a:gridCol w="204442">
                  <a:extLst>
                    <a:ext uri="{9D8B030D-6E8A-4147-A177-3AD203B41FA5}">
                      <a16:colId xmlns:a16="http://schemas.microsoft.com/office/drawing/2014/main" xmlns="" val="597755505"/>
                    </a:ext>
                  </a:extLst>
                </a:gridCol>
                <a:gridCol w="204442">
                  <a:extLst>
                    <a:ext uri="{9D8B030D-6E8A-4147-A177-3AD203B41FA5}">
                      <a16:colId xmlns:a16="http://schemas.microsoft.com/office/drawing/2014/main" xmlns="" val="22860476"/>
                    </a:ext>
                  </a:extLst>
                </a:gridCol>
                <a:gridCol w="204442">
                  <a:extLst>
                    <a:ext uri="{9D8B030D-6E8A-4147-A177-3AD203B41FA5}">
                      <a16:colId xmlns:a16="http://schemas.microsoft.com/office/drawing/2014/main" xmlns="" val="3388438992"/>
                    </a:ext>
                  </a:extLst>
                </a:gridCol>
                <a:gridCol w="204442">
                  <a:extLst>
                    <a:ext uri="{9D8B030D-6E8A-4147-A177-3AD203B41FA5}">
                      <a16:colId xmlns:a16="http://schemas.microsoft.com/office/drawing/2014/main" xmlns="" val="3349278059"/>
                    </a:ext>
                  </a:extLst>
                </a:gridCol>
                <a:gridCol w="204442">
                  <a:extLst>
                    <a:ext uri="{9D8B030D-6E8A-4147-A177-3AD203B41FA5}">
                      <a16:colId xmlns:a16="http://schemas.microsoft.com/office/drawing/2014/main" xmlns="" val="1925675191"/>
                    </a:ext>
                  </a:extLst>
                </a:gridCol>
                <a:gridCol w="204442">
                  <a:extLst>
                    <a:ext uri="{9D8B030D-6E8A-4147-A177-3AD203B41FA5}">
                      <a16:colId xmlns:a16="http://schemas.microsoft.com/office/drawing/2014/main" xmlns="" val="1315803477"/>
                    </a:ext>
                  </a:extLst>
                </a:gridCol>
                <a:gridCol w="204442">
                  <a:extLst>
                    <a:ext uri="{9D8B030D-6E8A-4147-A177-3AD203B41FA5}">
                      <a16:colId xmlns:a16="http://schemas.microsoft.com/office/drawing/2014/main" xmlns="" val="721574559"/>
                    </a:ext>
                  </a:extLst>
                </a:gridCol>
                <a:gridCol w="187214">
                  <a:extLst>
                    <a:ext uri="{9D8B030D-6E8A-4147-A177-3AD203B41FA5}">
                      <a16:colId xmlns:a16="http://schemas.microsoft.com/office/drawing/2014/main" xmlns="" val="750942168"/>
                    </a:ext>
                  </a:extLst>
                </a:gridCol>
                <a:gridCol w="187214">
                  <a:extLst>
                    <a:ext uri="{9D8B030D-6E8A-4147-A177-3AD203B41FA5}">
                      <a16:colId xmlns:a16="http://schemas.microsoft.com/office/drawing/2014/main" xmlns="" val="4148404986"/>
                    </a:ext>
                  </a:extLst>
                </a:gridCol>
                <a:gridCol w="156929">
                  <a:extLst>
                    <a:ext uri="{9D8B030D-6E8A-4147-A177-3AD203B41FA5}">
                      <a16:colId xmlns:a16="http://schemas.microsoft.com/office/drawing/2014/main" xmlns="" val="3047857988"/>
                    </a:ext>
                  </a:extLst>
                </a:gridCol>
                <a:gridCol w="156929">
                  <a:extLst>
                    <a:ext uri="{9D8B030D-6E8A-4147-A177-3AD203B41FA5}">
                      <a16:colId xmlns:a16="http://schemas.microsoft.com/office/drawing/2014/main" xmlns="" val="2663546996"/>
                    </a:ext>
                  </a:extLst>
                </a:gridCol>
                <a:gridCol w="156929">
                  <a:extLst>
                    <a:ext uri="{9D8B030D-6E8A-4147-A177-3AD203B41FA5}">
                      <a16:colId xmlns:a16="http://schemas.microsoft.com/office/drawing/2014/main" xmlns="" val="2150710278"/>
                    </a:ext>
                  </a:extLst>
                </a:gridCol>
                <a:gridCol w="156929">
                  <a:extLst>
                    <a:ext uri="{9D8B030D-6E8A-4147-A177-3AD203B41FA5}">
                      <a16:colId xmlns:a16="http://schemas.microsoft.com/office/drawing/2014/main" xmlns="" val="1365179731"/>
                    </a:ext>
                  </a:extLst>
                </a:gridCol>
                <a:gridCol w="198228">
                  <a:extLst>
                    <a:ext uri="{9D8B030D-6E8A-4147-A177-3AD203B41FA5}">
                      <a16:colId xmlns:a16="http://schemas.microsoft.com/office/drawing/2014/main" xmlns="" val="3767081606"/>
                    </a:ext>
                  </a:extLst>
                </a:gridCol>
                <a:gridCol w="198228">
                  <a:extLst>
                    <a:ext uri="{9D8B030D-6E8A-4147-A177-3AD203B41FA5}">
                      <a16:colId xmlns:a16="http://schemas.microsoft.com/office/drawing/2014/main" xmlns="" val="2456778837"/>
                    </a:ext>
                  </a:extLst>
                </a:gridCol>
                <a:gridCol w="187214">
                  <a:extLst>
                    <a:ext uri="{9D8B030D-6E8A-4147-A177-3AD203B41FA5}">
                      <a16:colId xmlns:a16="http://schemas.microsoft.com/office/drawing/2014/main" xmlns="" val="1364160457"/>
                    </a:ext>
                  </a:extLst>
                </a:gridCol>
                <a:gridCol w="198228">
                  <a:extLst>
                    <a:ext uri="{9D8B030D-6E8A-4147-A177-3AD203B41FA5}">
                      <a16:colId xmlns:a16="http://schemas.microsoft.com/office/drawing/2014/main" xmlns="" val="2810403311"/>
                    </a:ext>
                  </a:extLst>
                </a:gridCol>
                <a:gridCol w="154176">
                  <a:extLst>
                    <a:ext uri="{9D8B030D-6E8A-4147-A177-3AD203B41FA5}">
                      <a16:colId xmlns:a16="http://schemas.microsoft.com/office/drawing/2014/main" xmlns="" val="3402497470"/>
                    </a:ext>
                  </a:extLst>
                </a:gridCol>
                <a:gridCol w="110126">
                  <a:extLst>
                    <a:ext uri="{9D8B030D-6E8A-4147-A177-3AD203B41FA5}">
                      <a16:colId xmlns:a16="http://schemas.microsoft.com/office/drawing/2014/main" xmlns="" val="3022502572"/>
                    </a:ext>
                  </a:extLst>
                </a:gridCol>
                <a:gridCol w="154176">
                  <a:extLst>
                    <a:ext uri="{9D8B030D-6E8A-4147-A177-3AD203B41FA5}">
                      <a16:colId xmlns:a16="http://schemas.microsoft.com/office/drawing/2014/main" xmlns="" val="3809123723"/>
                    </a:ext>
                  </a:extLst>
                </a:gridCol>
                <a:gridCol w="154176">
                  <a:extLst>
                    <a:ext uri="{9D8B030D-6E8A-4147-A177-3AD203B41FA5}">
                      <a16:colId xmlns:a16="http://schemas.microsoft.com/office/drawing/2014/main" xmlns="" val="891468562"/>
                    </a:ext>
                  </a:extLst>
                </a:gridCol>
                <a:gridCol w="156929">
                  <a:extLst>
                    <a:ext uri="{9D8B030D-6E8A-4147-A177-3AD203B41FA5}">
                      <a16:colId xmlns:a16="http://schemas.microsoft.com/office/drawing/2014/main" xmlns="" val="2626946335"/>
                    </a:ext>
                  </a:extLst>
                </a:gridCol>
                <a:gridCol w="156929">
                  <a:extLst>
                    <a:ext uri="{9D8B030D-6E8A-4147-A177-3AD203B41FA5}">
                      <a16:colId xmlns:a16="http://schemas.microsoft.com/office/drawing/2014/main" xmlns="" val="748459969"/>
                    </a:ext>
                  </a:extLst>
                </a:gridCol>
                <a:gridCol w="156929">
                  <a:extLst>
                    <a:ext uri="{9D8B030D-6E8A-4147-A177-3AD203B41FA5}">
                      <a16:colId xmlns:a16="http://schemas.microsoft.com/office/drawing/2014/main" xmlns="" val="4111805604"/>
                    </a:ext>
                  </a:extLst>
                </a:gridCol>
                <a:gridCol w="156929">
                  <a:extLst>
                    <a:ext uri="{9D8B030D-6E8A-4147-A177-3AD203B41FA5}">
                      <a16:colId xmlns:a16="http://schemas.microsoft.com/office/drawing/2014/main" xmlns="" val="3311083083"/>
                    </a:ext>
                  </a:extLst>
                </a:gridCol>
                <a:gridCol w="198228">
                  <a:extLst>
                    <a:ext uri="{9D8B030D-6E8A-4147-A177-3AD203B41FA5}">
                      <a16:colId xmlns:a16="http://schemas.microsoft.com/office/drawing/2014/main" xmlns="" val="3207443282"/>
                    </a:ext>
                  </a:extLst>
                </a:gridCol>
                <a:gridCol w="198228">
                  <a:extLst>
                    <a:ext uri="{9D8B030D-6E8A-4147-A177-3AD203B41FA5}">
                      <a16:colId xmlns:a16="http://schemas.microsoft.com/office/drawing/2014/main" xmlns="" val="2606572950"/>
                    </a:ext>
                  </a:extLst>
                </a:gridCol>
                <a:gridCol w="187214">
                  <a:extLst>
                    <a:ext uri="{9D8B030D-6E8A-4147-A177-3AD203B41FA5}">
                      <a16:colId xmlns:a16="http://schemas.microsoft.com/office/drawing/2014/main" xmlns="" val="116148336"/>
                    </a:ext>
                  </a:extLst>
                </a:gridCol>
                <a:gridCol w="187214">
                  <a:extLst>
                    <a:ext uri="{9D8B030D-6E8A-4147-A177-3AD203B41FA5}">
                      <a16:colId xmlns:a16="http://schemas.microsoft.com/office/drawing/2014/main" xmlns="" val="1667343919"/>
                    </a:ext>
                  </a:extLst>
                </a:gridCol>
                <a:gridCol w="154176">
                  <a:extLst>
                    <a:ext uri="{9D8B030D-6E8A-4147-A177-3AD203B41FA5}">
                      <a16:colId xmlns:a16="http://schemas.microsoft.com/office/drawing/2014/main" xmlns="" val="4001069683"/>
                    </a:ext>
                  </a:extLst>
                </a:gridCol>
                <a:gridCol w="110126">
                  <a:extLst>
                    <a:ext uri="{9D8B030D-6E8A-4147-A177-3AD203B41FA5}">
                      <a16:colId xmlns:a16="http://schemas.microsoft.com/office/drawing/2014/main" xmlns="" val="4099158279"/>
                    </a:ext>
                  </a:extLst>
                </a:gridCol>
                <a:gridCol w="154176">
                  <a:extLst>
                    <a:ext uri="{9D8B030D-6E8A-4147-A177-3AD203B41FA5}">
                      <a16:colId xmlns:a16="http://schemas.microsoft.com/office/drawing/2014/main" xmlns="" val="1483999448"/>
                    </a:ext>
                  </a:extLst>
                </a:gridCol>
                <a:gridCol w="154176">
                  <a:extLst>
                    <a:ext uri="{9D8B030D-6E8A-4147-A177-3AD203B41FA5}">
                      <a16:colId xmlns:a16="http://schemas.microsoft.com/office/drawing/2014/main" xmlns="" val="1656877145"/>
                    </a:ext>
                  </a:extLst>
                </a:gridCol>
                <a:gridCol w="156929">
                  <a:extLst>
                    <a:ext uri="{9D8B030D-6E8A-4147-A177-3AD203B41FA5}">
                      <a16:colId xmlns:a16="http://schemas.microsoft.com/office/drawing/2014/main" xmlns="" val="3517741262"/>
                    </a:ext>
                  </a:extLst>
                </a:gridCol>
                <a:gridCol w="156929">
                  <a:extLst>
                    <a:ext uri="{9D8B030D-6E8A-4147-A177-3AD203B41FA5}">
                      <a16:colId xmlns:a16="http://schemas.microsoft.com/office/drawing/2014/main" xmlns="" val="3133631000"/>
                    </a:ext>
                  </a:extLst>
                </a:gridCol>
                <a:gridCol w="156929">
                  <a:extLst>
                    <a:ext uri="{9D8B030D-6E8A-4147-A177-3AD203B41FA5}">
                      <a16:colId xmlns:a16="http://schemas.microsoft.com/office/drawing/2014/main" xmlns="" val="1635498419"/>
                    </a:ext>
                  </a:extLst>
                </a:gridCol>
                <a:gridCol w="156929">
                  <a:extLst>
                    <a:ext uri="{9D8B030D-6E8A-4147-A177-3AD203B41FA5}">
                      <a16:colId xmlns:a16="http://schemas.microsoft.com/office/drawing/2014/main" xmlns="" val="3373554071"/>
                    </a:ext>
                  </a:extLst>
                </a:gridCol>
                <a:gridCol w="198228">
                  <a:extLst>
                    <a:ext uri="{9D8B030D-6E8A-4147-A177-3AD203B41FA5}">
                      <a16:colId xmlns:a16="http://schemas.microsoft.com/office/drawing/2014/main" xmlns="" val="1119169032"/>
                    </a:ext>
                  </a:extLst>
                </a:gridCol>
                <a:gridCol w="198228">
                  <a:extLst>
                    <a:ext uri="{9D8B030D-6E8A-4147-A177-3AD203B41FA5}">
                      <a16:colId xmlns:a16="http://schemas.microsoft.com/office/drawing/2014/main" xmlns="" val="4290803571"/>
                    </a:ext>
                  </a:extLst>
                </a:gridCol>
                <a:gridCol w="187214">
                  <a:extLst>
                    <a:ext uri="{9D8B030D-6E8A-4147-A177-3AD203B41FA5}">
                      <a16:colId xmlns:a16="http://schemas.microsoft.com/office/drawing/2014/main" xmlns="" val="660479762"/>
                    </a:ext>
                  </a:extLst>
                </a:gridCol>
                <a:gridCol w="187214">
                  <a:extLst>
                    <a:ext uri="{9D8B030D-6E8A-4147-A177-3AD203B41FA5}">
                      <a16:colId xmlns:a16="http://schemas.microsoft.com/office/drawing/2014/main" xmlns="" val="3829916217"/>
                    </a:ext>
                  </a:extLst>
                </a:gridCol>
                <a:gridCol w="154176">
                  <a:extLst>
                    <a:ext uri="{9D8B030D-6E8A-4147-A177-3AD203B41FA5}">
                      <a16:colId xmlns:a16="http://schemas.microsoft.com/office/drawing/2014/main" xmlns="" val="2764822407"/>
                    </a:ext>
                  </a:extLst>
                </a:gridCol>
                <a:gridCol w="154176">
                  <a:extLst>
                    <a:ext uri="{9D8B030D-6E8A-4147-A177-3AD203B41FA5}">
                      <a16:colId xmlns:a16="http://schemas.microsoft.com/office/drawing/2014/main" xmlns="" val="3703907057"/>
                    </a:ext>
                  </a:extLst>
                </a:gridCol>
                <a:gridCol w="154176">
                  <a:extLst>
                    <a:ext uri="{9D8B030D-6E8A-4147-A177-3AD203B41FA5}">
                      <a16:colId xmlns:a16="http://schemas.microsoft.com/office/drawing/2014/main" xmlns="" val="4144959518"/>
                    </a:ext>
                  </a:extLst>
                </a:gridCol>
                <a:gridCol w="154176">
                  <a:extLst>
                    <a:ext uri="{9D8B030D-6E8A-4147-A177-3AD203B41FA5}">
                      <a16:colId xmlns:a16="http://schemas.microsoft.com/office/drawing/2014/main" xmlns="" val="1925705238"/>
                    </a:ext>
                  </a:extLst>
                </a:gridCol>
              </a:tblGrid>
              <a:tr h="280265">
                <a:tc gridSpan="51">
                  <a:txBody>
                    <a:bodyPr/>
                    <a:lstStyle/>
                    <a:p>
                      <a:pPr algn="l" fontAlgn="ctr"/>
                      <a:r>
                        <a:rPr lang="ru-RU" sz="900" b="1" i="0" u="none" strike="noStrike" dirty="0">
                          <a:solidFill>
                            <a:srgbClr val="000000"/>
                          </a:solidFill>
                          <a:effectLst/>
                          <a:latin typeface="Arial" panose="020B0604020202020204" pitchFamily="34" charset="0"/>
                          <a:cs typeface="Arial" panose="020B0604020202020204" pitchFamily="34" charset="0"/>
                        </a:rPr>
                        <a:t>2.1.  Расчет доходов в виде арендной либо иной платы за передачу в возмездное пользование государственного имущества</a:t>
                      </a:r>
                    </a:p>
                  </a:txBody>
                  <a:tcPr marL="8148" marR="8148" marT="8148" marB="0" anchor="ctr">
                    <a:lnL>
                      <a:noFill/>
                    </a:lnL>
                    <a:lnR>
                      <a:noFill/>
                    </a:lnR>
                    <a:lnT>
                      <a:noFill/>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268007990"/>
                  </a:ext>
                </a:extLst>
              </a:tr>
              <a:tr h="208249">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dirty="0">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1" i="0" u="none" strike="noStrike">
                          <a:solidFill>
                            <a:srgbClr val="000000"/>
                          </a:solidFill>
                          <a:effectLst/>
                          <a:latin typeface="Times New Roman" panose="02020603050405020304" pitchFamily="18" charset="0"/>
                        </a:rPr>
                        <a:t> </a:t>
                      </a:r>
                    </a:p>
                  </a:txBody>
                  <a:tcPr marL="8148" marR="8148" marT="8148"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040158965"/>
                  </a:ext>
                </a:extLst>
              </a:tr>
              <a:tr h="797963">
                <a:tc rowSpan="2" gridSpan="13">
                  <a:txBody>
                    <a:bodyPr/>
                    <a:lstStyle/>
                    <a:p>
                      <a:pPr algn="ctr" fontAlgn="ctr"/>
                      <a:r>
                        <a:rPr lang="ru-RU" sz="900" b="0" i="0" u="none" strike="noStrike" dirty="0">
                          <a:solidFill>
                            <a:srgbClr val="000000"/>
                          </a:solidFill>
                          <a:effectLst/>
                          <a:latin typeface="Times New Roman" panose="02020603050405020304" pitchFamily="18" charset="0"/>
                        </a:rPr>
                        <a:t>Наименование объекта</a:t>
                      </a:r>
                    </a:p>
                  </a:txBody>
                  <a:tcPr marL="8148" marR="8148" marT="8148"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hMerge="1">
                  <a:txBody>
                    <a:bodyPr/>
                    <a:lstStyle/>
                    <a:p>
                      <a:endParaRPr lang="ru-RU"/>
                    </a:p>
                  </a:txBody>
                  <a:tcPr/>
                </a:tc>
                <a:tc rowSpan="2" gridSpan="2">
                  <a:txBody>
                    <a:bodyPr/>
                    <a:lstStyle/>
                    <a:p>
                      <a:pPr algn="ctr" fontAlgn="ctr"/>
                      <a:r>
                        <a:rPr lang="ru-RU" sz="900" b="0" i="0" u="none" strike="noStrike">
                          <a:solidFill>
                            <a:srgbClr val="000000"/>
                          </a:solidFill>
                          <a:effectLst/>
                          <a:latin typeface="Times New Roman" panose="02020603050405020304" pitchFamily="18" charset="0"/>
                        </a:rPr>
                        <a:t>Код строки</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lang="ru-RU"/>
                    </a:p>
                  </a:txBody>
                  <a:tcPr/>
                </a:tc>
                <a:tc gridSpan="12">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Плата (тариф) арендной платы </a:t>
                      </a:r>
                      <a:br>
                        <a:rPr lang="ru-RU" sz="900" b="0" i="0" u="none" strike="noStrike" dirty="0">
                          <a:solidFill>
                            <a:srgbClr val="000000"/>
                          </a:solidFill>
                          <a:effectLst/>
                          <a:latin typeface="Arial" panose="020B0604020202020204" pitchFamily="34" charset="0"/>
                          <a:cs typeface="Arial" panose="020B0604020202020204" pitchFamily="34" charset="0"/>
                        </a:rPr>
                      </a:br>
                      <a:r>
                        <a:rPr lang="ru-RU" sz="900" b="0" i="0" u="none" strike="noStrike" dirty="0">
                          <a:solidFill>
                            <a:srgbClr val="000000"/>
                          </a:solidFill>
                          <a:effectLst/>
                          <a:latin typeface="Arial" panose="020B0604020202020204" pitchFamily="34" charset="0"/>
                          <a:cs typeface="Arial" panose="020B0604020202020204" pitchFamily="34" charset="0"/>
                        </a:rPr>
                        <a:t>за единицу площади (объект)</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12">
                  <a:txBody>
                    <a:bodyPr/>
                    <a:lstStyle/>
                    <a:p>
                      <a:pPr algn="ctr" fontAlgn="ctr"/>
                      <a:r>
                        <a:rPr lang="ru-RU" sz="900" b="0" i="0" u="none" strike="noStrike" dirty="0">
                          <a:solidFill>
                            <a:srgbClr val="000000"/>
                          </a:solidFill>
                          <a:effectLst/>
                          <a:latin typeface="Arial" panose="020B0604020202020204" pitchFamily="34" charset="0"/>
                          <a:cs typeface="Arial" panose="020B0604020202020204" pitchFamily="34" charset="0"/>
                        </a:rPr>
                        <a:t>Планируемый объем предоставления имущества в аренду</a:t>
                      </a:r>
                      <a:br>
                        <a:rPr lang="ru-RU" sz="900" b="0" i="0" u="none" strike="noStrike" dirty="0">
                          <a:solidFill>
                            <a:srgbClr val="000000"/>
                          </a:solidFill>
                          <a:effectLst/>
                          <a:latin typeface="Arial" panose="020B0604020202020204" pitchFamily="34" charset="0"/>
                          <a:cs typeface="Arial" panose="020B0604020202020204" pitchFamily="34" charset="0"/>
                        </a:rPr>
                      </a:br>
                      <a:r>
                        <a:rPr lang="ru-RU" sz="900" b="0" i="0" u="none" strike="noStrike" dirty="0">
                          <a:solidFill>
                            <a:srgbClr val="000000"/>
                          </a:solidFill>
                          <a:effectLst/>
                          <a:latin typeface="Arial" panose="020B0604020202020204" pitchFamily="34" charset="0"/>
                          <a:cs typeface="Arial" panose="020B0604020202020204" pitchFamily="34" charset="0"/>
                        </a:rPr>
                        <a:t> (в натуральных показателях)</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12">
                  <a:txBody>
                    <a:bodyPr/>
                    <a:lstStyle/>
                    <a:p>
                      <a:pPr algn="ctr" fontAlgn="ctr"/>
                      <a:r>
                        <a:rPr lang="ru-RU" sz="900" b="0" i="0" u="none" strike="noStrike">
                          <a:solidFill>
                            <a:srgbClr val="000000"/>
                          </a:solidFill>
                          <a:effectLst/>
                          <a:latin typeface="Times New Roman" panose="02020603050405020304" pitchFamily="18" charset="0"/>
                        </a:rPr>
                        <a:t>Сумма</a:t>
                      </a:r>
                    </a:p>
                  </a:txBody>
                  <a:tcPr marL="8148" marR="8148" marT="814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479245059"/>
                  </a:ext>
                </a:extLst>
              </a:tr>
              <a:tr h="1584248">
                <a:tc gridSpan="13"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на  20__ год</a:t>
                      </a:r>
                      <a:br>
                        <a:rPr lang="ru-RU" sz="900" b="0" i="0" u="none" strike="noStrike">
                          <a:solidFill>
                            <a:srgbClr val="000000"/>
                          </a:solidFill>
                          <a:effectLst/>
                          <a:latin typeface="Times New Roman" panose="02020603050405020304" pitchFamily="18" charset="0"/>
                        </a:rPr>
                      </a:br>
                      <a:r>
                        <a:rPr lang="ru-RU" sz="900" b="0" i="0" u="none" strike="noStrike">
                          <a:solidFill>
                            <a:srgbClr val="000000"/>
                          </a:solidFill>
                          <a:effectLst/>
                          <a:latin typeface="Times New Roman" panose="02020603050405020304" pitchFamily="18" charset="0"/>
                        </a:rPr>
                        <a:t>(на текущий финансовый год)</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на  20__ год</a:t>
                      </a:r>
                      <a:br>
                        <a:rPr lang="ru-RU" sz="900" b="0" i="0" u="none" strike="noStrike">
                          <a:solidFill>
                            <a:srgbClr val="000000"/>
                          </a:solidFill>
                          <a:effectLst/>
                          <a:latin typeface="Times New Roman" panose="02020603050405020304" pitchFamily="18" charset="0"/>
                        </a:rPr>
                      </a:br>
                      <a:r>
                        <a:rPr lang="ru-RU" sz="900" b="0" i="0" u="none" strike="noStrike">
                          <a:solidFill>
                            <a:srgbClr val="000000"/>
                          </a:solidFill>
                          <a:effectLst/>
                          <a:latin typeface="Times New Roman" panose="02020603050405020304" pitchFamily="18" charset="0"/>
                        </a:rPr>
                        <a:t>(на первый год планового периода)</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на  20__ год</a:t>
                      </a:r>
                      <a:br>
                        <a:rPr lang="ru-RU" sz="900" b="0" i="0" u="none" strike="noStrike">
                          <a:solidFill>
                            <a:srgbClr val="000000"/>
                          </a:solidFill>
                          <a:effectLst/>
                          <a:latin typeface="Times New Roman" panose="02020603050405020304" pitchFamily="18" charset="0"/>
                        </a:rPr>
                      </a:br>
                      <a:r>
                        <a:rPr lang="ru-RU" sz="900" b="0" i="0" u="none" strike="noStrike">
                          <a:solidFill>
                            <a:srgbClr val="000000"/>
                          </a:solidFill>
                          <a:effectLst/>
                          <a:latin typeface="Times New Roman" panose="02020603050405020304" pitchFamily="18" charset="0"/>
                        </a:rPr>
                        <a:t>(на второй год планового периода)</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на  20__ год</a:t>
                      </a:r>
                      <a:br>
                        <a:rPr lang="ru-RU" sz="900" b="0" i="0" u="none" strike="noStrike">
                          <a:solidFill>
                            <a:srgbClr val="000000"/>
                          </a:solidFill>
                          <a:effectLst/>
                          <a:latin typeface="Times New Roman" panose="02020603050405020304" pitchFamily="18" charset="0"/>
                        </a:rPr>
                      </a:br>
                      <a:r>
                        <a:rPr lang="ru-RU" sz="900" b="0" i="0" u="none" strike="noStrike">
                          <a:solidFill>
                            <a:srgbClr val="000000"/>
                          </a:solidFill>
                          <a:effectLst/>
                          <a:latin typeface="Times New Roman" panose="02020603050405020304" pitchFamily="18" charset="0"/>
                        </a:rPr>
                        <a:t>(на текущий финансовый год)</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на  20__ год</a:t>
                      </a:r>
                      <a:br>
                        <a:rPr lang="ru-RU" sz="900" b="0" i="0" u="none" strike="noStrike">
                          <a:solidFill>
                            <a:srgbClr val="000000"/>
                          </a:solidFill>
                          <a:effectLst/>
                          <a:latin typeface="Times New Roman" panose="02020603050405020304" pitchFamily="18" charset="0"/>
                        </a:rPr>
                      </a:br>
                      <a:r>
                        <a:rPr lang="ru-RU" sz="900" b="0" i="0" u="none" strike="noStrike">
                          <a:solidFill>
                            <a:srgbClr val="000000"/>
                          </a:solidFill>
                          <a:effectLst/>
                          <a:latin typeface="Times New Roman" panose="02020603050405020304" pitchFamily="18" charset="0"/>
                        </a:rPr>
                        <a:t>(на первый год планового периода)</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на  20__ год</a:t>
                      </a:r>
                      <a:br>
                        <a:rPr lang="ru-RU" sz="900" b="0" i="0" u="none" strike="noStrike">
                          <a:solidFill>
                            <a:srgbClr val="000000"/>
                          </a:solidFill>
                          <a:effectLst/>
                          <a:latin typeface="Times New Roman" panose="02020603050405020304" pitchFamily="18" charset="0"/>
                        </a:rPr>
                      </a:br>
                      <a:r>
                        <a:rPr lang="ru-RU" sz="900" b="0" i="0" u="none" strike="noStrike">
                          <a:solidFill>
                            <a:srgbClr val="000000"/>
                          </a:solidFill>
                          <a:effectLst/>
                          <a:latin typeface="Times New Roman" panose="02020603050405020304" pitchFamily="18" charset="0"/>
                        </a:rPr>
                        <a:t>(на второй год планового периода)</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на  20__ год</a:t>
                      </a:r>
                      <a:br>
                        <a:rPr lang="ru-RU" sz="900" b="0" i="0" u="none" strike="noStrike">
                          <a:solidFill>
                            <a:srgbClr val="000000"/>
                          </a:solidFill>
                          <a:effectLst/>
                          <a:latin typeface="Times New Roman" panose="02020603050405020304" pitchFamily="18" charset="0"/>
                        </a:rPr>
                      </a:br>
                      <a:r>
                        <a:rPr lang="ru-RU" sz="900" b="0" i="0" u="none" strike="noStrike">
                          <a:solidFill>
                            <a:srgbClr val="000000"/>
                          </a:solidFill>
                          <a:effectLst/>
                          <a:latin typeface="Times New Roman" panose="02020603050405020304" pitchFamily="18" charset="0"/>
                        </a:rPr>
                        <a:t>(на текущий финансовый год)</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на  20__ год</a:t>
                      </a:r>
                      <a:br>
                        <a:rPr lang="ru-RU" sz="900" b="0" i="0" u="none" strike="noStrike">
                          <a:solidFill>
                            <a:srgbClr val="000000"/>
                          </a:solidFill>
                          <a:effectLst/>
                          <a:latin typeface="Times New Roman" panose="02020603050405020304" pitchFamily="18" charset="0"/>
                        </a:rPr>
                      </a:br>
                      <a:r>
                        <a:rPr lang="ru-RU" sz="900" b="0" i="0" u="none" strike="noStrike">
                          <a:solidFill>
                            <a:srgbClr val="000000"/>
                          </a:solidFill>
                          <a:effectLst/>
                          <a:latin typeface="Times New Roman" panose="02020603050405020304" pitchFamily="18" charset="0"/>
                        </a:rPr>
                        <a:t>(на первый год планового периода)</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на  20__ год</a:t>
                      </a:r>
                      <a:br>
                        <a:rPr lang="ru-RU" sz="900" b="0" i="0" u="none" strike="noStrike">
                          <a:solidFill>
                            <a:srgbClr val="000000"/>
                          </a:solidFill>
                          <a:effectLst/>
                          <a:latin typeface="Times New Roman" panose="02020603050405020304" pitchFamily="18" charset="0"/>
                        </a:rPr>
                      </a:br>
                      <a:r>
                        <a:rPr lang="ru-RU" sz="900" b="0" i="0" u="none" strike="noStrike">
                          <a:solidFill>
                            <a:srgbClr val="000000"/>
                          </a:solidFill>
                          <a:effectLst/>
                          <a:latin typeface="Times New Roman" panose="02020603050405020304" pitchFamily="18" charset="0"/>
                        </a:rPr>
                        <a:t>(на второй год планового периода)</a:t>
                      </a:r>
                    </a:p>
                  </a:txBody>
                  <a:tcPr marL="8148" marR="8148" marT="814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576424274"/>
                  </a:ext>
                </a:extLst>
              </a:tr>
              <a:tr h="186843">
                <a:tc gridSpan="13">
                  <a:txBody>
                    <a:bodyPr/>
                    <a:lstStyle/>
                    <a:p>
                      <a:pPr algn="ctr" fontAlgn="ctr"/>
                      <a:r>
                        <a:rPr lang="ru-RU" sz="900" b="0" i="0" u="none" strike="noStrike" dirty="0">
                          <a:solidFill>
                            <a:srgbClr val="000000"/>
                          </a:solidFill>
                          <a:effectLst/>
                          <a:latin typeface="Times New Roman" panose="02020603050405020304" pitchFamily="18" charset="0"/>
                        </a:rPr>
                        <a:t>1</a:t>
                      </a:r>
                    </a:p>
                  </a:txBody>
                  <a:tcPr marL="8148" marR="8148" marT="8148"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ctr" fontAlgn="ctr"/>
                      <a:r>
                        <a:rPr lang="ru-RU" sz="900" b="0" i="0" u="none" strike="noStrike">
                          <a:solidFill>
                            <a:srgbClr val="000000"/>
                          </a:solidFill>
                          <a:effectLst/>
                          <a:latin typeface="Times New Roman" panose="02020603050405020304" pitchFamily="18" charset="0"/>
                        </a:rPr>
                        <a:t>2</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3</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4</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5</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6</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7</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8</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9</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10</a:t>
                      </a:r>
                    </a:p>
                  </a:txBody>
                  <a:tcPr marL="8148" marR="8148" marT="81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11</a:t>
                      </a:r>
                    </a:p>
                  </a:txBody>
                  <a:tcPr marL="8148" marR="8148" marT="814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649900809"/>
                  </a:ext>
                </a:extLst>
              </a:tr>
              <a:tr h="455429">
                <a:tc gridSpan="13">
                  <a:txBody>
                    <a:bodyPr/>
                    <a:lstStyle/>
                    <a:p>
                      <a:pPr algn="l" fontAlgn="b"/>
                      <a:r>
                        <a:rPr lang="ru-RU" sz="900" b="0" i="0" u="none" strike="noStrike" dirty="0">
                          <a:solidFill>
                            <a:srgbClr val="000000"/>
                          </a:solidFill>
                          <a:effectLst/>
                          <a:latin typeface="Times New Roman" panose="02020603050405020304" pitchFamily="18" charset="0"/>
                        </a:rPr>
                        <a:t>Недвижимое имущество, всего</a:t>
                      </a:r>
                    </a:p>
                  </a:txBody>
                  <a:tcPr marL="8148" marR="8148" marT="8148"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ctr" fontAlgn="b"/>
                      <a:r>
                        <a:rPr lang="ru-RU" sz="900" b="0" i="0" u="none" strike="noStrike">
                          <a:solidFill>
                            <a:srgbClr val="000000"/>
                          </a:solidFill>
                          <a:effectLst/>
                          <a:latin typeface="Times New Roman" panose="02020603050405020304" pitchFamily="18" charset="0"/>
                        </a:rPr>
                        <a:t>0100</a:t>
                      </a:r>
                    </a:p>
                  </a:txBody>
                  <a:tcPr marL="8148" marR="8148" marT="81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х</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х</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х</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х</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х</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х</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 </a:t>
                      </a:r>
                    </a:p>
                  </a:txBody>
                  <a:tcPr marL="8148" marR="8148" marT="81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709199820"/>
                  </a:ext>
                </a:extLst>
              </a:tr>
              <a:tr h="499805">
                <a:tc gridSpan="13">
                  <a:txBody>
                    <a:bodyPr/>
                    <a:lstStyle/>
                    <a:p>
                      <a:pPr algn="l" fontAlgn="t"/>
                      <a:r>
                        <a:rPr lang="ru-RU" sz="900" b="0" i="0" u="none" strike="noStrike" dirty="0">
                          <a:solidFill>
                            <a:srgbClr val="000000"/>
                          </a:solidFill>
                          <a:effectLst/>
                          <a:latin typeface="Times New Roman" panose="02020603050405020304" pitchFamily="18" charset="0"/>
                        </a:rPr>
                        <a:t>в том числе:</a:t>
                      </a:r>
                    </a:p>
                  </a:txBody>
                  <a:tcPr marL="146668" marR="8148" marT="8148" marB="0">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ctr" fontAlgn="b"/>
                      <a:r>
                        <a:rPr lang="ru-RU" sz="900" b="0" i="0" u="none" strike="noStrike">
                          <a:solidFill>
                            <a:srgbClr val="000000"/>
                          </a:solidFill>
                          <a:effectLst/>
                          <a:latin typeface="Times New Roman" panose="02020603050405020304" pitchFamily="18" charset="0"/>
                        </a:rPr>
                        <a:t>0101</a:t>
                      </a:r>
                    </a:p>
                  </a:txBody>
                  <a:tcPr marL="8148" marR="8148" marT="81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 </a:t>
                      </a:r>
                    </a:p>
                  </a:txBody>
                  <a:tcPr marL="8148" marR="8148" marT="81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059339795"/>
                  </a:ext>
                </a:extLst>
              </a:tr>
              <a:tr h="291942">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dirty="0">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dirty="0">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dirty="0">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000000"/>
                          </a:solidFill>
                          <a:effectLst/>
                          <a:latin typeface="Times New Roman" panose="02020603050405020304" pitchFamily="18" charset="0"/>
                        </a:rPr>
                        <a:t> </a:t>
                      </a:r>
                    </a:p>
                  </a:txBody>
                  <a:tcPr marL="8148" marR="8148" marT="814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000000"/>
                          </a:solidFill>
                          <a:effectLst/>
                          <a:latin typeface="Times New Roman" panose="02020603050405020304" pitchFamily="18" charset="0"/>
                        </a:rPr>
                        <a:t> </a:t>
                      </a:r>
                    </a:p>
                  </a:txBody>
                  <a:tcPr marL="8148" marR="8148" marT="814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000000"/>
                          </a:solidFill>
                          <a:effectLst/>
                          <a:latin typeface="Times New Roman" panose="02020603050405020304" pitchFamily="18" charset="0"/>
                        </a:rPr>
                        <a:t> </a:t>
                      </a:r>
                    </a:p>
                  </a:txBody>
                  <a:tcPr marL="8148" marR="8148" marT="814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000000"/>
                          </a:solidFill>
                          <a:effectLst/>
                          <a:latin typeface="Times New Roman" panose="02020603050405020304" pitchFamily="18" charset="0"/>
                        </a:rPr>
                        <a:t> </a:t>
                      </a:r>
                    </a:p>
                  </a:txBody>
                  <a:tcPr marL="8148" marR="8148" marT="8148"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558628541"/>
                  </a:ext>
                </a:extLst>
              </a:tr>
              <a:tr h="478785">
                <a:tc gridSpan="13">
                  <a:txBody>
                    <a:bodyPr/>
                    <a:lstStyle/>
                    <a:p>
                      <a:pPr algn="l" fontAlgn="b"/>
                      <a:r>
                        <a:rPr lang="ru-RU" sz="900" b="0" i="0" u="none" strike="noStrike" dirty="0">
                          <a:solidFill>
                            <a:srgbClr val="000000"/>
                          </a:solidFill>
                          <a:effectLst/>
                          <a:latin typeface="Times New Roman" panose="02020603050405020304" pitchFamily="18" charset="0"/>
                        </a:rPr>
                        <a:t>Движимое имущество, всего</a:t>
                      </a:r>
                    </a:p>
                  </a:txBody>
                  <a:tcPr marL="8148" marR="8148" marT="8148"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ctr" fontAlgn="b"/>
                      <a:r>
                        <a:rPr lang="ru-RU" sz="900" b="0" i="0" u="none" strike="noStrike" dirty="0">
                          <a:solidFill>
                            <a:srgbClr val="000000"/>
                          </a:solidFill>
                          <a:effectLst/>
                          <a:latin typeface="Times New Roman" panose="02020603050405020304" pitchFamily="18" charset="0"/>
                        </a:rPr>
                        <a:t>0200</a:t>
                      </a:r>
                    </a:p>
                  </a:txBody>
                  <a:tcPr marL="8148" marR="8148" marT="81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4">
                  <a:txBody>
                    <a:bodyPr/>
                    <a:lstStyle/>
                    <a:p>
                      <a:pPr algn="ctr" fontAlgn="b"/>
                      <a:r>
                        <a:rPr lang="ru-RU" sz="900" b="0" i="0" u="none" strike="noStrike" dirty="0">
                          <a:solidFill>
                            <a:srgbClr val="000000"/>
                          </a:solidFill>
                          <a:effectLst/>
                          <a:latin typeface="Times New Roman" panose="02020603050405020304" pitchFamily="18" charset="0"/>
                        </a:rPr>
                        <a:t>х</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dirty="0">
                          <a:solidFill>
                            <a:srgbClr val="000000"/>
                          </a:solidFill>
                          <a:effectLst/>
                          <a:latin typeface="Times New Roman" panose="02020603050405020304" pitchFamily="18" charset="0"/>
                        </a:rPr>
                        <a:t>х</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х</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х</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х</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х</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 </a:t>
                      </a:r>
                    </a:p>
                  </a:txBody>
                  <a:tcPr marL="8148" marR="8148" marT="81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4027847576"/>
                  </a:ext>
                </a:extLst>
              </a:tr>
              <a:tr h="499805">
                <a:tc gridSpan="13">
                  <a:txBody>
                    <a:bodyPr/>
                    <a:lstStyle/>
                    <a:p>
                      <a:pPr algn="l" fontAlgn="t"/>
                      <a:r>
                        <a:rPr lang="ru-RU" sz="900" b="0" i="0" u="none" strike="noStrike">
                          <a:solidFill>
                            <a:srgbClr val="000000"/>
                          </a:solidFill>
                          <a:effectLst/>
                          <a:latin typeface="Times New Roman" panose="02020603050405020304" pitchFamily="18" charset="0"/>
                        </a:rPr>
                        <a:t>в том числе:</a:t>
                      </a:r>
                    </a:p>
                  </a:txBody>
                  <a:tcPr marL="146668" marR="8148" marT="8148" marB="0">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ctr" fontAlgn="b"/>
                      <a:r>
                        <a:rPr lang="ru-RU" sz="900" b="0" i="0" u="none" strike="noStrike">
                          <a:solidFill>
                            <a:srgbClr val="000000"/>
                          </a:solidFill>
                          <a:effectLst/>
                          <a:latin typeface="Times New Roman" panose="02020603050405020304" pitchFamily="18" charset="0"/>
                        </a:rPr>
                        <a:t>0201</a:t>
                      </a:r>
                    </a:p>
                  </a:txBody>
                  <a:tcPr marL="8148" marR="8148" marT="81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dirty="0">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dirty="0">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dirty="0">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dirty="0">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ctr"/>
                      <a:r>
                        <a:rPr lang="ru-RU" sz="900" b="0" i="0" u="none" strike="noStrike">
                          <a:solidFill>
                            <a:srgbClr val="000000"/>
                          </a:solidFill>
                          <a:effectLst/>
                          <a:latin typeface="Times New Roman" panose="02020603050405020304" pitchFamily="18" charset="0"/>
                        </a:rPr>
                        <a:t> </a:t>
                      </a:r>
                    </a:p>
                  </a:txBody>
                  <a:tcPr marL="8148" marR="8148" marT="8148"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206127377"/>
                  </a:ext>
                </a:extLst>
              </a:tr>
              <a:tr h="291942">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solidFill>
                            <a:srgbClr val="000000"/>
                          </a:solidFill>
                          <a:effectLst/>
                          <a:latin typeface="Times New Roman" panose="02020603050405020304" pitchFamily="18" charset="0"/>
                        </a:rPr>
                        <a:t> </a:t>
                      </a:r>
                    </a:p>
                  </a:txBody>
                  <a:tcPr marL="146668" marR="8148" marT="8148" marB="0">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dirty="0">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dirty="0">
                          <a:solidFill>
                            <a:srgbClr val="000000"/>
                          </a:solidFill>
                          <a:effectLst/>
                          <a:latin typeface="Times New Roman" panose="02020603050405020304" pitchFamily="18" charset="0"/>
                        </a:rPr>
                        <a:t> </a:t>
                      </a:r>
                    </a:p>
                  </a:txBody>
                  <a:tcPr marL="8148" marR="8148" marT="81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dirty="0">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dirty="0">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dirty="0">
                          <a:solidFill>
                            <a:srgbClr val="000000"/>
                          </a:solidFill>
                          <a:effectLst/>
                          <a:latin typeface="Times New Roman" panose="02020603050405020304" pitchFamily="18" charset="0"/>
                        </a:rPr>
                        <a:t> </a:t>
                      </a:r>
                    </a:p>
                  </a:txBody>
                  <a:tcPr marL="8148" marR="8148" marT="81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dirty="0">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000000"/>
                          </a:solidFill>
                          <a:effectLst/>
                          <a:latin typeface="Times New Roman" panose="02020603050405020304" pitchFamily="18" charset="0"/>
                        </a:rPr>
                        <a:t> </a:t>
                      </a:r>
                    </a:p>
                  </a:txBody>
                  <a:tcPr marL="8148" marR="8148" marT="8148"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000000"/>
                          </a:solidFill>
                          <a:effectLst/>
                          <a:latin typeface="Times New Roman" panose="02020603050405020304" pitchFamily="18" charset="0"/>
                        </a:rPr>
                        <a:t> </a:t>
                      </a:r>
                    </a:p>
                  </a:txBody>
                  <a:tcPr marL="8148" marR="8148" marT="814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000000"/>
                          </a:solidFill>
                          <a:effectLst/>
                          <a:latin typeface="Times New Roman" panose="02020603050405020304" pitchFamily="18" charset="0"/>
                        </a:rPr>
                        <a:t> </a:t>
                      </a:r>
                    </a:p>
                  </a:txBody>
                  <a:tcPr marL="8148" marR="8148" marT="8148"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000000"/>
                          </a:solidFill>
                          <a:effectLst/>
                          <a:latin typeface="Times New Roman" panose="02020603050405020304" pitchFamily="18" charset="0"/>
                        </a:rPr>
                        <a:t> </a:t>
                      </a:r>
                    </a:p>
                  </a:txBody>
                  <a:tcPr marL="8148" marR="8148" marT="8148"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662817920"/>
                  </a:ext>
                </a:extLst>
              </a:tr>
              <a:tr h="280265">
                <a:tc gridSpan="13">
                  <a:txBody>
                    <a:bodyPr/>
                    <a:lstStyle/>
                    <a:p>
                      <a:pPr algn="r" fontAlgn="b"/>
                      <a:r>
                        <a:rPr lang="ru-RU" sz="900" b="1" i="0" u="none" strike="noStrike">
                          <a:solidFill>
                            <a:srgbClr val="000000"/>
                          </a:solidFill>
                          <a:effectLst/>
                          <a:latin typeface="Times New Roman" panose="02020603050405020304" pitchFamily="18" charset="0"/>
                        </a:rPr>
                        <a:t>Итого </a:t>
                      </a:r>
                    </a:p>
                  </a:txBody>
                  <a:tcPr marL="8148" marR="8148" marT="8148"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ctr" fontAlgn="b"/>
                      <a:r>
                        <a:rPr lang="ru-RU" sz="900" b="0" i="0" u="none" strike="noStrike">
                          <a:solidFill>
                            <a:srgbClr val="000000"/>
                          </a:solidFill>
                          <a:effectLst/>
                          <a:latin typeface="Times New Roman" panose="02020603050405020304" pitchFamily="18" charset="0"/>
                        </a:rPr>
                        <a:t>9000</a:t>
                      </a:r>
                    </a:p>
                  </a:txBody>
                  <a:tcPr marL="8148" marR="8148" marT="8148"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х</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х</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х</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х</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х</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х</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dirty="0">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4">
                  <a:txBody>
                    <a:bodyPr/>
                    <a:lstStyle/>
                    <a:p>
                      <a:pPr algn="ctr" fontAlgn="b"/>
                      <a:r>
                        <a:rPr lang="ru-RU" sz="900" b="0" i="0" u="none" strike="noStrike" dirty="0">
                          <a:solidFill>
                            <a:srgbClr val="000000"/>
                          </a:solidFill>
                          <a:effectLst/>
                          <a:latin typeface="Times New Roman" panose="02020603050405020304" pitchFamily="18" charset="0"/>
                        </a:rPr>
                        <a:t> </a:t>
                      </a:r>
                    </a:p>
                  </a:txBody>
                  <a:tcPr marL="8148" marR="8148" marT="8148"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3574346181"/>
                  </a:ext>
                </a:extLst>
              </a:tr>
            </a:tbl>
          </a:graphicData>
        </a:graphic>
      </p:graphicFrame>
    </p:spTree>
    <p:extLst>
      <p:ext uri="{BB962C8B-B14F-4D97-AF65-F5344CB8AC3E}">
        <p14:creationId xmlns:p14="http://schemas.microsoft.com/office/powerpoint/2010/main" val="5118262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0"/>
            <a:ext cx="9144000" cy="4221088"/>
          </a:xfrm>
          <a:prstGeom prst="rect">
            <a:avLst/>
          </a:prstGeom>
          <a:blipFill dpi="0" rotWithShape="1">
            <a:blip r:embed="rId2" cstate="print">
              <a:alphaModFix amt="29000"/>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Прямоугольник 7"/>
          <p:cNvSpPr/>
          <p:nvPr/>
        </p:nvSpPr>
        <p:spPr>
          <a:xfrm>
            <a:off x="488925" y="3284984"/>
            <a:ext cx="7899501" cy="923320"/>
          </a:xfrm>
          <a:prstGeom prst="rect">
            <a:avLst/>
          </a:prstGeom>
        </p:spPr>
        <p:txBody>
          <a:bodyPr wrap="square" lIns="91430" tIns="45715" rIns="91430" bIns="45715">
            <a:spAutoFit/>
          </a:bodyPr>
          <a:lstStyle/>
          <a:p>
            <a:pPr marL="0" marR="0" lvl="0" indent="0" algn="l" defTabSz="45715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15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15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Заголовок 1"/>
          <p:cNvSpPr>
            <a:spLocks noGrp="1"/>
          </p:cNvSpPr>
          <p:nvPr>
            <p:ph type="title"/>
          </p:nvPr>
        </p:nvSpPr>
        <p:spPr>
          <a:xfrm>
            <a:off x="107504" y="2996952"/>
            <a:ext cx="8928992" cy="1224136"/>
          </a:xfrm>
        </p:spPr>
        <p:txBody>
          <a:bodyPr>
            <a:noAutofit/>
          </a:bodyPr>
          <a:lstStyle/>
          <a:p>
            <a:r>
              <a:rPr lang="ru-RU" sz="4000" i="1" dirty="0" smtClean="0">
                <a:solidFill>
                  <a:schemeClr val="tx2">
                    <a:lumMod val="75000"/>
                  </a:schemeClr>
                </a:solidFill>
              </a:rPr>
              <a:t/>
            </a:r>
            <a:br>
              <a:rPr lang="ru-RU" sz="4000" i="1" dirty="0" smtClean="0">
                <a:solidFill>
                  <a:schemeClr val="tx2">
                    <a:lumMod val="75000"/>
                  </a:schemeClr>
                </a:solidFill>
              </a:rPr>
            </a:br>
            <a:r>
              <a:rPr lang="ru-RU" sz="4000" i="1" dirty="0">
                <a:solidFill>
                  <a:schemeClr val="tx2">
                    <a:lumMod val="75000"/>
                  </a:schemeClr>
                </a:solidFill>
              </a:rPr>
              <a:t>Отчетность об использовании государственного (муниципального) </a:t>
            </a:r>
            <a:r>
              <a:rPr lang="ru-RU" sz="4000" i="1" dirty="0" smtClean="0">
                <a:solidFill>
                  <a:schemeClr val="tx2">
                    <a:lumMod val="75000"/>
                  </a:schemeClr>
                </a:solidFill>
              </a:rPr>
              <a:t>имущества</a:t>
            </a:r>
            <a:br>
              <a:rPr lang="ru-RU" sz="4000" i="1" dirty="0" smtClean="0">
                <a:solidFill>
                  <a:schemeClr val="tx2">
                    <a:lumMod val="75000"/>
                  </a:schemeClr>
                </a:solidFill>
              </a:rPr>
            </a:br>
            <a:r>
              <a:rPr lang="ru-RU" sz="4000" i="1" dirty="0">
                <a:solidFill>
                  <a:schemeClr val="tx2">
                    <a:lumMod val="75000"/>
                  </a:schemeClr>
                </a:solidFill>
              </a:rPr>
              <a:t/>
            </a:r>
            <a:br>
              <a:rPr lang="ru-RU" sz="4000" i="1" dirty="0">
                <a:solidFill>
                  <a:schemeClr val="tx2">
                    <a:lumMod val="75000"/>
                  </a:schemeClr>
                </a:solidFill>
              </a:rPr>
            </a:br>
            <a:r>
              <a:rPr lang="ru-RU" sz="2400" b="1" i="1" dirty="0" smtClean="0">
                <a:solidFill>
                  <a:schemeClr val="tx2">
                    <a:lumMod val="75000"/>
                  </a:schemeClr>
                </a:solidFill>
              </a:rPr>
              <a:t>(общие положения)</a:t>
            </a:r>
            <a:endParaRPr lang="ru-RU" sz="2400" i="1" dirty="0">
              <a:solidFill>
                <a:schemeClr val="tx2">
                  <a:lumMod val="75000"/>
                </a:schemeClr>
              </a:solidFill>
            </a:endParaRPr>
          </a:p>
        </p:txBody>
      </p:sp>
      <p:sp>
        <p:nvSpPr>
          <p:cNvPr id="4" name="Номер слайда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B5D963-1B0A-489A-A2F2-770BD17190DE}"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2046132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7358"/>
            <a:ext cx="9108503" cy="675338"/>
          </a:xfrm>
        </p:spPr>
        <p:txBody>
          <a:bodyPr>
            <a:normAutofit/>
          </a:bodyPr>
          <a:lstStyle/>
          <a:p>
            <a:pPr algn="ctr"/>
            <a:r>
              <a:rPr lang="ru-RU" sz="2400" b="1" dirty="0">
                <a:solidFill>
                  <a:schemeClr val="accent6">
                    <a:lumMod val="75000"/>
                  </a:schemeClr>
                </a:solidFill>
                <a:latin typeface="Arial" panose="020B0604020202020204" pitchFamily="34" charset="0"/>
                <a:cs typeface="Arial" panose="020B0604020202020204" pitchFamily="34" charset="0"/>
              </a:rPr>
              <a:t>Распоряжение Правительства РФ от 12.10.2020 № </a:t>
            </a:r>
            <a:r>
              <a:rPr lang="ru-RU" sz="2400" b="1" dirty="0" smtClean="0">
                <a:solidFill>
                  <a:schemeClr val="accent6">
                    <a:lumMod val="75000"/>
                  </a:schemeClr>
                </a:solidFill>
                <a:latin typeface="Arial" panose="020B0604020202020204" pitchFamily="34" charset="0"/>
                <a:cs typeface="Arial" panose="020B0604020202020204" pitchFamily="34" charset="0"/>
              </a:rPr>
              <a:t>2645-р</a:t>
            </a:r>
            <a:endParaRPr lang="ru-RU" sz="2400" dirty="0">
              <a:solidFill>
                <a:schemeClr val="accent6">
                  <a:lumMod val="75000"/>
                </a:schemeClr>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1" y="980728"/>
            <a:ext cx="9144000" cy="5877272"/>
          </a:xfrm>
        </p:spPr>
        <p:txBody>
          <a:bodyPr>
            <a:normAutofit fontScale="62500" lnSpcReduction="20000"/>
          </a:bodyPr>
          <a:lstStyle/>
          <a:p>
            <a:pPr marL="0" indent="0">
              <a:buNone/>
            </a:pPr>
            <a:r>
              <a:rPr lang="ru-RU" sz="2325" dirty="0"/>
              <a:t>В целях повышения эффективности управления и распоряжения государственным и муниципальным имуществом:</a:t>
            </a:r>
          </a:p>
          <a:p>
            <a:pPr marL="0" indent="0">
              <a:buNone/>
            </a:pPr>
            <a:endParaRPr lang="ru-RU" dirty="0" smtClean="0"/>
          </a:p>
          <a:p>
            <a:pPr marL="0" indent="0" algn="just">
              <a:buNone/>
            </a:pPr>
            <a:r>
              <a:rPr lang="ru-RU" dirty="0" smtClean="0">
                <a:latin typeface="Arial" panose="020B0604020202020204" pitchFamily="34" charset="0"/>
                <a:cs typeface="Arial" panose="020B0604020202020204" pitchFamily="34" charset="0"/>
              </a:rPr>
              <a:t>1. Утвердить прилагаемую методику определения критериев оптимальности состава государственного и муниципального имущества и показателей эффективности управления и распоряжения им (далее - методика).</a:t>
            </a:r>
          </a:p>
          <a:p>
            <a:pPr marL="0" indent="0" algn="just">
              <a:buNone/>
            </a:pPr>
            <a:r>
              <a:rPr lang="ru-RU" sz="2600" b="1" dirty="0" smtClean="0">
                <a:solidFill>
                  <a:schemeClr val="accent1">
                    <a:lumMod val="50000"/>
                  </a:schemeClr>
                </a:solidFill>
                <a:latin typeface="Arial" panose="020B0604020202020204" pitchFamily="34" charset="0"/>
                <a:cs typeface="Arial" panose="020B0604020202020204" pitchFamily="34" charset="0"/>
              </a:rPr>
              <a:t>2. Федеральным органам исполнительной власти при управлении и распоряжении государственным имуществом руководствоваться методикой и ежегодно, до 15 июля года, следующим за отчетным, размещать в государственной автоматизированной информационной системе "Управление" отчетность об эффективности управления и распоряжения государственным имуществом, за исключением имущества, сведения о котором отнесены к государственной тайне, по формам, предусмотренным методикой.</a:t>
            </a:r>
          </a:p>
          <a:p>
            <a:pPr marL="0" indent="0" algn="just">
              <a:buNone/>
            </a:pPr>
            <a:r>
              <a:rPr lang="ru-RU" sz="2175" dirty="0">
                <a:latin typeface="Arial" panose="020B0604020202020204" pitchFamily="34" charset="0"/>
                <a:cs typeface="Arial" panose="020B0604020202020204" pitchFamily="34" charset="0"/>
              </a:rPr>
              <a:t>3. Рекомендовать органам исполнительной власти субъектов Российской Федерации и органам местного самоуправления при управлении и распоряжении государственным и муниципальным имуществом руководствоваться методикой и ежегодно, до 15 июля года, следующего за отчетным, размещать в системе "Управление" отчетность об эффективности управления и распоряжения государственным и муниципальным имуществом по формам, предусмотренным методикой</a:t>
            </a:r>
            <a:r>
              <a:rPr lang="ru-RU" dirty="0" smtClean="0">
                <a:latin typeface="Arial" panose="020B0604020202020204" pitchFamily="34" charset="0"/>
                <a:cs typeface="Arial" panose="020B0604020202020204" pitchFamily="34" charset="0"/>
              </a:rPr>
              <a:t>.</a:t>
            </a:r>
          </a:p>
          <a:p>
            <a:pPr marL="0" indent="0" algn="just">
              <a:buNone/>
            </a:pPr>
            <a:r>
              <a:rPr lang="ru-RU" dirty="0" smtClean="0">
                <a:latin typeface="Arial" panose="020B0604020202020204" pitchFamily="34" charset="0"/>
                <a:cs typeface="Arial" panose="020B0604020202020204" pitchFamily="34" charset="0"/>
              </a:rPr>
              <a:t>4. Минэкономразвития России в 2-месячный срок направить в Казначейство России функциональные требования по доработке системы "Управление" в целях реализации пунктов 2 и 3 настоящего распоряжения.</a:t>
            </a:r>
          </a:p>
          <a:p>
            <a:pPr marL="0" indent="0" algn="just">
              <a:buNone/>
            </a:pPr>
            <a:r>
              <a:rPr lang="ru-RU" dirty="0" smtClean="0">
                <a:latin typeface="Arial" panose="020B0604020202020204" pitchFamily="34" charset="0"/>
                <a:cs typeface="Arial" panose="020B0604020202020204" pitchFamily="34" charset="0"/>
              </a:rPr>
              <a:t>5. Казначейству России до 1 июля 2021 г. обеспечить техническую готовность системы "Управление" для размещения указанной в пунктах 2 и 3 настоящего распоряжения отчетности.</a:t>
            </a:r>
          </a:p>
          <a:p>
            <a:pPr marL="0" indent="0" algn="just">
              <a:buNone/>
            </a:pPr>
            <a:r>
              <a:rPr lang="ru-RU" dirty="0" smtClean="0">
                <a:latin typeface="Arial" panose="020B0604020202020204" pitchFamily="34" charset="0"/>
                <a:cs typeface="Arial" panose="020B0604020202020204" pitchFamily="34" charset="0"/>
              </a:rPr>
              <a:t>8. Рекомендовать органам исполнительной власти субъектов Российской Федерации и органам местного самоуправления, осуществляющим функции по управлению государственным имуществом субъекта Российской Федерации, имуществом муниципального образования, проводить ежегодный мониторинг и анализ отчетности, указанной в пункте 3 настоящего распоряжения, в отношении государственного имущества субъекта Российской Федерации и муниципального имущества соответственно.</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960479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8520" y="84340"/>
            <a:ext cx="9119062" cy="698500"/>
          </a:xfrm>
        </p:spPr>
        <p:txBody>
          <a:bodyPr>
            <a:normAutofit fontScale="90000"/>
          </a:bodyPr>
          <a:lstStyle/>
          <a:p>
            <a:pPr algn="ctr"/>
            <a:r>
              <a:rPr lang="ru-RU" sz="1500" b="1" dirty="0">
                <a:solidFill>
                  <a:schemeClr val="accent6">
                    <a:lumMod val="75000"/>
                  </a:schemeClr>
                </a:solidFill>
                <a:latin typeface="Arial" panose="020B0604020202020204" pitchFamily="34" charset="0"/>
                <a:cs typeface="Arial" panose="020B0604020202020204" pitchFamily="34" charset="0"/>
              </a:rPr>
              <a:t>ФОРМЫ ОТЧЕТНОСТИ</a:t>
            </a:r>
            <a:br>
              <a:rPr lang="ru-RU" sz="1500" b="1" dirty="0">
                <a:solidFill>
                  <a:schemeClr val="accent6">
                    <a:lumMod val="75000"/>
                  </a:schemeClr>
                </a:solidFill>
                <a:latin typeface="Arial" panose="020B0604020202020204" pitchFamily="34" charset="0"/>
                <a:cs typeface="Arial" panose="020B0604020202020204" pitchFamily="34" charset="0"/>
              </a:rPr>
            </a:br>
            <a:r>
              <a:rPr lang="ru-RU" sz="1500" b="1" dirty="0">
                <a:solidFill>
                  <a:schemeClr val="accent6">
                    <a:lumMod val="75000"/>
                  </a:schemeClr>
                </a:solidFill>
                <a:latin typeface="Arial" panose="020B0604020202020204" pitchFamily="34" charset="0"/>
                <a:cs typeface="Arial" panose="020B0604020202020204" pitchFamily="34" charset="0"/>
              </a:rPr>
              <a:t>ОБ ЭФФЕКТИВНОСТИ УПРАВЛЕНИЯ И РАСПОРЯЖЕНИЯ ГОСУДАРСТВЕННЫМ</a:t>
            </a:r>
            <a:br>
              <a:rPr lang="ru-RU" sz="1500" b="1" dirty="0">
                <a:solidFill>
                  <a:schemeClr val="accent6">
                    <a:lumMod val="75000"/>
                  </a:schemeClr>
                </a:solidFill>
                <a:latin typeface="Arial" panose="020B0604020202020204" pitchFamily="34" charset="0"/>
                <a:cs typeface="Arial" panose="020B0604020202020204" pitchFamily="34" charset="0"/>
              </a:rPr>
            </a:br>
            <a:r>
              <a:rPr lang="ru-RU" sz="1500" b="1" dirty="0">
                <a:solidFill>
                  <a:schemeClr val="accent6">
                    <a:lumMod val="75000"/>
                  </a:schemeClr>
                </a:solidFill>
                <a:latin typeface="Arial" panose="020B0604020202020204" pitchFamily="34" charset="0"/>
                <a:cs typeface="Arial" panose="020B0604020202020204" pitchFamily="34" charset="0"/>
              </a:rPr>
              <a:t>И МУНИЦИПАЛЬНЫМ ИМУЩЕСТВОМ</a:t>
            </a:r>
            <a:endParaRPr lang="ru-RU" sz="1500" b="1" dirty="0">
              <a:solidFill>
                <a:schemeClr val="accent6">
                  <a:lumMod val="75000"/>
                </a:schemeClr>
              </a:solidFill>
            </a:endParaRPr>
          </a:p>
        </p:txBody>
      </p:sp>
      <p:pic>
        <p:nvPicPr>
          <p:cNvPr id="10" name="Рисунок 9"/>
          <p:cNvPicPr>
            <a:picLocks noChangeAspect="1"/>
          </p:cNvPicPr>
          <p:nvPr/>
        </p:nvPicPr>
        <p:blipFill rotWithShape="1">
          <a:blip r:embed="rId2"/>
          <a:srcRect l="24801" t="24800" r="18500" b="8001"/>
          <a:stretch/>
        </p:blipFill>
        <p:spPr>
          <a:xfrm>
            <a:off x="287524" y="782840"/>
            <a:ext cx="8316924" cy="5544616"/>
          </a:xfrm>
          <a:prstGeom prst="rect">
            <a:avLst/>
          </a:prstGeom>
        </p:spPr>
      </p:pic>
      <p:sp>
        <p:nvSpPr>
          <p:cNvPr id="11" name="Прямоугольник 10"/>
          <p:cNvSpPr/>
          <p:nvPr/>
        </p:nvSpPr>
        <p:spPr>
          <a:xfrm>
            <a:off x="292548" y="1736545"/>
            <a:ext cx="8599931" cy="173205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ru-RU"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040842"/>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815" y="82906"/>
            <a:ext cx="9069185" cy="746368"/>
          </a:xfrm>
        </p:spPr>
        <p:txBody>
          <a:bodyPr>
            <a:normAutofit/>
          </a:bodyPr>
          <a:lstStyle/>
          <a:p>
            <a:pPr lvl="0" algn="ctr" eaLnBrk="0" fontAlgn="base" hangingPunct="0">
              <a:lnSpc>
                <a:spcPct val="100000"/>
              </a:lnSpc>
              <a:spcAft>
                <a:spcPct val="0"/>
              </a:spcAft>
            </a:pPr>
            <a:r>
              <a:rPr lang="ru-RU" altLang="ru-RU" sz="1350" b="1" dirty="0">
                <a:solidFill>
                  <a:schemeClr val="accent6">
                    <a:lumMod val="75000"/>
                  </a:schemeClr>
                </a:solidFill>
                <a:latin typeface="Calibri" panose="020F0502020204030204" pitchFamily="34" charset="0"/>
                <a:ea typeface="Times New Roman" panose="02020603050405020304" pitchFamily="18" charset="0"/>
                <a:cs typeface="Calibri" panose="020F0502020204030204" pitchFamily="34" charset="0"/>
              </a:rPr>
              <a:t>ФОРМА ОТЧЕТНОСТИ</a:t>
            </a:r>
            <a:r>
              <a:rPr lang="ru-RU" altLang="ru-RU" sz="1350" b="1" dirty="0">
                <a:solidFill>
                  <a:schemeClr val="accent6">
                    <a:lumMod val="75000"/>
                  </a:schemeClr>
                </a:solidFill>
              </a:rPr>
              <a:t/>
            </a:r>
            <a:br>
              <a:rPr lang="ru-RU" altLang="ru-RU" sz="1350" b="1" dirty="0">
                <a:solidFill>
                  <a:schemeClr val="accent6">
                    <a:lumMod val="75000"/>
                  </a:schemeClr>
                </a:solidFill>
              </a:rPr>
            </a:br>
            <a:r>
              <a:rPr lang="ru-RU" altLang="ru-RU" sz="1350" b="1" dirty="0">
                <a:solidFill>
                  <a:schemeClr val="accent6">
                    <a:lumMod val="75000"/>
                  </a:schemeClr>
                </a:solidFill>
                <a:latin typeface="Calibri" panose="020F0502020204030204" pitchFamily="34" charset="0"/>
                <a:ea typeface="Times New Roman" panose="02020603050405020304" pitchFamily="18" charset="0"/>
                <a:cs typeface="Calibri" panose="020F0502020204030204" pitchFamily="34" charset="0"/>
              </a:rPr>
              <a:t>по показателям эффективности использования имущества, закрепленного за государственным (муниципальным)</a:t>
            </a:r>
            <a:r>
              <a:rPr lang="ru-RU" altLang="ru-RU" sz="1350" b="1" dirty="0">
                <a:solidFill>
                  <a:schemeClr val="accent6">
                    <a:lumMod val="75000"/>
                  </a:schemeClr>
                </a:solidFill>
              </a:rPr>
              <a:t/>
            </a:r>
            <a:br>
              <a:rPr lang="ru-RU" altLang="ru-RU" sz="1350" b="1" dirty="0">
                <a:solidFill>
                  <a:schemeClr val="accent6">
                    <a:lumMod val="75000"/>
                  </a:schemeClr>
                </a:solidFill>
              </a:rPr>
            </a:br>
            <a:r>
              <a:rPr lang="ru-RU" altLang="ru-RU" sz="1350" b="1" dirty="0">
                <a:solidFill>
                  <a:schemeClr val="accent6">
                    <a:lumMod val="75000"/>
                  </a:schemeClr>
                </a:solidFill>
                <a:latin typeface="Calibri" panose="020F0502020204030204" pitchFamily="34" charset="0"/>
                <a:ea typeface="Times New Roman" panose="02020603050405020304" pitchFamily="18" charset="0"/>
                <a:cs typeface="Calibri" panose="020F0502020204030204" pitchFamily="34" charset="0"/>
              </a:rPr>
              <a:t>учреждением </a:t>
            </a:r>
            <a:r>
              <a:rPr lang="ru-RU" altLang="ru-RU" sz="1350" b="1" dirty="0">
                <a:solidFill>
                  <a:schemeClr val="accent6">
                    <a:lumMod val="75000"/>
                  </a:schemeClr>
                </a:solidFill>
                <a:latin typeface="Calibri" panose="020F0502020204030204" pitchFamily="34" charset="0"/>
                <a:ea typeface="Times New Roman" panose="02020603050405020304" pitchFamily="18" charset="0"/>
                <a:cs typeface="Calibri" panose="020F0502020204030204" pitchFamily="34" charset="0"/>
                <a:hlinkClick r:id="rId2"/>
              </a:rPr>
              <a:t>&lt;1&gt;</a:t>
            </a:r>
            <a:r>
              <a:rPr lang="ru-RU" altLang="ru-RU" sz="1350" b="1" dirty="0">
                <a:solidFill>
                  <a:schemeClr val="accent6">
                    <a:lumMod val="75000"/>
                  </a:schemeClr>
                </a:solidFill>
                <a:latin typeface="Calibri" panose="020F0502020204030204" pitchFamily="34" charset="0"/>
                <a:ea typeface="Times New Roman" panose="02020603050405020304" pitchFamily="18" charset="0"/>
                <a:cs typeface="Calibri" panose="020F0502020204030204" pitchFamily="34" charset="0"/>
              </a:rPr>
              <a:t>  (Таблица 3)</a:t>
            </a:r>
            <a:endParaRPr lang="ru-RU" b="1" dirty="0">
              <a:solidFill>
                <a:schemeClr val="accent6">
                  <a:lumMod val="75000"/>
                </a:schemeClr>
              </a:solidFill>
            </a:endParaRPr>
          </a:p>
        </p:txBody>
      </p:sp>
      <p:graphicFrame>
        <p:nvGraphicFramePr>
          <p:cNvPr id="5" name="Таблица 4"/>
          <p:cNvGraphicFramePr>
            <a:graphicFrameLocks noGrp="1"/>
          </p:cNvGraphicFramePr>
          <p:nvPr>
            <p:extLst/>
          </p:nvPr>
        </p:nvGraphicFramePr>
        <p:xfrm>
          <a:off x="39646" y="829274"/>
          <a:ext cx="8961682" cy="4731905"/>
        </p:xfrm>
        <a:graphic>
          <a:graphicData uri="http://schemas.openxmlformats.org/drawingml/2006/table">
            <a:tbl>
              <a:tblPr firstRow="1" firstCol="1" bandRow="1"/>
              <a:tblGrid>
                <a:gridCol w="427898">
                  <a:extLst>
                    <a:ext uri="{9D8B030D-6E8A-4147-A177-3AD203B41FA5}">
                      <a16:colId xmlns:a16="http://schemas.microsoft.com/office/drawing/2014/main" xmlns="" val="3288830671"/>
                    </a:ext>
                  </a:extLst>
                </a:gridCol>
                <a:gridCol w="6435855">
                  <a:extLst>
                    <a:ext uri="{9D8B030D-6E8A-4147-A177-3AD203B41FA5}">
                      <a16:colId xmlns:a16="http://schemas.microsoft.com/office/drawing/2014/main" xmlns="" val="2237852805"/>
                    </a:ext>
                  </a:extLst>
                </a:gridCol>
                <a:gridCol w="861533">
                  <a:extLst>
                    <a:ext uri="{9D8B030D-6E8A-4147-A177-3AD203B41FA5}">
                      <a16:colId xmlns:a16="http://schemas.microsoft.com/office/drawing/2014/main" xmlns="" val="3657470593"/>
                    </a:ext>
                  </a:extLst>
                </a:gridCol>
                <a:gridCol w="1236396">
                  <a:extLst>
                    <a:ext uri="{9D8B030D-6E8A-4147-A177-3AD203B41FA5}">
                      <a16:colId xmlns:a16="http://schemas.microsoft.com/office/drawing/2014/main" xmlns="" val="2702550808"/>
                    </a:ext>
                  </a:extLst>
                </a:gridCol>
              </a:tblGrid>
              <a:tr h="317259">
                <a:tc>
                  <a:txBody>
                    <a:bodyPr/>
                    <a:lstStyle/>
                    <a:p>
                      <a:pPr algn="ct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N п/п</a:t>
                      </a:r>
                    </a:p>
                  </a:txBody>
                  <a:tcPr marL="16238" marR="16238" marT="26714" marB="2671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Наименование показателя</a:t>
                      </a:r>
                    </a:p>
                  </a:txBody>
                  <a:tcPr marL="16238" marR="16238" marT="26714" marB="2671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Значение показателя (%)</a:t>
                      </a:r>
                    </a:p>
                  </a:txBody>
                  <a:tcPr marL="16238" marR="16238" marT="26714" marB="2671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050">
                          <a:effectLst/>
                          <a:latin typeface="Arial" panose="020B0604020202020204" pitchFamily="34" charset="0"/>
                          <a:ea typeface="Times New Roman" panose="02020603050405020304" pitchFamily="18" charset="0"/>
                          <a:cs typeface="Arial" panose="020B0604020202020204" pitchFamily="34" charset="0"/>
                        </a:rPr>
                        <a:t>Оценка (баллов)</a:t>
                      </a:r>
                    </a:p>
                  </a:txBody>
                  <a:tcPr marL="16238" marR="16238" marT="26714" marB="2671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73993672"/>
                  </a:ext>
                </a:extLst>
              </a:tr>
              <a:tr h="533721">
                <a:tc>
                  <a:txBody>
                    <a:bodyPr/>
                    <a:lstStyle/>
                    <a:p>
                      <a:pPr algn="ct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1.</a:t>
                      </a:r>
                    </a:p>
                  </a:txBody>
                  <a:tcPr marL="16238" marR="16238" marT="26714" marB="26714">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Доля недвижимого имущества, используемого учреждением для оказания государственных (муниципальных) услуг (выполнения работ), установленных государственным (муниципальным) заданием </a:t>
                      </a:r>
                      <a:r>
                        <a:rPr lang="ru-RU" sz="1050" u="none" strike="noStrike"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3" action="ppaction://hlinkfile"/>
                        </a:rPr>
                        <a:t>&lt;2&gt;</a:t>
                      </a:r>
                      <a:endParaRPr lang="ru-RU" sz="1050" dirty="0">
                        <a:effectLst/>
                        <a:latin typeface="Arial" panose="020B0604020202020204" pitchFamily="34" charset="0"/>
                        <a:ea typeface="Times New Roman" panose="02020603050405020304" pitchFamily="18" charset="0"/>
                        <a:cs typeface="Arial" panose="020B0604020202020204" pitchFamily="34" charset="0"/>
                      </a:endParaRPr>
                    </a:p>
                  </a:txBody>
                  <a:tcPr marL="16238" marR="16238" marT="26714" marB="26714">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ru-RU" sz="105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до 100</a:t>
                      </a:r>
                    </a:p>
                  </a:txBody>
                  <a:tcPr marL="16238" marR="16238" marT="26714" marB="26714">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915473963"/>
                  </a:ext>
                </a:extLst>
              </a:tr>
              <a:tr h="533721">
                <a:tc>
                  <a:txBody>
                    <a:bodyPr/>
                    <a:lstStyle/>
                    <a:p>
                      <a:pPr algn="ct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2.</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Доля недвижимого имущества, используемого учреждением для оказания государственных (муниципальных) услуг (выполнения работ) сверх установленного государственного (муниципального) задания </a:t>
                      </a:r>
                      <a:r>
                        <a:rPr lang="ru-RU" sz="1050" u="none" strike="noStrike"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4" action="ppaction://hlinkfile"/>
                        </a:rPr>
                        <a:t>&lt;3&gt;</a:t>
                      </a:r>
                      <a:endParaRPr lang="ru-RU" sz="1050" dirty="0">
                        <a:effectLst/>
                        <a:latin typeface="Arial" panose="020B0604020202020204" pitchFamily="34" charset="0"/>
                        <a:ea typeface="Times New Roman" panose="02020603050405020304" pitchFamily="18" charset="0"/>
                        <a:cs typeface="Arial" panose="020B0604020202020204" pitchFamily="34" charset="0"/>
                      </a:endParaRPr>
                    </a:p>
                  </a:txBody>
                  <a:tcPr marL="16238" marR="16238" marT="26714" marB="26714">
                    <a:lnL>
                      <a:noFill/>
                    </a:lnL>
                    <a:lnR>
                      <a:noFill/>
                    </a:lnR>
                    <a:lnT>
                      <a:noFill/>
                    </a:lnT>
                    <a:lnB>
                      <a:noFill/>
                    </a:lnB>
                  </a:tcPr>
                </a:tc>
                <a:tc>
                  <a:txBody>
                    <a:bodyPr/>
                    <a:lstStyle/>
                    <a:p>
                      <a:pPr>
                        <a:lnSpc>
                          <a:spcPct val="107000"/>
                        </a:lnSpc>
                        <a:spcAft>
                          <a:spcPts val="0"/>
                        </a:spcAft>
                      </a:pPr>
                      <a:r>
                        <a:rPr lang="ru-RU" sz="105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tc>
                  <a:txBody>
                    <a:bodyPr/>
                    <a:lstStyle/>
                    <a:p>
                      <a:pPr algn="ctr">
                        <a:lnSpc>
                          <a:spcPct val="107000"/>
                        </a:lnSpc>
                        <a:spcAft>
                          <a:spcPts val="0"/>
                        </a:spcAft>
                      </a:pPr>
                      <a:r>
                        <a:rPr lang="ru-RU" sz="1050">
                          <a:effectLst/>
                          <a:latin typeface="Arial" panose="020B0604020202020204" pitchFamily="34" charset="0"/>
                          <a:ea typeface="Times New Roman" panose="02020603050405020304" pitchFamily="18" charset="0"/>
                          <a:cs typeface="Arial" panose="020B0604020202020204" pitchFamily="34" charset="0"/>
                        </a:rPr>
                        <a:t>до 20</a:t>
                      </a:r>
                    </a:p>
                  </a:txBody>
                  <a:tcPr marL="16238" marR="16238" marT="26714" marB="26714">
                    <a:lnL>
                      <a:noFill/>
                    </a:lnL>
                    <a:lnR>
                      <a:noFill/>
                    </a:lnR>
                    <a:lnT>
                      <a:noFill/>
                    </a:lnT>
                    <a:lnB>
                      <a:noFill/>
                    </a:lnB>
                  </a:tcPr>
                </a:tc>
                <a:extLst>
                  <a:ext uri="{0D108BD9-81ED-4DB2-BD59-A6C34878D82A}">
                    <a16:rowId xmlns:a16="http://schemas.microsoft.com/office/drawing/2014/main" xmlns="" val="4063597252"/>
                  </a:ext>
                </a:extLst>
              </a:tr>
              <a:tr h="533721">
                <a:tc>
                  <a:txBody>
                    <a:bodyPr/>
                    <a:lstStyle/>
                    <a:p>
                      <a:pPr algn="ct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3.</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Доля недвижимого имущества (за исключением предоставленных на праве постоянного (бессрочного) пользования земельных участков), не используемого учреждением и (или) переданного в аренду (пользование), - всего</a:t>
                      </a:r>
                    </a:p>
                  </a:txBody>
                  <a:tcPr marL="16238" marR="16238" marT="26714" marB="26714">
                    <a:lnL>
                      <a:noFill/>
                    </a:lnL>
                    <a:lnR>
                      <a:noFill/>
                    </a:lnR>
                    <a:lnT>
                      <a:noFill/>
                    </a:lnT>
                    <a:lnB>
                      <a:noFill/>
                    </a:lnB>
                  </a:tcPr>
                </a:tc>
                <a:tc>
                  <a:txBody>
                    <a:bodyPr/>
                    <a:lstStyle/>
                    <a:p>
                      <a:pPr>
                        <a:lnSpc>
                          <a:spcPct val="107000"/>
                        </a:lnSpc>
                        <a:spcAft>
                          <a:spcPts val="0"/>
                        </a:spcAft>
                      </a:pPr>
                      <a:r>
                        <a:rPr lang="ru-RU" sz="105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tc>
                  <a:txBody>
                    <a:bodyPr/>
                    <a:lstStyle/>
                    <a:p>
                      <a:pPr algn="ct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оценка в баллах не осуществляется</a:t>
                      </a:r>
                    </a:p>
                  </a:txBody>
                  <a:tcPr marL="16238" marR="16238" marT="26714" marB="26714">
                    <a:lnL>
                      <a:noFill/>
                    </a:lnL>
                    <a:lnR>
                      <a:noFill/>
                    </a:lnR>
                    <a:lnT>
                      <a:noFill/>
                    </a:lnT>
                    <a:lnB>
                      <a:noFill/>
                    </a:lnB>
                  </a:tcPr>
                </a:tc>
                <a:extLst>
                  <a:ext uri="{0D108BD9-81ED-4DB2-BD59-A6C34878D82A}">
                    <a16:rowId xmlns:a16="http://schemas.microsoft.com/office/drawing/2014/main" xmlns="" val="99295638"/>
                  </a:ext>
                </a:extLst>
              </a:tr>
              <a:tr h="212941">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в том числе:</a:t>
                      </a:r>
                    </a:p>
                  </a:txBody>
                  <a:tcPr marL="16238" marR="16238" marT="26714" marB="26714">
                    <a:lnL>
                      <a:noFill/>
                    </a:lnL>
                    <a:lnR>
                      <a:noFill/>
                    </a:lnR>
                    <a:lnT>
                      <a:noFill/>
                    </a:lnT>
                    <a:lnB>
                      <a:noFill/>
                    </a:lnB>
                  </a:tcPr>
                </a:tc>
                <a:tc>
                  <a:txBody>
                    <a:bodyPr/>
                    <a:lstStyle/>
                    <a:p>
                      <a:pPr>
                        <a:lnSpc>
                          <a:spcPct val="107000"/>
                        </a:lnSpc>
                        <a:spcAft>
                          <a:spcPts val="0"/>
                        </a:spcAft>
                      </a:pPr>
                      <a:r>
                        <a:rPr lang="ru-RU" sz="105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tc>
                  <a:txBody>
                    <a:bodyPr/>
                    <a:lstStyle/>
                    <a:p>
                      <a:pPr>
                        <a:lnSpc>
                          <a:spcPct val="107000"/>
                        </a:lnSpc>
                        <a:spcAft>
                          <a:spcPts val="0"/>
                        </a:spcAft>
                      </a:pPr>
                      <a:r>
                        <a:rPr lang="ru-RU" sz="105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extLst>
                  <a:ext uri="{0D108BD9-81ED-4DB2-BD59-A6C34878D82A}">
                    <a16:rowId xmlns:a16="http://schemas.microsoft.com/office/drawing/2014/main" xmlns="" val="1676934377"/>
                  </a:ext>
                </a:extLst>
              </a:tr>
              <a:tr h="233905">
                <a:tc>
                  <a:txBody>
                    <a:bodyPr/>
                    <a:lstStyle/>
                    <a:p>
                      <a:pPr algn="ct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3.1.</a:t>
                      </a:r>
                    </a:p>
                  </a:txBody>
                  <a:tcPr marL="16238" marR="16238" marT="26714" marB="26714">
                    <a:lnL>
                      <a:noFill/>
                    </a:lnL>
                    <a:lnR>
                      <a:noFill/>
                    </a:lnR>
                    <a:lnT>
                      <a:noFill/>
                    </a:lnT>
                    <a:lnB>
                      <a:noFill/>
                    </a:lnB>
                  </a:tcPr>
                </a:tc>
                <a:tc>
                  <a:txBody>
                    <a:bodyPr/>
                    <a:lstStyle/>
                    <a:p>
                      <a:pPr marL="179705">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передано в аренду (возмездное пользование) - всего</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tc>
                  <a:txBody>
                    <a:bodyPr/>
                    <a:lstStyle/>
                    <a:p>
                      <a:pPr>
                        <a:lnSpc>
                          <a:spcPct val="107000"/>
                        </a:lnSpc>
                        <a:spcAft>
                          <a:spcPts val="0"/>
                        </a:spcAft>
                      </a:pPr>
                      <a:r>
                        <a:rPr lang="ru-RU" sz="105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extLst>
                  <a:ext uri="{0D108BD9-81ED-4DB2-BD59-A6C34878D82A}">
                    <a16:rowId xmlns:a16="http://schemas.microsoft.com/office/drawing/2014/main" xmlns="" val="1723922248"/>
                  </a:ext>
                </a:extLst>
              </a:tr>
              <a:tr h="373331">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из них государственным (муниципальным) учреждениям для обеспечения деятельности (выполнения функций), предусмотренной уставом</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tc>
                  <a:txBody>
                    <a:bodyPr/>
                    <a:lstStyle/>
                    <a:p>
                      <a:pPr>
                        <a:lnSpc>
                          <a:spcPct val="107000"/>
                        </a:lnSpc>
                        <a:spcAft>
                          <a:spcPts val="0"/>
                        </a:spcAft>
                      </a:pPr>
                      <a:r>
                        <a:rPr lang="ru-RU" sz="105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extLst>
                  <a:ext uri="{0D108BD9-81ED-4DB2-BD59-A6C34878D82A}">
                    <a16:rowId xmlns:a16="http://schemas.microsoft.com/office/drawing/2014/main" xmlns="" val="2915170351"/>
                  </a:ext>
                </a:extLst>
              </a:tr>
              <a:tr h="233905">
                <a:tc>
                  <a:txBody>
                    <a:bodyPr/>
                    <a:lstStyle/>
                    <a:p>
                      <a:pPr algn="ct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3.2.</a:t>
                      </a:r>
                    </a:p>
                  </a:txBody>
                  <a:tcPr marL="16238" marR="16238" marT="26714" marB="26714">
                    <a:lnL>
                      <a:noFill/>
                    </a:lnL>
                    <a:lnR>
                      <a:noFill/>
                    </a:lnR>
                    <a:lnT>
                      <a:noFill/>
                    </a:lnT>
                    <a:lnB>
                      <a:noFill/>
                    </a:lnB>
                  </a:tcPr>
                </a:tc>
                <a:tc>
                  <a:txBody>
                    <a:bodyPr/>
                    <a:lstStyle/>
                    <a:p>
                      <a:pPr marL="179705">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передано в безвозмездное пользование </a:t>
                      </a:r>
                      <a:r>
                        <a:rPr lang="ru-RU" sz="1050" u="none" strike="noStrike"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5" action="ppaction://hlinkfile"/>
                        </a:rPr>
                        <a:t>&lt;4&gt;</a:t>
                      </a:r>
                      <a:r>
                        <a:rPr lang="ru-RU" sz="1050" dirty="0">
                          <a:effectLst/>
                          <a:latin typeface="Arial" panose="020B0604020202020204" pitchFamily="34" charset="0"/>
                          <a:ea typeface="Times New Roman" panose="02020603050405020304" pitchFamily="18" charset="0"/>
                          <a:cs typeface="Arial" panose="020B0604020202020204" pitchFamily="34" charset="0"/>
                        </a:rPr>
                        <a:t> - всего</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tc>
                  <a:txBody>
                    <a:bodyPr/>
                    <a:lstStyle/>
                    <a:p>
                      <a:pPr>
                        <a:lnSpc>
                          <a:spcPct val="107000"/>
                        </a:lnSpc>
                        <a:spcAft>
                          <a:spcPts val="0"/>
                        </a:spcAft>
                      </a:pPr>
                      <a:r>
                        <a:rPr lang="ru-RU" sz="105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extLst>
                  <a:ext uri="{0D108BD9-81ED-4DB2-BD59-A6C34878D82A}">
                    <a16:rowId xmlns:a16="http://schemas.microsoft.com/office/drawing/2014/main" xmlns="" val="58038101"/>
                  </a:ext>
                </a:extLst>
              </a:tr>
              <a:tr h="233905">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из них государственным (муниципальным) учреждениям</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tc>
                  <a:txBody>
                    <a:bodyPr/>
                    <a:lstStyle/>
                    <a:p>
                      <a:pPr>
                        <a:lnSpc>
                          <a:spcPct val="107000"/>
                        </a:lnSpc>
                        <a:spcAft>
                          <a:spcPts val="0"/>
                        </a:spcAft>
                      </a:pPr>
                      <a:r>
                        <a:rPr lang="ru-RU" sz="105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extLst>
                  <a:ext uri="{0D108BD9-81ED-4DB2-BD59-A6C34878D82A}">
                    <a16:rowId xmlns:a16="http://schemas.microsoft.com/office/drawing/2014/main" xmlns="" val="2375013536"/>
                  </a:ext>
                </a:extLst>
              </a:tr>
              <a:tr h="233905">
                <a:tc>
                  <a:txBody>
                    <a:bodyPr/>
                    <a:lstStyle/>
                    <a:p>
                      <a:pPr algn="ct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3.3.</a:t>
                      </a:r>
                    </a:p>
                  </a:txBody>
                  <a:tcPr marL="16238" marR="16238" marT="26714" marB="26714">
                    <a:lnL>
                      <a:noFill/>
                    </a:lnL>
                    <a:lnR>
                      <a:noFill/>
                    </a:lnR>
                    <a:lnT>
                      <a:noFill/>
                    </a:lnT>
                    <a:lnB>
                      <a:noFill/>
                    </a:lnB>
                  </a:tcPr>
                </a:tc>
                <a:tc>
                  <a:txBody>
                    <a:bodyPr/>
                    <a:lstStyle/>
                    <a:p>
                      <a:pPr marL="179705">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не используется учреждением, не передано в пользование - всего</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extLst>
                  <a:ext uri="{0D108BD9-81ED-4DB2-BD59-A6C34878D82A}">
                    <a16:rowId xmlns:a16="http://schemas.microsoft.com/office/drawing/2014/main" xmlns="" val="2326689533"/>
                  </a:ext>
                </a:extLst>
              </a:tr>
              <a:tr h="212941">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из них:</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extLst>
                  <a:ext uri="{0D108BD9-81ED-4DB2-BD59-A6C34878D82A}">
                    <a16:rowId xmlns:a16="http://schemas.microsoft.com/office/drawing/2014/main" xmlns="" val="4172949012"/>
                  </a:ext>
                </a:extLst>
              </a:tr>
              <a:tr h="233905">
                <a:tc>
                  <a:txBody>
                    <a:bodyPr/>
                    <a:lstStyle/>
                    <a:p>
                      <a:pPr>
                        <a:lnSpc>
                          <a:spcPct val="107000"/>
                        </a:lnSpc>
                        <a:spcAft>
                          <a:spcPts val="0"/>
                        </a:spcAft>
                      </a:pPr>
                      <a:r>
                        <a:rPr lang="ru-RU" sz="105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имущество находится в аварийном состоянии (непригодном к использованию)</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extLst>
                  <a:ext uri="{0D108BD9-81ED-4DB2-BD59-A6C34878D82A}">
                    <a16:rowId xmlns:a16="http://schemas.microsoft.com/office/drawing/2014/main" xmlns="" val="2345475492"/>
                  </a:ext>
                </a:extLst>
              </a:tr>
              <a:tr h="212941">
                <a:tc>
                  <a:txBody>
                    <a:bodyPr/>
                    <a:lstStyle/>
                    <a:p>
                      <a:pPr>
                        <a:lnSpc>
                          <a:spcPct val="107000"/>
                        </a:lnSpc>
                        <a:spcAft>
                          <a:spcPts val="0"/>
                        </a:spcAft>
                      </a:pPr>
                      <a:r>
                        <a:rPr lang="ru-RU" sz="105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излишнее имущество</a:t>
                      </a:r>
                    </a:p>
                  </a:txBody>
                  <a:tcPr marL="16238" marR="16238" marT="26714" marB="26714">
                    <a:lnL>
                      <a:noFill/>
                    </a:lnL>
                    <a:lnR>
                      <a:noFill/>
                    </a:lnR>
                    <a:lnT>
                      <a:noFill/>
                    </a:lnT>
                    <a:lnB>
                      <a:noFill/>
                    </a:lnB>
                  </a:tcPr>
                </a:tc>
                <a:tc>
                  <a:txBody>
                    <a:bodyPr/>
                    <a:lstStyle/>
                    <a:p>
                      <a:pPr>
                        <a:lnSpc>
                          <a:spcPct val="107000"/>
                        </a:lnSpc>
                        <a:spcAft>
                          <a:spcPts val="0"/>
                        </a:spcAft>
                      </a:pPr>
                      <a:r>
                        <a:rPr lang="ru-RU" sz="105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tc>
                  <a:txBody>
                    <a:bodyPr/>
                    <a:lstStyle/>
                    <a:p>
                      <a:pPr>
                        <a:lnSpc>
                          <a:spcPct val="107000"/>
                        </a:lnSpc>
                        <a:spcAft>
                          <a:spcPts val="0"/>
                        </a:spcAft>
                      </a:pPr>
                      <a:r>
                        <a:rPr lang="ru-RU" sz="1050" dirty="0">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extLst>
                  <a:ext uri="{0D108BD9-81ED-4DB2-BD59-A6C34878D82A}">
                    <a16:rowId xmlns:a16="http://schemas.microsoft.com/office/drawing/2014/main" xmlns="" val="2368509791"/>
                  </a:ext>
                </a:extLst>
              </a:tr>
              <a:tr h="212941">
                <a:tc gridSpan="2">
                  <a:txBody>
                    <a:bodyPr/>
                    <a:lstStyle/>
                    <a:p>
                      <a:pPr>
                        <a:lnSpc>
                          <a:spcPct val="107000"/>
                        </a:lnSpc>
                        <a:spcAft>
                          <a:spcPts val="0"/>
                        </a:spcAft>
                      </a:pPr>
                      <a:r>
                        <a:rPr lang="ru-RU" sz="1050" b="1" dirty="0">
                          <a:effectLst/>
                          <a:latin typeface="Arial" panose="020B0604020202020204" pitchFamily="34" charset="0"/>
                          <a:ea typeface="Times New Roman" panose="02020603050405020304" pitchFamily="18" charset="0"/>
                          <a:cs typeface="Arial" panose="020B0604020202020204" pitchFamily="34" charset="0"/>
                        </a:rPr>
                        <a:t>Максимальное значение показателя</a:t>
                      </a:r>
                    </a:p>
                  </a:txBody>
                  <a:tcPr marL="16238" marR="16238" marT="26714" marB="26714">
                    <a:lnL>
                      <a:noFill/>
                    </a:lnL>
                    <a:lnR>
                      <a:noFill/>
                    </a:lnR>
                    <a:lnT>
                      <a:noFill/>
                    </a:lnT>
                    <a:lnB>
                      <a:noFill/>
                    </a:lnB>
                  </a:tcPr>
                </a:tc>
                <a:tc hMerge="1">
                  <a:txBody>
                    <a:bodyPr/>
                    <a:lstStyle/>
                    <a:p>
                      <a:endParaRPr lang="ru-RU"/>
                    </a:p>
                  </a:txBody>
                  <a:tcPr/>
                </a:tc>
                <a:tc>
                  <a:txBody>
                    <a:bodyPr/>
                    <a:lstStyle/>
                    <a:p>
                      <a:pPr>
                        <a:lnSpc>
                          <a:spcPct val="107000"/>
                        </a:lnSpc>
                        <a:spcAft>
                          <a:spcPts val="0"/>
                        </a:spcAft>
                      </a:pPr>
                      <a:r>
                        <a:rPr lang="ru-RU" sz="1050" b="1">
                          <a:effectLst/>
                          <a:latin typeface="Arial" panose="020B0604020202020204" pitchFamily="34" charset="0"/>
                          <a:ea typeface="Times New Roman" panose="02020603050405020304" pitchFamily="18" charset="0"/>
                          <a:cs typeface="Arial" panose="020B0604020202020204" pitchFamily="34" charset="0"/>
                        </a:rPr>
                        <a:t> </a:t>
                      </a:r>
                    </a:p>
                  </a:txBody>
                  <a:tcPr marL="16238" marR="16238" marT="26714" marB="26714">
                    <a:lnL>
                      <a:noFill/>
                    </a:lnL>
                    <a:lnR>
                      <a:noFill/>
                    </a:lnR>
                    <a:lnT>
                      <a:noFill/>
                    </a:lnT>
                    <a:lnB>
                      <a:noFill/>
                    </a:lnB>
                  </a:tcPr>
                </a:tc>
                <a:tc>
                  <a:txBody>
                    <a:bodyPr/>
                    <a:lstStyle/>
                    <a:p>
                      <a:pPr algn="ctr">
                        <a:lnSpc>
                          <a:spcPct val="107000"/>
                        </a:lnSpc>
                        <a:spcAft>
                          <a:spcPts val="0"/>
                        </a:spcAft>
                      </a:pPr>
                      <a:r>
                        <a:rPr lang="ru-RU" sz="1050" b="1" dirty="0">
                          <a:effectLst/>
                          <a:latin typeface="Arial" panose="020B0604020202020204" pitchFamily="34" charset="0"/>
                          <a:ea typeface="Times New Roman" panose="02020603050405020304" pitchFamily="18" charset="0"/>
                          <a:cs typeface="Arial" panose="020B0604020202020204" pitchFamily="34" charset="0"/>
                        </a:rPr>
                        <a:t>100</a:t>
                      </a:r>
                    </a:p>
                  </a:txBody>
                  <a:tcPr marL="16238" marR="16238" marT="26714" marB="26714">
                    <a:lnL>
                      <a:noFill/>
                    </a:lnL>
                    <a:lnR>
                      <a:noFill/>
                    </a:lnR>
                    <a:lnT>
                      <a:noFill/>
                    </a:lnT>
                    <a:lnB>
                      <a:noFill/>
                    </a:lnB>
                  </a:tcPr>
                </a:tc>
                <a:extLst>
                  <a:ext uri="{0D108BD9-81ED-4DB2-BD59-A6C34878D82A}">
                    <a16:rowId xmlns:a16="http://schemas.microsoft.com/office/drawing/2014/main" xmlns="" val="3352749997"/>
                  </a:ext>
                </a:extLst>
              </a:tr>
            </a:tbl>
          </a:graphicData>
        </a:graphic>
      </p:graphicFrame>
      <p:sp>
        <p:nvSpPr>
          <p:cNvPr id="8" name="Прямоугольник 7"/>
          <p:cNvSpPr/>
          <p:nvPr/>
        </p:nvSpPr>
        <p:spPr>
          <a:xfrm>
            <a:off x="251520" y="5661248"/>
            <a:ext cx="8640960" cy="992579"/>
          </a:xfrm>
          <a:prstGeom prst="rect">
            <a:avLst/>
          </a:prstGeom>
          <a:solidFill>
            <a:schemeClr val="accent6">
              <a:lumMod val="20000"/>
              <a:lumOff val="80000"/>
            </a:schemeClr>
          </a:solid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ru-RU" sz="975"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&lt;1&gt; </a:t>
            </a:r>
            <a:r>
              <a:rPr kumimoji="0" lang="ru-RU" sz="975" b="0" i="0" u="none" strike="noStrike" kern="1200" cap="none" spc="0" normalizeH="0" baseline="0" noProof="0" dirty="0">
                <a:ln>
                  <a:noFill/>
                </a:ln>
                <a:solidFill>
                  <a:prstClr val="black"/>
                </a:solidFill>
                <a:effectLst/>
                <a:uLnTx/>
                <a:uFillTx/>
                <a:latin typeface="Calibri" panose="020F0502020204030204"/>
                <a:ea typeface="+mn-ea"/>
                <a:cs typeface="+mn-cs"/>
              </a:rPr>
              <a:t>Показатель рассчитывается для бюджетных и автономных учреждений, а также казенных учреждений, </a:t>
            </a:r>
            <a:r>
              <a:rPr kumimoji="0" lang="ru-RU" sz="975" b="1" i="0" u="none" strike="noStrike" kern="1200" cap="none" spc="0" normalizeH="0" baseline="0" noProof="0" dirty="0">
                <a:ln>
                  <a:noFill/>
                </a:ln>
                <a:solidFill>
                  <a:prstClr val="black"/>
                </a:solidFill>
                <a:effectLst/>
                <a:uLnTx/>
                <a:uFillTx/>
                <a:latin typeface="Calibri" panose="020F0502020204030204"/>
                <a:ea typeface="+mn-ea"/>
                <a:cs typeface="+mn-cs"/>
              </a:rPr>
              <a:t>которым утверждается государственное (муниципальное) задание</a:t>
            </a:r>
            <a:r>
              <a:rPr kumimoji="0" lang="ru-RU" sz="975"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ru-RU" sz="975"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&lt;2&gt; </a:t>
            </a:r>
            <a:r>
              <a:rPr kumimoji="0" lang="ru-RU" sz="975" b="0" i="0" u="none" strike="noStrike" kern="1200" cap="none" spc="0" normalizeH="0" baseline="0" noProof="0" dirty="0">
                <a:ln>
                  <a:noFill/>
                </a:ln>
                <a:solidFill>
                  <a:prstClr val="black"/>
                </a:solidFill>
                <a:effectLst/>
                <a:uLnTx/>
                <a:uFillTx/>
                <a:latin typeface="Calibri" panose="020F0502020204030204"/>
                <a:ea typeface="+mn-ea"/>
                <a:cs typeface="+mn-cs"/>
              </a:rPr>
              <a:t>Оценка осуществляется по следующей шкале: менее 80% - 0 баллов, 80% - 80 баллов, шаг 1% соответствует 1 баллу.</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ru-RU" sz="975"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&lt;3&gt; </a:t>
            </a:r>
            <a:r>
              <a:rPr kumimoji="0" lang="ru-RU" sz="975" b="0" i="0" u="none" strike="noStrike" kern="1200" cap="none" spc="0" normalizeH="0" baseline="0" noProof="0" dirty="0">
                <a:ln>
                  <a:noFill/>
                </a:ln>
                <a:solidFill>
                  <a:prstClr val="black"/>
                </a:solidFill>
                <a:effectLst/>
                <a:uLnTx/>
                <a:uFillTx/>
                <a:latin typeface="Calibri" panose="020F0502020204030204"/>
                <a:ea typeface="+mn-ea"/>
                <a:cs typeface="+mn-cs"/>
              </a:rPr>
              <a:t>Оценка осуществляется по следующей шкале: 0% - 0 баллов, шаг 1% соответствует 1 баллу.</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ru-RU" sz="975"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&lt;4&gt; </a:t>
            </a:r>
            <a:r>
              <a:rPr kumimoji="0" lang="ru-RU" sz="975" b="0" i="0" u="none" strike="noStrike" kern="1200" cap="none" spc="0" normalizeH="0" baseline="0" noProof="0" dirty="0">
                <a:ln>
                  <a:noFill/>
                </a:ln>
                <a:solidFill>
                  <a:prstClr val="black"/>
                </a:solidFill>
                <a:effectLst/>
                <a:uLnTx/>
                <a:uFillTx/>
                <a:latin typeface="Calibri" panose="020F0502020204030204"/>
                <a:ea typeface="+mn-ea"/>
                <a:cs typeface="+mn-cs"/>
              </a:rPr>
              <a:t>При расчете показателя не учитывается недвижимое имущество, переданное по решению учредителя в безвозмездное пользование иным учреждениям, находящимся в его ведении.</a:t>
            </a:r>
          </a:p>
        </p:txBody>
      </p:sp>
    </p:spTree>
    <p:extLst>
      <p:ext uri="{BB962C8B-B14F-4D97-AF65-F5344CB8AC3E}">
        <p14:creationId xmlns:p14="http://schemas.microsoft.com/office/powerpoint/2010/main" val="187451567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68457"/>
            <a:ext cx="9143999" cy="841664"/>
          </a:xfrm>
        </p:spPr>
        <p:txBody>
          <a:bodyPr>
            <a:noAutofit/>
          </a:bodyPr>
          <a:lstStyle/>
          <a:p>
            <a:pPr algn="ctr"/>
            <a:r>
              <a:rPr lang="ru-RU" sz="1350" b="1" dirty="0">
                <a:solidFill>
                  <a:schemeClr val="accent6">
                    <a:lumMod val="75000"/>
                  </a:schemeClr>
                </a:solidFill>
                <a:latin typeface="Arial" panose="020B0604020202020204" pitchFamily="34" charset="0"/>
                <a:cs typeface="Arial" panose="020B0604020202020204" pitchFamily="34" charset="0"/>
              </a:rPr>
              <a:t>ФОРМА ОТЧЕТНОСТИ</a:t>
            </a:r>
            <a:br>
              <a:rPr lang="ru-RU" sz="1350" b="1" dirty="0">
                <a:solidFill>
                  <a:schemeClr val="accent6">
                    <a:lumMod val="75000"/>
                  </a:schemeClr>
                </a:solidFill>
                <a:latin typeface="Arial" panose="020B0604020202020204" pitchFamily="34" charset="0"/>
                <a:cs typeface="Arial" panose="020B0604020202020204" pitchFamily="34" charset="0"/>
              </a:rPr>
            </a:br>
            <a:r>
              <a:rPr lang="ru-RU" sz="1350" b="1" dirty="0">
                <a:solidFill>
                  <a:schemeClr val="accent6">
                    <a:lumMod val="75000"/>
                  </a:schemeClr>
                </a:solidFill>
                <a:latin typeface="Arial" panose="020B0604020202020204" pitchFamily="34" charset="0"/>
                <a:cs typeface="Arial" panose="020B0604020202020204" pitchFamily="34" charset="0"/>
              </a:rPr>
              <a:t>по показателям эффективности использования имущества, закрепленного за казенным государственным (муниципальным) учреждением, которому государственное (муниципальное) задание не установлено </a:t>
            </a:r>
            <a:r>
              <a:rPr lang="ru-RU" sz="1500" b="1" dirty="0">
                <a:solidFill>
                  <a:schemeClr val="accent6">
                    <a:lumMod val="75000"/>
                  </a:schemeClr>
                </a:solidFill>
                <a:latin typeface="Arial" panose="020B0604020202020204" pitchFamily="34" charset="0"/>
                <a:cs typeface="Arial" panose="020B0604020202020204" pitchFamily="34" charset="0"/>
              </a:rPr>
              <a:t>(Таблица 4)</a:t>
            </a:r>
          </a:p>
        </p:txBody>
      </p:sp>
      <p:graphicFrame>
        <p:nvGraphicFramePr>
          <p:cNvPr id="4" name="Таблица 3"/>
          <p:cNvGraphicFramePr>
            <a:graphicFrameLocks noGrp="1"/>
          </p:cNvGraphicFramePr>
          <p:nvPr>
            <p:extLst/>
          </p:nvPr>
        </p:nvGraphicFramePr>
        <p:xfrm>
          <a:off x="213867" y="1030814"/>
          <a:ext cx="7544246" cy="4896862"/>
        </p:xfrm>
        <a:graphic>
          <a:graphicData uri="http://schemas.openxmlformats.org/drawingml/2006/table">
            <a:tbl>
              <a:tblPr firstRow="1" firstCol="1" bandRow="1"/>
              <a:tblGrid>
                <a:gridCol w="475793">
                  <a:extLst>
                    <a:ext uri="{9D8B030D-6E8A-4147-A177-3AD203B41FA5}">
                      <a16:colId xmlns:a16="http://schemas.microsoft.com/office/drawing/2014/main" xmlns="" val="1285465705"/>
                    </a:ext>
                  </a:extLst>
                </a:gridCol>
                <a:gridCol w="4720201">
                  <a:extLst>
                    <a:ext uri="{9D8B030D-6E8A-4147-A177-3AD203B41FA5}">
                      <a16:colId xmlns:a16="http://schemas.microsoft.com/office/drawing/2014/main" xmlns="" val="635186573"/>
                    </a:ext>
                  </a:extLst>
                </a:gridCol>
                <a:gridCol w="1096283">
                  <a:extLst>
                    <a:ext uri="{9D8B030D-6E8A-4147-A177-3AD203B41FA5}">
                      <a16:colId xmlns:a16="http://schemas.microsoft.com/office/drawing/2014/main" xmlns="" val="3397683219"/>
                    </a:ext>
                  </a:extLst>
                </a:gridCol>
                <a:gridCol w="1251969">
                  <a:extLst>
                    <a:ext uri="{9D8B030D-6E8A-4147-A177-3AD203B41FA5}">
                      <a16:colId xmlns:a16="http://schemas.microsoft.com/office/drawing/2014/main" xmlns="" val="3001387411"/>
                    </a:ext>
                  </a:extLst>
                </a:gridCol>
              </a:tblGrid>
              <a:tr h="356129">
                <a:tc>
                  <a:txBody>
                    <a:bodyPr/>
                    <a:lstStyle/>
                    <a:p>
                      <a:pPr algn="ctr">
                        <a:lnSpc>
                          <a:spcPct val="107000"/>
                        </a:lnSpc>
                        <a:spcAft>
                          <a:spcPts val="0"/>
                        </a:spcAft>
                      </a:pPr>
                      <a:r>
                        <a:rPr lang="ru-RU" sz="1000" dirty="0">
                          <a:effectLst/>
                          <a:latin typeface="Arial" panose="020B0604020202020204" pitchFamily="34" charset="0"/>
                          <a:ea typeface="Times New Roman" panose="02020603050405020304" pitchFamily="18" charset="0"/>
                          <a:cs typeface="Arial" panose="020B0604020202020204" pitchFamily="34" charset="0"/>
                        </a:rPr>
                        <a:t>N п/п</a:t>
                      </a:r>
                    </a:p>
                  </a:txBody>
                  <a:tcPr marL="19016" marR="19016" marT="31284" marB="31284">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000" dirty="0">
                          <a:effectLst/>
                          <a:latin typeface="Arial" panose="020B0604020202020204" pitchFamily="34" charset="0"/>
                          <a:ea typeface="Times New Roman" panose="02020603050405020304" pitchFamily="18" charset="0"/>
                          <a:cs typeface="Arial" panose="020B0604020202020204" pitchFamily="34" charset="0"/>
                        </a:rPr>
                        <a:t>Наименование показателя</a:t>
                      </a:r>
                    </a:p>
                  </a:txBody>
                  <a:tcPr marL="19016" marR="19016" marT="31284" marB="312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000">
                          <a:effectLst/>
                          <a:latin typeface="Arial" panose="020B0604020202020204" pitchFamily="34" charset="0"/>
                          <a:ea typeface="Times New Roman" panose="02020603050405020304" pitchFamily="18" charset="0"/>
                          <a:cs typeface="Arial" panose="020B0604020202020204" pitchFamily="34" charset="0"/>
                        </a:rPr>
                        <a:t>Значение показателя (%)</a:t>
                      </a:r>
                    </a:p>
                  </a:txBody>
                  <a:tcPr marL="19016" marR="19016" marT="31284" marB="312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000">
                          <a:effectLst/>
                          <a:latin typeface="Arial" panose="020B0604020202020204" pitchFamily="34" charset="0"/>
                          <a:ea typeface="Times New Roman" panose="02020603050405020304" pitchFamily="18" charset="0"/>
                          <a:cs typeface="Arial" panose="020B0604020202020204" pitchFamily="34" charset="0"/>
                        </a:rPr>
                        <a:t>Оценка (баллов)</a:t>
                      </a:r>
                    </a:p>
                  </a:txBody>
                  <a:tcPr marL="19016" marR="19016" marT="31284" marB="31284">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643159070"/>
                  </a:ext>
                </a:extLst>
              </a:tr>
              <a:tr h="209348">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491655110"/>
                  </a:ext>
                </a:extLst>
              </a:tr>
              <a:tr h="454224">
                <a:tc>
                  <a:txBody>
                    <a:bodyPr/>
                    <a:lstStyle/>
                    <a:p>
                      <a:pPr algn="ct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1.</a:t>
                      </a:r>
                    </a:p>
                  </a:txBody>
                  <a:tcPr marL="19016" marR="19016" marT="31284" marB="31284">
                    <a:lnL>
                      <a:noFill/>
                    </a:lnL>
                    <a:lnR>
                      <a:noFill/>
                    </a:lnR>
                    <a:lnT>
                      <a:noFill/>
                    </a:lnT>
                    <a:lnB>
                      <a:noFill/>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Доля недвижимого имущества, используемого учреждением для выполнения функций (осуществления деятельности, предусмотренной уставом) </a:t>
                      </a:r>
                      <a:r>
                        <a:rPr lang="ru-RU" sz="1100" u="none" strike="noStrike"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2" action="ppaction://hlinkfile"/>
                        </a:rPr>
                        <a:t>&lt;1&gt;</a:t>
                      </a:r>
                      <a:endParaRPr lang="ru-RU" sz="1100" dirty="0">
                        <a:effectLst/>
                        <a:latin typeface="Arial" panose="020B0604020202020204" pitchFamily="34" charset="0"/>
                        <a:ea typeface="Times New Roman" panose="02020603050405020304" pitchFamily="18" charset="0"/>
                        <a:cs typeface="Arial" panose="020B0604020202020204" pitchFamily="34" charset="0"/>
                      </a:endParaRPr>
                    </a:p>
                  </a:txBody>
                  <a:tcPr marL="19016" marR="19016" marT="31284" marB="31284">
                    <a:lnL>
                      <a:noFill/>
                    </a:lnL>
                    <a:lnR>
                      <a:noFill/>
                    </a:lnR>
                    <a:lnT>
                      <a:noFill/>
                    </a:lnT>
                    <a:lnB>
                      <a:noFill/>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tc>
                  <a:txBody>
                    <a:bodyPr/>
                    <a:lstStyle/>
                    <a:p>
                      <a:pPr algn="ctr">
                        <a:lnSpc>
                          <a:spcPct val="107000"/>
                        </a:lnSpc>
                        <a:spcAft>
                          <a:spcPts val="0"/>
                        </a:spcAft>
                      </a:pPr>
                      <a:r>
                        <a:rPr lang="ru-RU" sz="1100">
                          <a:effectLst/>
                          <a:latin typeface="Arial" panose="020B0604020202020204" pitchFamily="34" charset="0"/>
                          <a:ea typeface="Times New Roman" panose="02020603050405020304" pitchFamily="18" charset="0"/>
                          <a:cs typeface="Arial" panose="020B0604020202020204" pitchFamily="34" charset="0"/>
                        </a:rPr>
                        <a:t>до 100</a:t>
                      </a:r>
                    </a:p>
                  </a:txBody>
                  <a:tcPr marL="19016" marR="19016" marT="31284" marB="31284">
                    <a:lnL>
                      <a:noFill/>
                    </a:lnL>
                    <a:lnR>
                      <a:noFill/>
                    </a:lnR>
                    <a:lnT>
                      <a:noFill/>
                    </a:lnT>
                    <a:lnB>
                      <a:noFill/>
                    </a:lnB>
                  </a:tcPr>
                </a:tc>
                <a:extLst>
                  <a:ext uri="{0D108BD9-81ED-4DB2-BD59-A6C34878D82A}">
                    <a16:rowId xmlns:a16="http://schemas.microsoft.com/office/drawing/2014/main" xmlns="" val="2189504270"/>
                  </a:ext>
                </a:extLst>
              </a:tr>
              <a:tr h="550415">
                <a:tc>
                  <a:txBody>
                    <a:bodyPr/>
                    <a:lstStyle/>
                    <a:p>
                      <a:pPr algn="ct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2.</a:t>
                      </a:r>
                    </a:p>
                  </a:txBody>
                  <a:tcPr marL="19016" marR="19016" marT="31284" marB="31284">
                    <a:lnL>
                      <a:noFill/>
                    </a:lnL>
                    <a:lnR>
                      <a:noFill/>
                    </a:lnR>
                    <a:lnT>
                      <a:noFill/>
                    </a:lnT>
                    <a:lnB>
                      <a:noFill/>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Доля недвижимого имущества (за исключением предоставленных на праве постоянного (бессрочного) пользования земельных участков), не используемого учреждением и (или) переданного в аренду (пользование), - всего</a:t>
                      </a:r>
                    </a:p>
                  </a:txBody>
                  <a:tcPr marL="19016" marR="19016" marT="31284" marB="31284">
                    <a:lnL>
                      <a:noFill/>
                    </a:lnL>
                    <a:lnR>
                      <a:noFill/>
                    </a:lnR>
                    <a:lnT>
                      <a:noFill/>
                    </a:lnT>
                    <a:lnB>
                      <a:noFill/>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tc rowSpan="2">
                  <a:txBody>
                    <a:bodyPr/>
                    <a:lstStyle/>
                    <a:p>
                      <a:pPr algn="ctr">
                        <a:lnSpc>
                          <a:spcPct val="107000"/>
                        </a:lnSpc>
                        <a:spcAft>
                          <a:spcPts val="0"/>
                        </a:spcAft>
                      </a:pPr>
                      <a:r>
                        <a:rPr lang="ru-RU" sz="1100">
                          <a:effectLst/>
                          <a:latin typeface="Arial" panose="020B0604020202020204" pitchFamily="34" charset="0"/>
                          <a:ea typeface="Times New Roman" panose="02020603050405020304" pitchFamily="18" charset="0"/>
                          <a:cs typeface="Arial" panose="020B0604020202020204" pitchFamily="34" charset="0"/>
                        </a:rPr>
                        <a:t>справочно, оценка в баллах не осуществляется</a:t>
                      </a:r>
                    </a:p>
                  </a:txBody>
                  <a:tcPr marL="19016" marR="19016" marT="31284" marB="31284">
                    <a:lnL>
                      <a:noFill/>
                    </a:lnL>
                    <a:lnR>
                      <a:noFill/>
                    </a:lnR>
                    <a:lnT>
                      <a:noFill/>
                    </a:lnT>
                    <a:lnB>
                      <a:noFill/>
                    </a:lnB>
                  </a:tcPr>
                </a:tc>
                <a:extLst>
                  <a:ext uri="{0D108BD9-81ED-4DB2-BD59-A6C34878D82A}">
                    <a16:rowId xmlns:a16="http://schemas.microsoft.com/office/drawing/2014/main" xmlns="" val="1427661504"/>
                  </a:ext>
                </a:extLst>
              </a:tr>
              <a:tr h="209348">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в том числе:</a:t>
                      </a:r>
                    </a:p>
                  </a:txBody>
                  <a:tcPr marL="19016" marR="19016" marT="31284" marB="31284">
                    <a:lnL>
                      <a:noFill/>
                    </a:lnL>
                    <a:lnR>
                      <a:noFill/>
                    </a:lnR>
                    <a:lnT>
                      <a:noFill/>
                    </a:lnT>
                    <a:lnB>
                      <a:noFill/>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tc vMerge="1">
                  <a:txBody>
                    <a:bodyPr/>
                    <a:lstStyle/>
                    <a:p>
                      <a:endParaRPr lang="ru-RU"/>
                    </a:p>
                  </a:txBody>
                  <a:tcPr/>
                </a:tc>
                <a:extLst>
                  <a:ext uri="{0D108BD9-81ED-4DB2-BD59-A6C34878D82A}">
                    <a16:rowId xmlns:a16="http://schemas.microsoft.com/office/drawing/2014/main" xmlns="" val="3550420867"/>
                  </a:ext>
                </a:extLst>
              </a:tr>
              <a:tr h="550415">
                <a:tc>
                  <a:txBody>
                    <a:bodyPr/>
                    <a:lstStyle/>
                    <a:p>
                      <a:pPr algn="ct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2.1.</a:t>
                      </a:r>
                    </a:p>
                  </a:txBody>
                  <a:tcPr marL="19016" marR="19016" marT="31284" marB="31284">
                    <a:lnL>
                      <a:noFill/>
                    </a:lnL>
                    <a:lnR>
                      <a:noFill/>
                    </a:lnR>
                    <a:lnT>
                      <a:noFill/>
                    </a:lnT>
                    <a:lnB>
                      <a:noFill/>
                    </a:lnB>
                  </a:tcPr>
                </a:tc>
                <a:tc>
                  <a:txBody>
                    <a:bodyPr/>
                    <a:lstStyle/>
                    <a:p>
                      <a:pPr marL="179705">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передано в аренду (возмездное пользование) - всего</a:t>
                      </a:r>
                    </a:p>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из них государственным (муниципальным) учреждениям для обеспечения деятельности (выполнения функций), предусмотренной уставом</a:t>
                      </a:r>
                    </a:p>
                  </a:txBody>
                  <a:tcPr marL="19016" marR="19016" marT="31284" marB="31284">
                    <a:lnL>
                      <a:noFill/>
                    </a:lnL>
                    <a:lnR>
                      <a:noFill/>
                    </a:lnR>
                    <a:lnT>
                      <a:noFill/>
                    </a:lnT>
                    <a:lnB>
                      <a:noFill/>
                    </a:lnB>
                  </a:tcPr>
                </a:tc>
                <a:tc>
                  <a:txBody>
                    <a:bodyPr/>
                    <a:lstStyle/>
                    <a:p>
                      <a:pPr>
                        <a:lnSpc>
                          <a:spcPct val="107000"/>
                        </a:lnSpc>
                        <a:spcAft>
                          <a:spcPts val="0"/>
                        </a:spcAft>
                      </a:pPr>
                      <a:r>
                        <a:rPr lang="ru-RU" sz="1100" dirty="0" smtClean="0">
                          <a:effectLst/>
                          <a:latin typeface="Arial" panose="020B0604020202020204" pitchFamily="34" charset="0"/>
                          <a:ea typeface="Times New Roman" panose="02020603050405020304" pitchFamily="18" charset="0"/>
                          <a:cs typeface="Arial" panose="020B0604020202020204" pitchFamily="34" charset="0"/>
                        </a:rPr>
                        <a:t> </a:t>
                      </a:r>
                      <a:endParaRPr lang="ru-RU" sz="1100" dirty="0">
                        <a:effectLst/>
                        <a:latin typeface="Arial" panose="020B0604020202020204" pitchFamily="34" charset="0"/>
                        <a:ea typeface="Times New Roman" panose="02020603050405020304" pitchFamily="18" charset="0"/>
                        <a:cs typeface="Arial" panose="020B0604020202020204" pitchFamily="34" charset="0"/>
                      </a:endParaRPr>
                    </a:p>
                  </a:txBody>
                  <a:tcPr marL="19016" marR="19016" marT="31284" marB="31284">
                    <a:lnL>
                      <a:noFill/>
                    </a:lnL>
                    <a:lnR>
                      <a:noFill/>
                    </a:lnR>
                    <a:lnT>
                      <a:noFill/>
                    </a:lnT>
                    <a:lnB>
                      <a:noFill/>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extLst>
                  <a:ext uri="{0D108BD9-81ED-4DB2-BD59-A6C34878D82A}">
                    <a16:rowId xmlns:a16="http://schemas.microsoft.com/office/drawing/2014/main" xmlns="" val="2299595951"/>
                  </a:ext>
                </a:extLst>
              </a:tr>
              <a:tr h="454224">
                <a:tc>
                  <a:txBody>
                    <a:bodyPr/>
                    <a:lstStyle/>
                    <a:p>
                      <a:pPr algn="ct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2.2.</a:t>
                      </a:r>
                    </a:p>
                  </a:txBody>
                  <a:tcPr marL="19016" marR="19016" marT="31284" marB="31284">
                    <a:lnL>
                      <a:noFill/>
                    </a:lnL>
                    <a:lnR>
                      <a:noFill/>
                    </a:lnR>
                    <a:lnT>
                      <a:noFill/>
                    </a:lnT>
                    <a:lnB>
                      <a:noFill/>
                    </a:lnB>
                  </a:tcPr>
                </a:tc>
                <a:tc>
                  <a:txBody>
                    <a:bodyPr/>
                    <a:lstStyle/>
                    <a:p>
                      <a:pPr marL="179705">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передано в безвозмездное пользование </a:t>
                      </a:r>
                      <a:r>
                        <a:rPr lang="ru-RU" sz="1100" u="none" strike="noStrike"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3" action="ppaction://hlinkfile"/>
                        </a:rPr>
                        <a:t>&lt;2&gt;</a:t>
                      </a:r>
                      <a:r>
                        <a:rPr lang="ru-RU" sz="1100" dirty="0">
                          <a:effectLst/>
                          <a:latin typeface="Arial" panose="020B0604020202020204" pitchFamily="34" charset="0"/>
                          <a:ea typeface="Times New Roman" panose="02020603050405020304" pitchFamily="18" charset="0"/>
                          <a:cs typeface="Arial" panose="020B0604020202020204" pitchFamily="34" charset="0"/>
                        </a:rPr>
                        <a:t> - всего</a:t>
                      </a:r>
                    </a:p>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из них государственным (муниципальным) учреждениям</a:t>
                      </a:r>
                    </a:p>
                  </a:txBody>
                  <a:tcPr marL="19016" marR="19016" marT="31284" marB="31284">
                    <a:lnL>
                      <a:noFill/>
                    </a:lnL>
                    <a:lnR>
                      <a:noFill/>
                    </a:lnR>
                    <a:lnT>
                      <a:noFill/>
                    </a:lnT>
                    <a:lnB>
                      <a:noFill/>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extLst>
                  <a:ext uri="{0D108BD9-81ED-4DB2-BD59-A6C34878D82A}">
                    <a16:rowId xmlns:a16="http://schemas.microsoft.com/office/drawing/2014/main" xmlns="" val="1114603558"/>
                  </a:ext>
                </a:extLst>
              </a:tr>
              <a:tr h="261844">
                <a:tc>
                  <a:txBody>
                    <a:bodyPr/>
                    <a:lstStyle/>
                    <a:p>
                      <a:pPr algn="ct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2.3.</a:t>
                      </a:r>
                    </a:p>
                  </a:txBody>
                  <a:tcPr marL="19016" marR="19016" marT="31284" marB="31284">
                    <a:lnL>
                      <a:noFill/>
                    </a:lnL>
                    <a:lnR>
                      <a:noFill/>
                    </a:lnR>
                    <a:lnT>
                      <a:noFill/>
                    </a:lnT>
                    <a:lnB>
                      <a:noFill/>
                    </a:lnB>
                  </a:tcPr>
                </a:tc>
                <a:tc>
                  <a:txBody>
                    <a:bodyPr/>
                    <a:lstStyle/>
                    <a:p>
                      <a:pPr marL="179705">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не используется учреждением, не передано в пользование - всего</a:t>
                      </a:r>
                    </a:p>
                  </a:txBody>
                  <a:tcPr marL="19016" marR="19016" marT="31284" marB="31284">
                    <a:lnL>
                      <a:noFill/>
                    </a:lnL>
                    <a:lnR>
                      <a:noFill/>
                    </a:lnR>
                    <a:lnT>
                      <a:noFill/>
                    </a:lnT>
                    <a:lnB>
                      <a:noFill/>
                    </a:lnB>
                  </a:tcPr>
                </a:tc>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extLst>
                  <a:ext uri="{0D108BD9-81ED-4DB2-BD59-A6C34878D82A}">
                    <a16:rowId xmlns:a16="http://schemas.microsoft.com/office/drawing/2014/main" xmlns="" val="1666845925"/>
                  </a:ext>
                </a:extLst>
              </a:tr>
              <a:tr h="209348">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из них:</a:t>
                      </a:r>
                    </a:p>
                  </a:txBody>
                  <a:tcPr marL="19016" marR="19016" marT="31284" marB="31284">
                    <a:lnL>
                      <a:noFill/>
                    </a:lnL>
                    <a:lnR>
                      <a:noFill/>
                    </a:lnR>
                    <a:lnT>
                      <a:noFill/>
                    </a:lnT>
                    <a:lnB>
                      <a:noFill/>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extLst>
                  <a:ext uri="{0D108BD9-81ED-4DB2-BD59-A6C34878D82A}">
                    <a16:rowId xmlns:a16="http://schemas.microsoft.com/office/drawing/2014/main" xmlns="" val="126563802"/>
                  </a:ext>
                </a:extLst>
              </a:tr>
              <a:tr h="261844">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имущество находится в аварийном состоянии (непригодном к использованию)</a:t>
                      </a:r>
                    </a:p>
                  </a:txBody>
                  <a:tcPr marL="19016" marR="19016" marT="31284" marB="31284">
                    <a:lnL>
                      <a:noFill/>
                    </a:lnL>
                    <a:lnR>
                      <a:noFill/>
                    </a:lnR>
                    <a:lnT>
                      <a:noFill/>
                    </a:lnT>
                    <a:lnB>
                      <a:noFill/>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extLst>
                  <a:ext uri="{0D108BD9-81ED-4DB2-BD59-A6C34878D82A}">
                    <a16:rowId xmlns:a16="http://schemas.microsoft.com/office/drawing/2014/main" xmlns="" val="2451607538"/>
                  </a:ext>
                </a:extLst>
              </a:tr>
              <a:tr h="209348">
                <a:tc>
                  <a:txBody>
                    <a:bodyPr/>
                    <a:lstStyle/>
                    <a:p>
                      <a:pPr>
                        <a:lnSpc>
                          <a:spcPct val="107000"/>
                        </a:lnSpc>
                        <a:spcAft>
                          <a:spcPts val="0"/>
                        </a:spcAft>
                      </a:pPr>
                      <a:r>
                        <a:rPr lang="ru-RU" sz="110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излишнее имущество</a:t>
                      </a:r>
                    </a:p>
                  </a:txBody>
                  <a:tcPr marL="19016" marR="19016" marT="31284" marB="31284">
                    <a:lnL>
                      <a:noFill/>
                    </a:lnL>
                    <a:lnR>
                      <a:noFill/>
                    </a:lnR>
                    <a:lnT>
                      <a:noFill/>
                    </a:lnT>
                    <a:lnB>
                      <a:noFill/>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extLst>
                  <a:ext uri="{0D108BD9-81ED-4DB2-BD59-A6C34878D82A}">
                    <a16:rowId xmlns:a16="http://schemas.microsoft.com/office/drawing/2014/main" xmlns="" val="3936557959"/>
                  </a:ext>
                </a:extLst>
              </a:tr>
              <a:tr h="209348">
                <a:tc gridSpan="2">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Максимальное значение показателя</a:t>
                      </a:r>
                    </a:p>
                  </a:txBody>
                  <a:tcPr marL="19016" marR="19016" marT="31284" marB="31284">
                    <a:lnL>
                      <a:noFill/>
                    </a:lnL>
                    <a:lnR>
                      <a:noFill/>
                    </a:lnR>
                    <a:lnT>
                      <a:noFill/>
                    </a:lnT>
                    <a:lnB>
                      <a:noFill/>
                    </a:lnB>
                  </a:tcPr>
                </a:tc>
                <a:tc hMerge="1">
                  <a:txBody>
                    <a:bodyPr/>
                    <a:lstStyle/>
                    <a:p>
                      <a:endParaRPr lang="ru-RU"/>
                    </a:p>
                  </a:txBody>
                  <a:tcPr/>
                </a:tc>
                <a:tc>
                  <a:txBody>
                    <a:bodyPr/>
                    <a:lstStyle/>
                    <a:p>
                      <a:pP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 </a:t>
                      </a:r>
                    </a:p>
                  </a:txBody>
                  <a:tcPr marL="19016" marR="19016" marT="31284" marB="31284">
                    <a:lnL>
                      <a:noFill/>
                    </a:lnL>
                    <a:lnR>
                      <a:noFill/>
                    </a:lnR>
                    <a:lnT>
                      <a:noFill/>
                    </a:lnT>
                    <a:lnB>
                      <a:noFill/>
                    </a:lnB>
                  </a:tcPr>
                </a:tc>
                <a:tc>
                  <a:txBody>
                    <a:bodyPr/>
                    <a:lstStyle/>
                    <a:p>
                      <a:pPr algn="ctr">
                        <a:lnSpc>
                          <a:spcPct val="107000"/>
                        </a:lnSpc>
                        <a:spcAft>
                          <a:spcPts val="0"/>
                        </a:spcAft>
                      </a:pPr>
                      <a:r>
                        <a:rPr lang="ru-RU" sz="1100" dirty="0">
                          <a:effectLst/>
                          <a:latin typeface="Arial" panose="020B0604020202020204" pitchFamily="34" charset="0"/>
                          <a:ea typeface="Times New Roman" panose="02020603050405020304" pitchFamily="18" charset="0"/>
                          <a:cs typeface="Arial" panose="020B0604020202020204" pitchFamily="34" charset="0"/>
                        </a:rPr>
                        <a:t>100</a:t>
                      </a:r>
                    </a:p>
                  </a:txBody>
                  <a:tcPr marL="19016" marR="19016" marT="31284" marB="31284">
                    <a:lnL>
                      <a:noFill/>
                    </a:lnL>
                    <a:lnR>
                      <a:noFill/>
                    </a:lnR>
                    <a:lnT>
                      <a:noFill/>
                    </a:lnT>
                    <a:lnB>
                      <a:noFill/>
                    </a:lnB>
                  </a:tcPr>
                </a:tc>
                <a:extLst>
                  <a:ext uri="{0D108BD9-81ED-4DB2-BD59-A6C34878D82A}">
                    <a16:rowId xmlns:a16="http://schemas.microsoft.com/office/drawing/2014/main" xmlns="" val="4081042985"/>
                  </a:ext>
                </a:extLst>
              </a:tr>
            </a:tbl>
          </a:graphicData>
        </a:graphic>
      </p:graphicFrame>
      <p:sp>
        <p:nvSpPr>
          <p:cNvPr id="6" name="Прямоугольник 5"/>
          <p:cNvSpPr/>
          <p:nvPr/>
        </p:nvSpPr>
        <p:spPr>
          <a:xfrm>
            <a:off x="1763688" y="5819793"/>
            <a:ext cx="7321624" cy="830997"/>
          </a:xfrm>
          <a:prstGeom prst="rect">
            <a:avLst/>
          </a:prstGeom>
          <a:solidFill>
            <a:schemeClr val="accent6">
              <a:lumMod val="20000"/>
              <a:lumOff val="80000"/>
            </a:schemeClr>
          </a:solidFill>
          <a:ln>
            <a:solidFill>
              <a:schemeClr val="accent6">
                <a:lumMod val="60000"/>
                <a:lumOff val="40000"/>
              </a:schemeClr>
            </a:solidFill>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&lt;1&gt; </a:t>
            </a:r>
            <a:r>
              <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rPr>
              <a:t>Оценка осуществляется по следующей шкале: менее 80% - 0 баллов, 80% - 80 баллов, шаг 1% соответствует 1 баллу.</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FF"/>
                </a:solidFill>
                <a:effectLst/>
                <a:uLnTx/>
                <a:uFillTx/>
                <a:latin typeface="Arial" panose="020B0604020202020204" pitchFamily="34" charset="0"/>
                <a:ea typeface="Times New Roman" panose="02020603050405020304" pitchFamily="18" charset="0"/>
                <a:cs typeface="Arial" panose="020B0604020202020204" pitchFamily="34" charset="0"/>
              </a:rPr>
              <a:t>&lt;2&gt; </a:t>
            </a:r>
            <a:r>
              <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rPr>
              <a:t>При расчете показателя не учитывается недвижимое имущество, переданное по решению учредителя в безвозмездное пользование иным учреждениям, находящимся в его ведении.</a:t>
            </a:r>
          </a:p>
        </p:txBody>
      </p:sp>
    </p:spTree>
    <p:extLst>
      <p:ext uri="{BB962C8B-B14F-4D97-AF65-F5344CB8AC3E}">
        <p14:creationId xmlns:p14="http://schemas.microsoft.com/office/powerpoint/2010/main" val="275842950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3999" cy="841664"/>
          </a:xfrm>
        </p:spPr>
        <p:txBody>
          <a:bodyPr>
            <a:noAutofit/>
          </a:bodyPr>
          <a:lstStyle/>
          <a:p>
            <a:pPr algn="ctr"/>
            <a:r>
              <a:rPr lang="ru-RU" sz="1350" b="1" dirty="0">
                <a:solidFill>
                  <a:schemeClr val="accent6">
                    <a:lumMod val="75000"/>
                  </a:schemeClr>
                </a:solidFill>
                <a:latin typeface="Arial" panose="020B0604020202020204" pitchFamily="34" charset="0"/>
                <a:cs typeface="Arial" panose="020B0604020202020204" pitchFamily="34" charset="0"/>
              </a:rPr>
              <a:t>ФОРМА ОТЧЕТНОСТИ</a:t>
            </a:r>
            <a:br>
              <a:rPr lang="ru-RU" sz="1350" b="1" dirty="0">
                <a:solidFill>
                  <a:schemeClr val="accent6">
                    <a:lumMod val="75000"/>
                  </a:schemeClr>
                </a:solidFill>
                <a:latin typeface="Arial" panose="020B0604020202020204" pitchFamily="34" charset="0"/>
                <a:cs typeface="Arial" panose="020B0604020202020204" pitchFamily="34" charset="0"/>
              </a:rPr>
            </a:br>
            <a:r>
              <a:rPr lang="ru-RU" sz="1350" b="1" dirty="0">
                <a:solidFill>
                  <a:schemeClr val="accent6">
                    <a:lumMod val="75000"/>
                  </a:schemeClr>
                </a:solidFill>
                <a:latin typeface="Arial" panose="020B0604020202020204" pitchFamily="34" charset="0"/>
                <a:cs typeface="Arial" panose="020B0604020202020204" pitchFamily="34" charset="0"/>
              </a:rPr>
              <a:t>по </a:t>
            </a:r>
            <a:r>
              <a:rPr lang="ru-RU" sz="1350" b="1" dirty="0" smtClean="0">
                <a:solidFill>
                  <a:schemeClr val="accent6">
                    <a:lumMod val="75000"/>
                  </a:schemeClr>
                </a:solidFill>
                <a:latin typeface="Arial" panose="020B0604020202020204" pitchFamily="34" charset="0"/>
                <a:cs typeface="Arial" panose="020B0604020202020204" pitchFamily="34" charset="0"/>
              </a:rPr>
              <a:t>показателям, </a:t>
            </a:r>
            <a:r>
              <a:rPr lang="ru-RU" sz="1350" b="1" dirty="0">
                <a:solidFill>
                  <a:schemeClr val="accent6">
                    <a:lumMod val="75000"/>
                  </a:schemeClr>
                </a:solidFill>
                <a:latin typeface="Arial" panose="020B0604020202020204" pitchFamily="34" charset="0"/>
                <a:cs typeface="Arial" panose="020B0604020202020204" pitchFamily="34" charset="0"/>
              </a:rPr>
              <a:t>характеризующим эффективность использования имущества, закрепленного за государственными (муниципальными) учреждениями</a:t>
            </a:r>
            <a:r>
              <a:rPr lang="ru-RU" sz="800" b="1" dirty="0">
                <a:latin typeface="Times New Roman" panose="02020603050405020304" pitchFamily="18" charset="0"/>
              </a:rPr>
              <a:t/>
            </a:r>
            <a:br>
              <a:rPr lang="ru-RU" sz="800" b="1" dirty="0">
                <a:latin typeface="Times New Roman" panose="02020603050405020304" pitchFamily="18" charset="0"/>
              </a:rPr>
            </a:br>
            <a:r>
              <a:rPr lang="ru-RU" sz="1350" b="1" dirty="0" smtClean="0">
                <a:solidFill>
                  <a:schemeClr val="accent6">
                    <a:lumMod val="75000"/>
                  </a:schemeClr>
                </a:solidFill>
                <a:latin typeface="Arial" panose="020B0604020202020204" pitchFamily="34" charset="0"/>
                <a:cs typeface="Arial" panose="020B0604020202020204" pitchFamily="34" charset="0"/>
              </a:rPr>
              <a:t> </a:t>
            </a:r>
            <a:r>
              <a:rPr lang="ru-RU" sz="1350" b="1" dirty="0">
                <a:solidFill>
                  <a:schemeClr val="accent6">
                    <a:lumMod val="75000"/>
                  </a:schemeClr>
                </a:solidFill>
                <a:latin typeface="Arial" panose="020B0604020202020204" pitchFamily="34" charset="0"/>
                <a:cs typeface="Arial" panose="020B0604020202020204" pitchFamily="34" charset="0"/>
              </a:rPr>
              <a:t>(Таблица 5)</a:t>
            </a:r>
            <a:endParaRPr lang="ru-RU" sz="1500" b="1" dirty="0">
              <a:solidFill>
                <a:schemeClr val="accent6">
                  <a:lumMod val="75000"/>
                </a:schemeClr>
              </a:solidFill>
              <a:latin typeface="Arial" panose="020B0604020202020204" pitchFamily="34" charset="0"/>
              <a:cs typeface="Arial" panose="020B0604020202020204" pitchFamily="34" charset="0"/>
            </a:endParaRPr>
          </a:p>
        </p:txBody>
      </p:sp>
      <p:graphicFrame>
        <p:nvGraphicFramePr>
          <p:cNvPr id="5" name="Таблица 4"/>
          <p:cNvGraphicFramePr>
            <a:graphicFrameLocks noGrp="1"/>
          </p:cNvGraphicFramePr>
          <p:nvPr>
            <p:extLst/>
          </p:nvPr>
        </p:nvGraphicFramePr>
        <p:xfrm>
          <a:off x="35496" y="841669"/>
          <a:ext cx="9073007" cy="5814519"/>
        </p:xfrm>
        <a:graphic>
          <a:graphicData uri="http://schemas.openxmlformats.org/drawingml/2006/table">
            <a:tbl>
              <a:tblPr/>
              <a:tblGrid>
                <a:gridCol w="514086">
                  <a:extLst>
                    <a:ext uri="{9D8B030D-6E8A-4147-A177-3AD203B41FA5}">
                      <a16:colId xmlns:a16="http://schemas.microsoft.com/office/drawing/2014/main" xmlns="" val="1116636826"/>
                    </a:ext>
                  </a:extLst>
                </a:gridCol>
                <a:gridCol w="3035555">
                  <a:extLst>
                    <a:ext uri="{9D8B030D-6E8A-4147-A177-3AD203B41FA5}">
                      <a16:colId xmlns:a16="http://schemas.microsoft.com/office/drawing/2014/main" xmlns="" val="845457749"/>
                    </a:ext>
                  </a:extLst>
                </a:gridCol>
                <a:gridCol w="2377648">
                  <a:extLst>
                    <a:ext uri="{9D8B030D-6E8A-4147-A177-3AD203B41FA5}">
                      <a16:colId xmlns:a16="http://schemas.microsoft.com/office/drawing/2014/main" xmlns="" val="3055918305"/>
                    </a:ext>
                  </a:extLst>
                </a:gridCol>
                <a:gridCol w="1591219">
                  <a:extLst>
                    <a:ext uri="{9D8B030D-6E8A-4147-A177-3AD203B41FA5}">
                      <a16:colId xmlns:a16="http://schemas.microsoft.com/office/drawing/2014/main" xmlns="" val="4234739415"/>
                    </a:ext>
                  </a:extLst>
                </a:gridCol>
                <a:gridCol w="1554499">
                  <a:extLst>
                    <a:ext uri="{9D8B030D-6E8A-4147-A177-3AD203B41FA5}">
                      <a16:colId xmlns:a16="http://schemas.microsoft.com/office/drawing/2014/main" xmlns="" val="1738553356"/>
                    </a:ext>
                  </a:extLst>
                </a:gridCol>
              </a:tblGrid>
              <a:tr h="513364">
                <a:tc gridSpan="2">
                  <a:txBody>
                    <a:bodyPr/>
                    <a:lstStyle/>
                    <a:p>
                      <a:pPr algn="l" fontAlgn="t"/>
                      <a:r>
                        <a:rPr lang="ru-RU" sz="1000" b="0" i="0" u="none" strike="noStrike" dirty="0">
                          <a:effectLst/>
                          <a:latin typeface="Arial" panose="020B0604020202020204" pitchFamily="34" charset="0"/>
                          <a:cs typeface="Arial" panose="020B0604020202020204" pitchFamily="34" charset="0"/>
                        </a:rPr>
                        <a:t>Орган исполнительной власти </a:t>
                      </a:r>
                      <a:r>
                        <a:rPr lang="ru-RU" sz="1000" b="0" i="0" u="none" strike="noStrike" dirty="0" smtClean="0">
                          <a:effectLst/>
                          <a:latin typeface="Arial" panose="020B0604020202020204" pitchFamily="34" charset="0"/>
                          <a:cs typeface="Arial" panose="020B0604020202020204" pitchFamily="34" charset="0"/>
                        </a:rPr>
                        <a:t>РФ, </a:t>
                      </a:r>
                      <a:r>
                        <a:rPr lang="ru-RU" sz="1000" b="0" i="0" u="none" strike="noStrike" dirty="0">
                          <a:effectLst/>
                          <a:latin typeface="Arial" panose="020B0604020202020204" pitchFamily="34" charset="0"/>
                          <a:cs typeface="Arial" panose="020B0604020202020204" pitchFamily="34" charset="0"/>
                        </a:rPr>
                        <a:t>субъекта </a:t>
                      </a:r>
                      <a:r>
                        <a:rPr lang="ru-RU" sz="1000" b="0" i="0" u="none" strike="noStrike" dirty="0" smtClean="0">
                          <a:effectLst/>
                          <a:latin typeface="Arial" panose="020B0604020202020204" pitchFamily="34" charset="0"/>
                          <a:cs typeface="Arial" panose="020B0604020202020204" pitchFamily="34" charset="0"/>
                        </a:rPr>
                        <a:t>РФ, </a:t>
                      </a:r>
                      <a:r>
                        <a:rPr lang="ru-RU" sz="1000" b="0" i="0" u="none" strike="noStrike" dirty="0">
                          <a:effectLst/>
                          <a:latin typeface="Arial" panose="020B0604020202020204" pitchFamily="34" charset="0"/>
                          <a:cs typeface="Arial" panose="020B0604020202020204" pitchFamily="34" charset="0"/>
                        </a:rPr>
                        <a:t>орган местного самоуправления, осуществляющий функции и полномочия учредителя</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t"/>
                      <a:r>
                        <a:rPr lang="ru-RU" sz="1000" b="0" i="0" u="none" strike="noStrike">
                          <a:effectLst/>
                          <a:latin typeface="Arial" panose="020B0604020202020204" pitchFamily="34" charset="0"/>
                          <a:cs typeface="Arial" panose="020B0604020202020204" pitchFamily="34" charset="0"/>
                        </a:rPr>
                        <a:t> </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effectLst/>
                          <a:latin typeface="Arial" panose="020B0604020202020204" pitchFamily="34" charset="0"/>
                          <a:cs typeface="Arial" panose="020B0604020202020204" pitchFamily="34" charset="0"/>
                        </a:rPr>
                        <a:t>Глава</a:t>
                      </a:r>
                      <a:br>
                        <a:rPr lang="ru-RU" sz="1000" b="0" i="0" u="none" strike="noStrike" dirty="0">
                          <a:effectLst/>
                          <a:latin typeface="Arial" panose="020B0604020202020204" pitchFamily="34" charset="0"/>
                          <a:cs typeface="Arial" panose="020B0604020202020204" pitchFamily="34" charset="0"/>
                        </a:rPr>
                      </a:br>
                      <a:r>
                        <a:rPr lang="ru-RU" sz="1000" b="0" i="0" u="none" strike="noStrike" dirty="0">
                          <a:effectLst/>
                          <a:latin typeface="Arial" panose="020B0604020202020204" pitchFamily="34" charset="0"/>
                          <a:cs typeface="Arial" panose="020B0604020202020204" pitchFamily="34" charset="0"/>
                        </a:rPr>
                        <a:t>по БК</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effectLst/>
                          <a:latin typeface="Arial" panose="020B0604020202020204" pitchFamily="34" charset="0"/>
                          <a:cs typeface="Arial" panose="020B0604020202020204" pitchFamily="34" charset="0"/>
                        </a:rPr>
                        <a:t> </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8776937"/>
                  </a:ext>
                </a:extLst>
              </a:tr>
              <a:tr h="160747">
                <a:tc gridSpan="2">
                  <a:txBody>
                    <a:bodyPr/>
                    <a:lstStyle/>
                    <a:p>
                      <a:pPr algn="l" fontAlgn="t"/>
                      <a:r>
                        <a:rPr lang="ru-RU" sz="1000" b="0" i="0" u="none" strike="noStrike">
                          <a:effectLst/>
                          <a:latin typeface="Arial" panose="020B0604020202020204" pitchFamily="34" charset="0"/>
                          <a:cs typeface="Arial" panose="020B0604020202020204" pitchFamily="34" charset="0"/>
                        </a:rPr>
                        <a:t>Наименование учреждения</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t"/>
                      <a:r>
                        <a:rPr lang="ru-RU" sz="1000" b="0" i="0" u="none" strike="noStrike">
                          <a:effectLst/>
                          <a:latin typeface="Arial" panose="020B0604020202020204" pitchFamily="34" charset="0"/>
                          <a:cs typeface="Arial" panose="020B0604020202020204" pitchFamily="34" charset="0"/>
                        </a:rPr>
                        <a:t> </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effectLst/>
                          <a:latin typeface="Arial" panose="020B0604020202020204" pitchFamily="34" charset="0"/>
                          <a:cs typeface="Arial" panose="020B0604020202020204" pitchFamily="34" charset="0"/>
                        </a:rPr>
                        <a:t>по ОКПО</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effectLst/>
                          <a:latin typeface="Arial" panose="020B0604020202020204" pitchFamily="34" charset="0"/>
                          <a:cs typeface="Arial" panose="020B0604020202020204" pitchFamily="34" charset="0"/>
                        </a:rPr>
                        <a:t> </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58455535"/>
                  </a:ext>
                </a:extLst>
              </a:tr>
              <a:tr h="160747">
                <a:tc gridSpan="2">
                  <a:txBody>
                    <a:bodyPr/>
                    <a:lstStyle/>
                    <a:p>
                      <a:pPr algn="l" fontAlgn="t"/>
                      <a:r>
                        <a:rPr lang="ru-RU" sz="1000" b="0" i="0" u="none" strike="noStrike">
                          <a:effectLst/>
                          <a:latin typeface="Arial" panose="020B0604020202020204" pitchFamily="34" charset="0"/>
                          <a:cs typeface="Arial" panose="020B0604020202020204" pitchFamily="34" charset="0"/>
                        </a:rPr>
                        <a:t>Наименование бюджета ППО</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t"/>
                      <a:r>
                        <a:rPr lang="ru-RU" sz="1000" b="0" i="0" u="none" strike="noStrike">
                          <a:effectLst/>
                          <a:latin typeface="Arial" panose="020B0604020202020204" pitchFamily="34" charset="0"/>
                          <a:cs typeface="Arial" panose="020B0604020202020204" pitchFamily="34" charset="0"/>
                        </a:rPr>
                        <a:t> </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effectLst/>
                          <a:latin typeface="Arial" panose="020B0604020202020204" pitchFamily="34" charset="0"/>
                          <a:cs typeface="Arial" panose="020B0604020202020204" pitchFamily="34" charset="0"/>
                        </a:rPr>
                        <a:t>по ОКТМО</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effectLst/>
                          <a:latin typeface="Arial" panose="020B0604020202020204" pitchFamily="34" charset="0"/>
                          <a:cs typeface="Arial" panose="020B0604020202020204" pitchFamily="34" charset="0"/>
                        </a:rPr>
                        <a:t> </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621177445"/>
                  </a:ext>
                </a:extLst>
              </a:tr>
              <a:tr h="160747">
                <a:tc gridSpan="2">
                  <a:txBody>
                    <a:bodyPr/>
                    <a:lstStyle/>
                    <a:p>
                      <a:pPr algn="l" fontAlgn="t"/>
                      <a:r>
                        <a:rPr lang="ru-RU" sz="1000" b="0" i="0" u="none" strike="noStrike">
                          <a:effectLst/>
                          <a:latin typeface="Arial" panose="020B0604020202020204" pitchFamily="34" charset="0"/>
                          <a:cs typeface="Arial" panose="020B0604020202020204" pitchFamily="34" charset="0"/>
                        </a:rPr>
                        <a:t>Периодичность</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t"/>
                      <a:r>
                        <a:rPr lang="ru-RU" sz="1000" b="0" i="0" u="none" strike="noStrike">
                          <a:effectLst/>
                          <a:latin typeface="Arial" panose="020B0604020202020204" pitchFamily="34" charset="0"/>
                          <a:cs typeface="Arial" panose="020B0604020202020204" pitchFamily="34" charset="0"/>
                        </a:rPr>
                        <a:t>годовая</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effectLst/>
                          <a:latin typeface="Arial" panose="020B0604020202020204" pitchFamily="34" charset="0"/>
                          <a:cs typeface="Arial" panose="020B0604020202020204" pitchFamily="34" charset="0"/>
                        </a:rPr>
                        <a:t> </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effectLst/>
                          <a:latin typeface="Arial" panose="020B0604020202020204" pitchFamily="34" charset="0"/>
                          <a:cs typeface="Arial" panose="020B0604020202020204" pitchFamily="34" charset="0"/>
                        </a:rPr>
                        <a:t> </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54794139"/>
                  </a:ext>
                </a:extLst>
              </a:tr>
              <a:tr h="160747">
                <a:tc gridSpan="2">
                  <a:txBody>
                    <a:bodyPr/>
                    <a:lstStyle/>
                    <a:p>
                      <a:pPr algn="l" fontAlgn="t"/>
                      <a:r>
                        <a:rPr lang="ru-RU" sz="1000" b="0" i="0" u="none" strike="noStrike">
                          <a:effectLst/>
                          <a:latin typeface="Arial" panose="020B0604020202020204" pitchFamily="34" charset="0"/>
                          <a:cs typeface="Arial" panose="020B0604020202020204" pitchFamily="34" charset="0"/>
                        </a:rPr>
                        <a:t>Единица измерения</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t"/>
                      <a:r>
                        <a:rPr lang="ru-RU" sz="1000" b="0" i="0" u="none" strike="noStrike">
                          <a:effectLst/>
                          <a:latin typeface="Arial" panose="020B0604020202020204" pitchFamily="34" charset="0"/>
                          <a:cs typeface="Arial" panose="020B0604020202020204" pitchFamily="34" charset="0"/>
                        </a:rPr>
                        <a:t> </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effectLst/>
                          <a:latin typeface="Arial" panose="020B0604020202020204" pitchFamily="34" charset="0"/>
                          <a:cs typeface="Arial" panose="020B0604020202020204" pitchFamily="34" charset="0"/>
                        </a:rPr>
                        <a:t> </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effectLst/>
                          <a:latin typeface="Arial" panose="020B0604020202020204" pitchFamily="34" charset="0"/>
                          <a:cs typeface="Arial" panose="020B0604020202020204" pitchFamily="34" charset="0"/>
                        </a:rPr>
                        <a:t> </a:t>
                      </a:r>
                    </a:p>
                  </a:txBody>
                  <a:tcPr marL="3880" marR="3880" marT="38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41354341"/>
                  </a:ext>
                </a:extLst>
              </a:tr>
              <a:tr h="160747">
                <a:tc>
                  <a:txBody>
                    <a:bodyPr/>
                    <a:lstStyle/>
                    <a:p>
                      <a:pPr algn="l" fontAlgn="b"/>
                      <a:endParaRPr lang="ru-RU" sz="1000" b="0" i="0" u="none" strike="noStrike">
                        <a:effectLst/>
                        <a:latin typeface="Arial" panose="020B0604020202020204" pitchFamily="34" charset="0"/>
                        <a:cs typeface="Arial" panose="020B0604020202020204" pitchFamily="34" charset="0"/>
                      </a:endParaRPr>
                    </a:p>
                  </a:txBody>
                  <a:tcPr marL="3880" marR="3880" marT="38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1000" b="0" i="0" u="none" strike="noStrike">
                        <a:effectLst/>
                        <a:latin typeface="Arial" panose="020B0604020202020204" pitchFamily="34" charset="0"/>
                        <a:cs typeface="Arial" panose="020B0604020202020204" pitchFamily="34" charset="0"/>
                      </a:endParaRPr>
                    </a:p>
                  </a:txBody>
                  <a:tcPr marL="3880" marR="3880" marT="38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1000" b="0" i="0" u="none" strike="noStrike">
                        <a:effectLst/>
                        <a:latin typeface="Arial" panose="020B0604020202020204" pitchFamily="34" charset="0"/>
                        <a:cs typeface="Arial" panose="020B0604020202020204" pitchFamily="34" charset="0"/>
                      </a:endParaRPr>
                    </a:p>
                  </a:txBody>
                  <a:tcPr marL="3880" marR="3880" marT="38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1000" b="0" i="0" u="none" strike="noStrike">
                        <a:effectLst/>
                        <a:latin typeface="Arial" panose="020B0604020202020204" pitchFamily="34" charset="0"/>
                        <a:cs typeface="Arial" panose="020B0604020202020204" pitchFamily="34" charset="0"/>
                      </a:endParaRPr>
                    </a:p>
                  </a:txBody>
                  <a:tcPr marL="3880" marR="3880" marT="38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1000" b="0" i="0" u="none" strike="noStrike">
                        <a:effectLst/>
                        <a:latin typeface="Arial" panose="020B0604020202020204" pitchFamily="34" charset="0"/>
                        <a:cs typeface="Arial" panose="020B0604020202020204" pitchFamily="34" charset="0"/>
                      </a:endParaRPr>
                    </a:p>
                  </a:txBody>
                  <a:tcPr marL="3880" marR="3880" marT="388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503378924"/>
                  </a:ext>
                </a:extLst>
              </a:tr>
              <a:tr h="160747">
                <a:tc>
                  <a:txBody>
                    <a:bodyPr/>
                    <a:lstStyle/>
                    <a:p>
                      <a:pPr algn="l" fontAlgn="b"/>
                      <a:endParaRPr lang="ru-RU" sz="1000" b="0" i="0" u="none" strike="noStrike" dirty="0">
                        <a:effectLst/>
                        <a:latin typeface="Arial" panose="020B0604020202020204" pitchFamily="34" charset="0"/>
                        <a:cs typeface="Arial" panose="020B0604020202020204" pitchFamily="34" charset="0"/>
                      </a:endParaRPr>
                    </a:p>
                  </a:txBody>
                  <a:tcPr marL="3880" marR="3880" marT="38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effectLst/>
                        <a:latin typeface="Arial" panose="020B0604020202020204" pitchFamily="34" charset="0"/>
                        <a:cs typeface="Arial" panose="020B0604020202020204" pitchFamily="34" charset="0"/>
                      </a:endParaRPr>
                    </a:p>
                  </a:txBody>
                  <a:tcPr marL="3880" marR="3880" marT="38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effectLst/>
                        <a:latin typeface="Arial" panose="020B0604020202020204" pitchFamily="34" charset="0"/>
                        <a:cs typeface="Arial" panose="020B0604020202020204" pitchFamily="34" charset="0"/>
                      </a:endParaRPr>
                    </a:p>
                  </a:txBody>
                  <a:tcPr marL="3880" marR="3880" marT="38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effectLst/>
                        <a:latin typeface="Arial" panose="020B0604020202020204" pitchFamily="34" charset="0"/>
                        <a:cs typeface="Arial" panose="020B0604020202020204" pitchFamily="34" charset="0"/>
                      </a:endParaRPr>
                    </a:p>
                  </a:txBody>
                  <a:tcPr marL="3880" marR="3880" marT="38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effectLst/>
                        <a:latin typeface="Arial" panose="020B0604020202020204" pitchFamily="34" charset="0"/>
                        <a:cs typeface="Arial" panose="020B0604020202020204" pitchFamily="34" charset="0"/>
                      </a:endParaRPr>
                    </a:p>
                  </a:txBody>
                  <a:tcPr marL="3880" marR="3880" marT="388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23432203"/>
                  </a:ext>
                </a:extLst>
              </a:tr>
              <a:tr h="317502">
                <a:tc>
                  <a:txBody>
                    <a:bodyPr/>
                    <a:lstStyle/>
                    <a:p>
                      <a:pPr algn="ctr" fontAlgn="ctr"/>
                      <a:r>
                        <a:rPr lang="ru-RU" sz="1000" b="0" i="0" u="none" strike="noStrike">
                          <a:effectLst/>
                          <a:latin typeface="Arial" panose="020B0604020202020204" pitchFamily="34" charset="0"/>
                          <a:cs typeface="Arial" panose="020B0604020202020204" pitchFamily="34" charset="0"/>
                        </a:rPr>
                        <a:t>№</a:t>
                      </a:r>
                      <a:br>
                        <a:rPr lang="ru-RU" sz="1000" b="0" i="0" u="none" strike="noStrike">
                          <a:effectLst/>
                          <a:latin typeface="Arial" panose="020B0604020202020204" pitchFamily="34" charset="0"/>
                          <a:cs typeface="Arial" panose="020B0604020202020204" pitchFamily="34" charset="0"/>
                        </a:rPr>
                      </a:br>
                      <a:r>
                        <a:rPr lang="ru-RU" sz="1000" b="0" i="0" u="none" strike="noStrike">
                          <a:effectLst/>
                          <a:latin typeface="Arial" panose="020B0604020202020204" pitchFamily="34" charset="0"/>
                          <a:cs typeface="Arial" panose="020B0604020202020204" pitchFamily="34" charset="0"/>
                        </a:rPr>
                        <a:t>п/п</a:t>
                      </a:r>
                    </a:p>
                  </a:txBody>
                  <a:tcPr marL="3880" marR="3880" marT="388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000" b="0" i="0" u="none" strike="noStrike">
                          <a:effectLst/>
                          <a:latin typeface="Arial" panose="020B0604020202020204" pitchFamily="34" charset="0"/>
                          <a:cs typeface="Arial" panose="020B0604020202020204" pitchFamily="34" charset="0"/>
                        </a:rPr>
                        <a:t>Параметры показателя</a:t>
                      </a:r>
                    </a:p>
                  </a:txBody>
                  <a:tcPr marL="3880" marR="3880" marT="38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effectLst/>
                          <a:latin typeface="Arial" panose="020B0604020202020204" pitchFamily="34" charset="0"/>
                          <a:cs typeface="Arial" panose="020B0604020202020204" pitchFamily="34" charset="0"/>
                        </a:rPr>
                        <a:t>Значение показателя </a:t>
                      </a:r>
                      <a:br>
                        <a:rPr lang="ru-RU" sz="1000" b="0" i="0" u="none" strike="noStrike">
                          <a:effectLst/>
                          <a:latin typeface="Arial" panose="020B0604020202020204" pitchFamily="34" charset="0"/>
                          <a:cs typeface="Arial" panose="020B0604020202020204" pitchFamily="34" charset="0"/>
                        </a:rPr>
                      </a:br>
                      <a:r>
                        <a:rPr lang="ru-RU" sz="1000" b="0" i="0" u="none" strike="noStrike">
                          <a:effectLst/>
                          <a:latin typeface="Arial" panose="020B0604020202020204" pitchFamily="34" charset="0"/>
                          <a:cs typeface="Arial" panose="020B0604020202020204" pitchFamily="34" charset="0"/>
                        </a:rPr>
                        <a:t>(%)</a:t>
                      </a:r>
                    </a:p>
                  </a:txBody>
                  <a:tcPr marL="3880" marR="3880" marT="38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effectLst/>
                          <a:latin typeface="Arial" panose="020B0604020202020204" pitchFamily="34" charset="0"/>
                          <a:cs typeface="Arial" panose="020B0604020202020204" pitchFamily="34" charset="0"/>
                        </a:rPr>
                        <a:t>Оценка </a:t>
                      </a:r>
                      <a:br>
                        <a:rPr lang="ru-RU" sz="1000" b="0" i="0" u="none" strike="noStrike">
                          <a:effectLst/>
                          <a:latin typeface="Arial" panose="020B0604020202020204" pitchFamily="34" charset="0"/>
                          <a:cs typeface="Arial" panose="020B0604020202020204" pitchFamily="34" charset="0"/>
                        </a:rPr>
                      </a:br>
                      <a:r>
                        <a:rPr lang="ru-RU" sz="1000" b="0" i="0" u="none" strike="noStrike">
                          <a:effectLst/>
                          <a:latin typeface="Arial" panose="020B0604020202020204" pitchFamily="34" charset="0"/>
                          <a:cs typeface="Arial" panose="020B0604020202020204" pitchFamily="34" charset="0"/>
                        </a:rPr>
                        <a:t>(баллов)</a:t>
                      </a:r>
                    </a:p>
                  </a:txBody>
                  <a:tcPr marL="3880" marR="3880" marT="388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55507514"/>
                  </a:ext>
                </a:extLst>
              </a:tr>
              <a:tr h="160747">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t"/>
                      <a:r>
                        <a:rPr lang="ru-RU" sz="1000" b="0" i="0" u="none" strike="noStrike">
                          <a:effectLst/>
                          <a:latin typeface="Arial" panose="020B0604020202020204" pitchFamily="34" charset="0"/>
                          <a:cs typeface="Arial" panose="020B0604020202020204" pitchFamily="34" charset="0"/>
                        </a:rPr>
                        <a:t> </a:t>
                      </a:r>
                    </a:p>
                  </a:txBody>
                  <a:tcPr marL="3880" marR="3880" marT="3880" marB="0">
                    <a:lnL>
                      <a:noFill/>
                    </a:lnL>
                    <a:lnR>
                      <a:noFill/>
                    </a:lnR>
                    <a:lnT w="6350" cap="flat" cmpd="sng" algn="ctr">
                      <a:solidFill>
                        <a:srgbClr val="000000"/>
                      </a:solidFill>
                      <a:prstDash val="solid"/>
                      <a:round/>
                      <a:headEnd type="none" w="med" len="med"/>
                      <a:tailEnd type="none" w="med" len="med"/>
                    </a:lnT>
                    <a:lnB>
                      <a:noFill/>
                    </a:lnB>
                  </a:tcPr>
                </a:tc>
                <a:tc hMerge="1">
                  <a:txBody>
                    <a:bodyPr/>
                    <a:lstStyle/>
                    <a:p>
                      <a:endParaRPr lang="ru-RU"/>
                    </a:p>
                  </a:txBody>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4133530768"/>
                  </a:ext>
                </a:extLst>
              </a:tr>
              <a:tr h="317502">
                <a:tc>
                  <a:txBody>
                    <a:bodyPr/>
                    <a:lstStyle/>
                    <a:p>
                      <a:pPr algn="ctr" fontAlgn="t"/>
                      <a:r>
                        <a:rPr lang="ru-RU" sz="1000" b="0" i="0" u="none" strike="noStrike">
                          <a:effectLst/>
                          <a:latin typeface="Arial" panose="020B0604020202020204" pitchFamily="34" charset="0"/>
                          <a:cs typeface="Arial" panose="020B0604020202020204" pitchFamily="34" charset="0"/>
                        </a:rPr>
                        <a:t>1.</a:t>
                      </a:r>
                    </a:p>
                  </a:txBody>
                  <a:tcPr marL="3880" marR="3880" marT="3880" marB="0">
                    <a:lnL>
                      <a:noFill/>
                    </a:lnL>
                    <a:lnR>
                      <a:noFill/>
                    </a:lnR>
                    <a:lnT>
                      <a:noFill/>
                    </a:lnT>
                    <a:lnB>
                      <a:noFill/>
                    </a:lnB>
                  </a:tcPr>
                </a:tc>
                <a:tc gridSpan="2">
                  <a:txBody>
                    <a:bodyPr/>
                    <a:lstStyle/>
                    <a:p>
                      <a:pPr algn="l" fontAlgn="t"/>
                      <a:r>
                        <a:rPr lang="ru-RU" sz="1000" b="0" i="0" u="none" strike="noStrike">
                          <a:effectLst/>
                          <a:latin typeface="Arial" panose="020B0604020202020204" pitchFamily="34" charset="0"/>
                          <a:cs typeface="Arial" panose="020B0604020202020204" pitchFamily="34" charset="0"/>
                        </a:rPr>
                        <a:t>Выполнение государственного (муниципального) задания в части показателей, характеризующих объем оказанных услуг (выполненных работ)</a:t>
                      </a:r>
                      <a:r>
                        <a:rPr lang="ru-RU" sz="1000" b="0" i="0" u="none" strike="noStrike" baseline="30000">
                          <a:effectLst/>
                          <a:latin typeface="Arial" panose="020B0604020202020204" pitchFamily="34" charset="0"/>
                          <a:cs typeface="Arial" panose="020B0604020202020204" pitchFamily="34" charset="0"/>
                        </a:rPr>
                        <a:t>1</a:t>
                      </a:r>
                      <a:r>
                        <a:rPr lang="ru-RU" sz="1000" b="0" i="0" u="none" strike="noStrike">
                          <a:effectLst/>
                          <a:latin typeface="Arial" panose="020B0604020202020204" pitchFamily="34" charset="0"/>
                          <a:cs typeface="Arial" panose="020B0604020202020204" pitchFamily="34" charset="0"/>
                        </a:rPr>
                        <a:t>:</a:t>
                      </a:r>
                    </a:p>
                  </a:txBody>
                  <a:tcPr marL="3880" marR="3880" marT="3880" marB="0">
                    <a:lnL>
                      <a:noFill/>
                    </a:lnL>
                    <a:lnR>
                      <a:noFill/>
                    </a:lnR>
                    <a:lnT>
                      <a:noFill/>
                    </a:lnT>
                    <a:lnB>
                      <a:noFill/>
                    </a:lnB>
                  </a:tcPr>
                </a:tc>
                <a:tc hMerge="1">
                  <a:txBody>
                    <a:bodyPr/>
                    <a:lstStyle/>
                    <a:p>
                      <a:endParaRPr lang="ru-RU"/>
                    </a:p>
                  </a:txBody>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extLst>
                  <a:ext uri="{0D108BD9-81ED-4DB2-BD59-A6C34878D82A}">
                    <a16:rowId xmlns:a16="http://schemas.microsoft.com/office/drawing/2014/main" xmlns="" val="3582085161"/>
                  </a:ext>
                </a:extLst>
              </a:tr>
              <a:tr h="160747">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gridSpan="2">
                  <a:txBody>
                    <a:bodyPr/>
                    <a:lstStyle/>
                    <a:p>
                      <a:pPr algn="l" fontAlgn="t"/>
                      <a:r>
                        <a:rPr lang="ru-RU" sz="1000" b="0" i="0" u="none" strike="noStrike" dirty="0" smtClean="0">
                          <a:effectLst/>
                          <a:latin typeface="Arial" panose="020B0604020202020204" pitchFamily="34" charset="0"/>
                          <a:cs typeface="Arial" panose="020B0604020202020204" pitchFamily="34" charset="0"/>
                        </a:rPr>
                        <a:t>   а</a:t>
                      </a:r>
                      <a:r>
                        <a:rPr lang="ru-RU" sz="1000" b="0" i="0" u="none" strike="noStrike" dirty="0">
                          <a:effectLst/>
                          <a:latin typeface="Arial" panose="020B0604020202020204" pitchFamily="34" charset="0"/>
                          <a:cs typeface="Arial" panose="020B0604020202020204" pitchFamily="34" charset="0"/>
                        </a:rPr>
                        <a:t>) показатели достигнуты в полном объеме</a:t>
                      </a:r>
                    </a:p>
                  </a:txBody>
                  <a:tcPr marL="3880" marR="3880" marT="3880" marB="0">
                    <a:lnL>
                      <a:noFill/>
                    </a:lnL>
                    <a:lnR>
                      <a:noFill/>
                    </a:lnR>
                    <a:lnT>
                      <a:noFill/>
                    </a:lnT>
                    <a:lnB>
                      <a:noFill/>
                    </a:lnB>
                  </a:tcPr>
                </a:tc>
                <a:tc hMerge="1">
                  <a:txBody>
                    <a:bodyPr/>
                    <a:lstStyle/>
                    <a:p>
                      <a:endParaRPr lang="ru-RU"/>
                    </a:p>
                  </a:txBody>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a:txBody>
                    <a:bodyPr/>
                    <a:lstStyle/>
                    <a:p>
                      <a:pPr algn="ctr" fontAlgn="t"/>
                      <a:r>
                        <a:rPr lang="ru-RU" sz="1000" b="0" i="0" u="none" strike="noStrike">
                          <a:effectLst/>
                          <a:latin typeface="Arial" panose="020B0604020202020204" pitchFamily="34" charset="0"/>
                          <a:cs typeface="Arial" panose="020B0604020202020204" pitchFamily="34" charset="0"/>
                        </a:rPr>
                        <a:t>50</a:t>
                      </a:r>
                    </a:p>
                  </a:txBody>
                  <a:tcPr marL="3880" marR="3880" marT="3880" marB="0">
                    <a:lnL>
                      <a:noFill/>
                    </a:lnL>
                    <a:lnR>
                      <a:noFill/>
                    </a:lnR>
                    <a:lnT>
                      <a:noFill/>
                    </a:lnT>
                    <a:lnB>
                      <a:noFill/>
                    </a:lnB>
                  </a:tcPr>
                </a:tc>
                <a:extLst>
                  <a:ext uri="{0D108BD9-81ED-4DB2-BD59-A6C34878D82A}">
                    <a16:rowId xmlns:a16="http://schemas.microsoft.com/office/drawing/2014/main" xmlns="" val="1919430223"/>
                  </a:ext>
                </a:extLst>
              </a:tr>
              <a:tr h="160747">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gridSpan="2">
                  <a:txBody>
                    <a:bodyPr/>
                    <a:lstStyle/>
                    <a:p>
                      <a:pPr algn="l" fontAlgn="t"/>
                      <a:r>
                        <a:rPr lang="ru-RU" sz="1000" b="0" i="0" u="none" strike="noStrike" dirty="0" smtClean="0">
                          <a:effectLst/>
                          <a:latin typeface="Arial" panose="020B0604020202020204" pitchFamily="34" charset="0"/>
                          <a:cs typeface="Arial" panose="020B0604020202020204" pitchFamily="34" charset="0"/>
                        </a:rPr>
                        <a:t>   б</a:t>
                      </a:r>
                      <a:r>
                        <a:rPr lang="ru-RU" sz="1000" b="0" i="0" u="none" strike="noStrike" dirty="0">
                          <a:effectLst/>
                          <a:latin typeface="Arial" panose="020B0604020202020204" pitchFamily="34" charset="0"/>
                          <a:cs typeface="Arial" panose="020B0604020202020204" pitchFamily="34" charset="0"/>
                        </a:rPr>
                        <a:t>) показатели достигнуты (с учетом допустимых возможных отклонений)</a:t>
                      </a:r>
                    </a:p>
                  </a:txBody>
                  <a:tcPr marL="3880" marR="3880" marT="3880" marB="0">
                    <a:lnL>
                      <a:noFill/>
                    </a:lnL>
                    <a:lnR>
                      <a:noFill/>
                    </a:lnR>
                    <a:lnT>
                      <a:noFill/>
                    </a:lnT>
                    <a:lnB>
                      <a:noFill/>
                    </a:lnB>
                  </a:tcPr>
                </a:tc>
                <a:tc hMerge="1">
                  <a:txBody>
                    <a:bodyPr/>
                    <a:lstStyle/>
                    <a:p>
                      <a:endParaRPr lang="ru-RU"/>
                    </a:p>
                  </a:txBody>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a:txBody>
                    <a:bodyPr/>
                    <a:lstStyle/>
                    <a:p>
                      <a:pPr algn="ctr" fontAlgn="t"/>
                      <a:r>
                        <a:rPr lang="ru-RU" sz="1000" b="0" i="0" u="none" strike="noStrike">
                          <a:effectLst/>
                          <a:latin typeface="Arial" panose="020B0604020202020204" pitchFamily="34" charset="0"/>
                          <a:cs typeface="Arial" panose="020B0604020202020204" pitchFamily="34" charset="0"/>
                        </a:rPr>
                        <a:t>40</a:t>
                      </a:r>
                    </a:p>
                  </a:txBody>
                  <a:tcPr marL="3880" marR="3880" marT="3880" marB="0">
                    <a:lnL>
                      <a:noFill/>
                    </a:lnL>
                    <a:lnR>
                      <a:noFill/>
                    </a:lnR>
                    <a:lnT>
                      <a:noFill/>
                    </a:lnT>
                    <a:lnB>
                      <a:noFill/>
                    </a:lnB>
                  </a:tcPr>
                </a:tc>
                <a:extLst>
                  <a:ext uri="{0D108BD9-81ED-4DB2-BD59-A6C34878D82A}">
                    <a16:rowId xmlns:a16="http://schemas.microsoft.com/office/drawing/2014/main" xmlns="" val="1868815959"/>
                  </a:ext>
                </a:extLst>
              </a:tr>
              <a:tr h="317502">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gridSpan="2">
                  <a:txBody>
                    <a:bodyPr/>
                    <a:lstStyle/>
                    <a:p>
                      <a:pPr algn="l" fontAlgn="t"/>
                      <a:r>
                        <a:rPr lang="ru-RU" sz="1000" b="0" i="0" u="none" strike="noStrike" dirty="0" smtClean="0">
                          <a:effectLst/>
                          <a:latin typeface="Arial" panose="020B0604020202020204" pitchFamily="34" charset="0"/>
                          <a:cs typeface="Arial" panose="020B0604020202020204" pitchFamily="34" charset="0"/>
                        </a:rPr>
                        <a:t>   в</a:t>
                      </a:r>
                      <a:r>
                        <a:rPr lang="ru-RU" sz="1000" b="0" i="0" u="none" strike="noStrike" dirty="0">
                          <a:effectLst/>
                          <a:latin typeface="Arial" panose="020B0604020202020204" pitchFamily="34" charset="0"/>
                          <a:cs typeface="Arial" panose="020B0604020202020204" pitchFamily="34" charset="0"/>
                        </a:rPr>
                        <a:t>) показатели не достигнуты (государственное (муниципальное) задание </a:t>
                      </a:r>
                      <a:br>
                        <a:rPr lang="ru-RU" sz="1000" b="0" i="0" u="none" strike="noStrike" dirty="0">
                          <a:effectLst/>
                          <a:latin typeface="Arial" panose="020B0604020202020204" pitchFamily="34" charset="0"/>
                          <a:cs typeface="Arial" panose="020B0604020202020204" pitchFamily="34" charset="0"/>
                        </a:rPr>
                      </a:br>
                      <a:r>
                        <a:rPr lang="ru-RU" sz="1000" b="0" i="0" u="none" strike="noStrike" dirty="0" smtClean="0">
                          <a:effectLst/>
                          <a:latin typeface="Arial" panose="020B0604020202020204" pitchFamily="34" charset="0"/>
                          <a:cs typeface="Arial" panose="020B0604020202020204" pitchFamily="34" charset="0"/>
                        </a:rPr>
                        <a:t>   не </a:t>
                      </a:r>
                      <a:r>
                        <a:rPr lang="ru-RU" sz="1000" b="0" i="0" u="none" strike="noStrike" dirty="0">
                          <a:effectLst/>
                          <a:latin typeface="Arial" panose="020B0604020202020204" pitchFamily="34" charset="0"/>
                          <a:cs typeface="Arial" panose="020B0604020202020204" pitchFamily="34" charset="0"/>
                        </a:rPr>
                        <a:t>утверждено)</a:t>
                      </a:r>
                    </a:p>
                  </a:txBody>
                  <a:tcPr marL="3880" marR="3880" marT="3880" marB="0">
                    <a:lnL>
                      <a:noFill/>
                    </a:lnL>
                    <a:lnR>
                      <a:noFill/>
                    </a:lnR>
                    <a:lnT>
                      <a:noFill/>
                    </a:lnT>
                    <a:lnB>
                      <a:noFill/>
                    </a:lnB>
                  </a:tcPr>
                </a:tc>
                <a:tc hMerge="1">
                  <a:txBody>
                    <a:bodyPr/>
                    <a:lstStyle/>
                    <a:p>
                      <a:endParaRPr lang="ru-RU"/>
                    </a:p>
                  </a:txBody>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a:txBody>
                    <a:bodyPr/>
                    <a:lstStyle/>
                    <a:p>
                      <a:pPr algn="ctr" fontAlgn="t"/>
                      <a:r>
                        <a:rPr lang="ru-RU" sz="1000" b="0" i="0" u="none" strike="noStrike">
                          <a:effectLst/>
                          <a:latin typeface="Arial" panose="020B0604020202020204" pitchFamily="34" charset="0"/>
                          <a:cs typeface="Arial" panose="020B0604020202020204" pitchFamily="34" charset="0"/>
                        </a:rPr>
                        <a:t>0</a:t>
                      </a:r>
                    </a:p>
                  </a:txBody>
                  <a:tcPr marL="3880" marR="3880" marT="3880" marB="0">
                    <a:lnL>
                      <a:noFill/>
                    </a:lnL>
                    <a:lnR>
                      <a:noFill/>
                    </a:lnR>
                    <a:lnT>
                      <a:noFill/>
                    </a:lnT>
                    <a:lnB>
                      <a:noFill/>
                    </a:lnB>
                  </a:tcPr>
                </a:tc>
                <a:extLst>
                  <a:ext uri="{0D108BD9-81ED-4DB2-BD59-A6C34878D82A}">
                    <a16:rowId xmlns:a16="http://schemas.microsoft.com/office/drawing/2014/main" xmlns="" val="134498285"/>
                  </a:ext>
                </a:extLst>
              </a:tr>
              <a:tr h="317502">
                <a:tc>
                  <a:txBody>
                    <a:bodyPr/>
                    <a:lstStyle/>
                    <a:p>
                      <a:pPr algn="ctr" fontAlgn="t"/>
                      <a:r>
                        <a:rPr lang="ru-RU" sz="1000" b="0" i="0" u="none" strike="noStrike">
                          <a:effectLst/>
                          <a:latin typeface="Arial" panose="020B0604020202020204" pitchFamily="34" charset="0"/>
                          <a:cs typeface="Arial" panose="020B0604020202020204" pitchFamily="34" charset="0"/>
                        </a:rPr>
                        <a:t>2.</a:t>
                      </a:r>
                    </a:p>
                  </a:txBody>
                  <a:tcPr marL="3880" marR="3880" marT="3880" marB="0">
                    <a:lnL>
                      <a:noFill/>
                    </a:lnL>
                    <a:lnR>
                      <a:noFill/>
                    </a:lnR>
                    <a:lnT>
                      <a:noFill/>
                    </a:lnT>
                    <a:lnB>
                      <a:noFill/>
                    </a:lnB>
                  </a:tcPr>
                </a:tc>
                <a:tc gridSpan="2">
                  <a:txBody>
                    <a:bodyPr/>
                    <a:lstStyle/>
                    <a:p>
                      <a:pPr algn="l" fontAlgn="t"/>
                      <a:r>
                        <a:rPr lang="ru-RU" sz="1000" b="0" i="0" u="none" strike="noStrike">
                          <a:effectLst/>
                          <a:latin typeface="Arial" panose="020B0604020202020204" pitchFamily="34" charset="0"/>
                          <a:cs typeface="Arial" panose="020B0604020202020204" pitchFamily="34" charset="0"/>
                        </a:rPr>
                        <a:t>Выполнение государственного (муниципального) задания в части показателей, характеризующих качество оказанных услуг (выполненных работ)</a:t>
                      </a:r>
                      <a:r>
                        <a:rPr lang="ru-RU" sz="1000" b="0" i="0" u="none" strike="noStrike" baseline="30000">
                          <a:effectLst/>
                          <a:latin typeface="Arial" panose="020B0604020202020204" pitchFamily="34" charset="0"/>
                          <a:cs typeface="Arial" panose="020B0604020202020204" pitchFamily="34" charset="0"/>
                        </a:rPr>
                        <a:t>2</a:t>
                      </a:r>
                      <a:r>
                        <a:rPr lang="ru-RU" sz="1000" b="0" i="0" u="none" strike="noStrike">
                          <a:effectLst/>
                          <a:latin typeface="Arial" panose="020B0604020202020204" pitchFamily="34" charset="0"/>
                          <a:cs typeface="Arial" panose="020B0604020202020204" pitchFamily="34" charset="0"/>
                        </a:rPr>
                        <a:t>:</a:t>
                      </a:r>
                    </a:p>
                  </a:txBody>
                  <a:tcPr marL="3880" marR="3880" marT="3880" marB="0">
                    <a:lnL>
                      <a:noFill/>
                    </a:lnL>
                    <a:lnR>
                      <a:noFill/>
                    </a:lnR>
                    <a:lnT>
                      <a:noFill/>
                    </a:lnT>
                    <a:lnB>
                      <a:noFill/>
                    </a:lnB>
                  </a:tcPr>
                </a:tc>
                <a:tc hMerge="1">
                  <a:txBody>
                    <a:bodyPr/>
                    <a:lstStyle/>
                    <a:p>
                      <a:endParaRPr lang="ru-RU"/>
                    </a:p>
                  </a:txBody>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extLst>
                  <a:ext uri="{0D108BD9-81ED-4DB2-BD59-A6C34878D82A}">
                    <a16:rowId xmlns:a16="http://schemas.microsoft.com/office/drawing/2014/main" xmlns="" val="2288120698"/>
                  </a:ext>
                </a:extLst>
              </a:tr>
              <a:tr h="160747">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gridSpan="2">
                  <a:txBody>
                    <a:bodyPr/>
                    <a:lstStyle/>
                    <a:p>
                      <a:pPr algn="l" fontAlgn="t"/>
                      <a:r>
                        <a:rPr lang="ru-RU" sz="1000" b="0" i="0" u="none" strike="noStrike">
                          <a:effectLst/>
                          <a:latin typeface="Arial" panose="020B0604020202020204" pitchFamily="34" charset="0"/>
                          <a:cs typeface="Arial" panose="020B0604020202020204" pitchFamily="34" charset="0"/>
                        </a:rPr>
                        <a:t>а) показатели достигнуты </a:t>
                      </a:r>
                    </a:p>
                  </a:txBody>
                  <a:tcPr marL="3880" marR="3880" marT="3880" marB="0">
                    <a:lnL>
                      <a:noFill/>
                    </a:lnL>
                    <a:lnR>
                      <a:noFill/>
                    </a:lnR>
                    <a:lnT>
                      <a:noFill/>
                    </a:lnT>
                    <a:lnB>
                      <a:noFill/>
                    </a:lnB>
                  </a:tcPr>
                </a:tc>
                <a:tc hMerge="1">
                  <a:txBody>
                    <a:bodyPr/>
                    <a:lstStyle/>
                    <a:p>
                      <a:endParaRPr lang="ru-RU"/>
                    </a:p>
                  </a:txBody>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a:txBody>
                    <a:bodyPr/>
                    <a:lstStyle/>
                    <a:p>
                      <a:pPr algn="ctr" fontAlgn="t"/>
                      <a:r>
                        <a:rPr lang="ru-RU" sz="1000" b="0" i="0" u="none" strike="noStrike">
                          <a:effectLst/>
                          <a:latin typeface="Arial" panose="020B0604020202020204" pitchFamily="34" charset="0"/>
                          <a:cs typeface="Arial" panose="020B0604020202020204" pitchFamily="34" charset="0"/>
                        </a:rPr>
                        <a:t>5</a:t>
                      </a:r>
                    </a:p>
                  </a:txBody>
                  <a:tcPr marL="3880" marR="3880" marT="3880" marB="0">
                    <a:lnL>
                      <a:noFill/>
                    </a:lnL>
                    <a:lnR>
                      <a:noFill/>
                    </a:lnR>
                    <a:lnT>
                      <a:noFill/>
                    </a:lnT>
                    <a:lnB>
                      <a:noFill/>
                    </a:lnB>
                  </a:tcPr>
                </a:tc>
                <a:extLst>
                  <a:ext uri="{0D108BD9-81ED-4DB2-BD59-A6C34878D82A}">
                    <a16:rowId xmlns:a16="http://schemas.microsoft.com/office/drawing/2014/main" xmlns="" val="1116993524"/>
                  </a:ext>
                </a:extLst>
              </a:tr>
              <a:tr h="160747">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gridSpan="2">
                  <a:txBody>
                    <a:bodyPr/>
                    <a:lstStyle/>
                    <a:p>
                      <a:pPr algn="l" fontAlgn="t"/>
                      <a:r>
                        <a:rPr lang="ru-RU" sz="1000" b="0" i="0" u="none" strike="noStrike">
                          <a:effectLst/>
                          <a:latin typeface="Arial" panose="020B0604020202020204" pitchFamily="34" charset="0"/>
                          <a:cs typeface="Arial" panose="020B0604020202020204" pitchFamily="34" charset="0"/>
                        </a:rPr>
                        <a:t>б) показатели достигнуты (с учетом допустимых возможных отклонений)</a:t>
                      </a:r>
                    </a:p>
                  </a:txBody>
                  <a:tcPr marL="3880" marR="3880" marT="3880" marB="0">
                    <a:lnL>
                      <a:noFill/>
                    </a:lnL>
                    <a:lnR>
                      <a:noFill/>
                    </a:lnR>
                    <a:lnT>
                      <a:noFill/>
                    </a:lnT>
                    <a:lnB>
                      <a:noFill/>
                    </a:lnB>
                  </a:tcPr>
                </a:tc>
                <a:tc hMerge="1">
                  <a:txBody>
                    <a:bodyPr/>
                    <a:lstStyle/>
                    <a:p>
                      <a:endParaRPr lang="ru-RU"/>
                    </a:p>
                  </a:txBody>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a:txBody>
                    <a:bodyPr/>
                    <a:lstStyle/>
                    <a:p>
                      <a:pPr algn="ctr" fontAlgn="t"/>
                      <a:r>
                        <a:rPr lang="ru-RU" sz="1000" b="0" i="0" u="none" strike="noStrike">
                          <a:effectLst/>
                          <a:latin typeface="Arial" panose="020B0604020202020204" pitchFamily="34" charset="0"/>
                          <a:cs typeface="Arial" panose="020B0604020202020204" pitchFamily="34" charset="0"/>
                        </a:rPr>
                        <a:t>4</a:t>
                      </a:r>
                    </a:p>
                  </a:txBody>
                  <a:tcPr marL="3880" marR="3880" marT="3880" marB="0">
                    <a:lnL>
                      <a:noFill/>
                    </a:lnL>
                    <a:lnR>
                      <a:noFill/>
                    </a:lnR>
                    <a:lnT>
                      <a:noFill/>
                    </a:lnT>
                    <a:lnB>
                      <a:noFill/>
                    </a:lnB>
                  </a:tcPr>
                </a:tc>
                <a:extLst>
                  <a:ext uri="{0D108BD9-81ED-4DB2-BD59-A6C34878D82A}">
                    <a16:rowId xmlns:a16="http://schemas.microsoft.com/office/drawing/2014/main" xmlns="" val="2804062410"/>
                  </a:ext>
                </a:extLst>
              </a:tr>
              <a:tr h="160747">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gridSpan="2">
                  <a:txBody>
                    <a:bodyPr/>
                    <a:lstStyle/>
                    <a:p>
                      <a:pPr algn="l" fontAlgn="t"/>
                      <a:r>
                        <a:rPr lang="ru-RU" sz="1000" b="0" i="0" u="none" strike="noStrike">
                          <a:effectLst/>
                          <a:latin typeface="Arial" panose="020B0604020202020204" pitchFamily="34" charset="0"/>
                          <a:cs typeface="Arial" panose="020B0604020202020204" pitchFamily="34" charset="0"/>
                        </a:rPr>
                        <a:t>а) показатели не достигнуты </a:t>
                      </a:r>
                    </a:p>
                  </a:txBody>
                  <a:tcPr marL="3880" marR="3880" marT="3880" marB="0">
                    <a:lnL>
                      <a:noFill/>
                    </a:lnL>
                    <a:lnR>
                      <a:noFill/>
                    </a:lnR>
                    <a:lnT>
                      <a:noFill/>
                    </a:lnT>
                    <a:lnB>
                      <a:noFill/>
                    </a:lnB>
                  </a:tcPr>
                </a:tc>
                <a:tc hMerge="1">
                  <a:txBody>
                    <a:bodyPr/>
                    <a:lstStyle/>
                    <a:p>
                      <a:endParaRPr lang="ru-RU"/>
                    </a:p>
                  </a:txBody>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a:txBody>
                    <a:bodyPr/>
                    <a:lstStyle/>
                    <a:p>
                      <a:pPr algn="ctr" fontAlgn="t"/>
                      <a:r>
                        <a:rPr lang="ru-RU" sz="1000" b="0" i="0" u="none" strike="noStrike">
                          <a:effectLst/>
                          <a:latin typeface="Arial" panose="020B0604020202020204" pitchFamily="34" charset="0"/>
                          <a:cs typeface="Arial" panose="020B0604020202020204" pitchFamily="34" charset="0"/>
                        </a:rPr>
                        <a:t>0</a:t>
                      </a:r>
                    </a:p>
                  </a:txBody>
                  <a:tcPr marL="3880" marR="3880" marT="3880" marB="0">
                    <a:lnL>
                      <a:noFill/>
                    </a:lnL>
                    <a:lnR>
                      <a:noFill/>
                    </a:lnR>
                    <a:lnT>
                      <a:noFill/>
                    </a:lnT>
                    <a:lnB>
                      <a:noFill/>
                    </a:lnB>
                  </a:tcPr>
                </a:tc>
                <a:extLst>
                  <a:ext uri="{0D108BD9-81ED-4DB2-BD59-A6C34878D82A}">
                    <a16:rowId xmlns:a16="http://schemas.microsoft.com/office/drawing/2014/main" xmlns="" val="4097289239"/>
                  </a:ext>
                </a:extLst>
              </a:tr>
              <a:tr h="474258">
                <a:tc>
                  <a:txBody>
                    <a:bodyPr/>
                    <a:lstStyle/>
                    <a:p>
                      <a:pPr algn="ctr" fontAlgn="t"/>
                      <a:r>
                        <a:rPr lang="ru-RU" sz="1000" b="0" i="0" u="none" strike="noStrike">
                          <a:effectLst/>
                          <a:latin typeface="Arial" panose="020B0604020202020204" pitchFamily="34" charset="0"/>
                          <a:cs typeface="Arial" panose="020B0604020202020204" pitchFamily="34" charset="0"/>
                        </a:rPr>
                        <a:t>3.</a:t>
                      </a:r>
                    </a:p>
                  </a:txBody>
                  <a:tcPr marL="3880" marR="3880" marT="3880" marB="0">
                    <a:lnL>
                      <a:noFill/>
                    </a:lnL>
                    <a:lnR>
                      <a:noFill/>
                    </a:lnR>
                    <a:lnT>
                      <a:noFill/>
                    </a:lnT>
                    <a:lnB>
                      <a:noFill/>
                    </a:lnB>
                  </a:tcPr>
                </a:tc>
                <a:tc gridSpan="2">
                  <a:txBody>
                    <a:bodyPr/>
                    <a:lstStyle/>
                    <a:p>
                      <a:pPr algn="l" fontAlgn="t"/>
                      <a:r>
                        <a:rPr lang="ru-RU" sz="1000" b="0" i="0" u="none" strike="noStrike">
                          <a:effectLst/>
                          <a:latin typeface="Arial" panose="020B0604020202020204" pitchFamily="34" charset="0"/>
                          <a:cs typeface="Arial" panose="020B0604020202020204" pitchFamily="34" charset="0"/>
                        </a:rPr>
                        <a:t>Доля доходов от передачи государственного (муниципального) имущества </a:t>
                      </a:r>
                      <a:br>
                        <a:rPr lang="ru-RU" sz="1000" b="0" i="0" u="none" strike="noStrike">
                          <a:effectLst/>
                          <a:latin typeface="Arial" panose="020B0604020202020204" pitchFamily="34" charset="0"/>
                          <a:cs typeface="Arial" panose="020B0604020202020204" pitchFamily="34" charset="0"/>
                        </a:rPr>
                      </a:br>
                      <a:r>
                        <a:rPr lang="ru-RU" sz="1000" b="0" i="0" u="none" strike="noStrike">
                          <a:effectLst/>
                          <a:latin typeface="Arial" panose="020B0604020202020204" pitchFamily="34" charset="0"/>
                          <a:cs typeface="Arial" panose="020B0604020202020204" pitchFamily="34" charset="0"/>
                        </a:rPr>
                        <a:t>в возмездное пользование (аренду) в совокупном объеме доходов от приносящей </a:t>
                      </a:r>
                      <a:br>
                        <a:rPr lang="ru-RU" sz="1000" b="0" i="0" u="none" strike="noStrike">
                          <a:effectLst/>
                          <a:latin typeface="Arial" panose="020B0604020202020204" pitchFamily="34" charset="0"/>
                          <a:cs typeface="Arial" panose="020B0604020202020204" pitchFamily="34" charset="0"/>
                        </a:rPr>
                      </a:br>
                      <a:r>
                        <a:rPr lang="ru-RU" sz="1000" b="0" i="0" u="none" strike="noStrike">
                          <a:effectLst/>
                          <a:latin typeface="Arial" panose="020B0604020202020204" pitchFamily="34" charset="0"/>
                          <a:cs typeface="Arial" panose="020B0604020202020204" pitchFamily="34" charset="0"/>
                        </a:rPr>
                        <a:t>доход деятельности </a:t>
                      </a:r>
                      <a:r>
                        <a:rPr lang="ru-RU" sz="1000" b="0" i="0" u="none" strike="noStrike" baseline="30000">
                          <a:effectLst/>
                          <a:latin typeface="Arial" panose="020B0604020202020204" pitchFamily="34" charset="0"/>
                          <a:cs typeface="Arial" panose="020B0604020202020204" pitchFamily="34" charset="0"/>
                        </a:rPr>
                        <a:t>3</a:t>
                      </a:r>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hMerge="1">
                  <a:txBody>
                    <a:bodyPr/>
                    <a:lstStyle/>
                    <a:p>
                      <a:endParaRPr lang="ru-RU"/>
                    </a:p>
                  </a:txBody>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a:txBody>
                    <a:bodyPr/>
                    <a:lstStyle/>
                    <a:p>
                      <a:pPr algn="ctr" fontAlgn="t"/>
                      <a:r>
                        <a:rPr lang="ru-RU" sz="1000" b="0" i="0" u="none" strike="noStrike">
                          <a:effectLst/>
                          <a:latin typeface="Arial" panose="020B0604020202020204" pitchFamily="34" charset="0"/>
                          <a:cs typeface="Arial" panose="020B0604020202020204" pitchFamily="34" charset="0"/>
                        </a:rPr>
                        <a:t>0 - 20</a:t>
                      </a:r>
                    </a:p>
                  </a:txBody>
                  <a:tcPr marL="3880" marR="3880" marT="3880" marB="0">
                    <a:lnL>
                      <a:noFill/>
                    </a:lnL>
                    <a:lnR>
                      <a:noFill/>
                    </a:lnR>
                    <a:lnT>
                      <a:noFill/>
                    </a:lnT>
                    <a:lnB>
                      <a:noFill/>
                    </a:lnB>
                  </a:tcPr>
                </a:tc>
                <a:extLst>
                  <a:ext uri="{0D108BD9-81ED-4DB2-BD59-A6C34878D82A}">
                    <a16:rowId xmlns:a16="http://schemas.microsoft.com/office/drawing/2014/main" xmlns="" val="3418565513"/>
                  </a:ext>
                </a:extLst>
              </a:tr>
              <a:tr h="317502">
                <a:tc>
                  <a:txBody>
                    <a:bodyPr/>
                    <a:lstStyle/>
                    <a:p>
                      <a:pPr algn="ctr" fontAlgn="t"/>
                      <a:r>
                        <a:rPr lang="ru-RU" sz="1000" b="0" i="0" u="none" strike="noStrike">
                          <a:effectLst/>
                          <a:latin typeface="Arial" panose="020B0604020202020204" pitchFamily="34" charset="0"/>
                          <a:cs typeface="Arial" panose="020B0604020202020204" pitchFamily="34" charset="0"/>
                        </a:rPr>
                        <a:t>4.</a:t>
                      </a:r>
                    </a:p>
                  </a:txBody>
                  <a:tcPr marL="3880" marR="3880" marT="3880" marB="0">
                    <a:lnL>
                      <a:noFill/>
                    </a:lnL>
                    <a:lnR>
                      <a:noFill/>
                    </a:lnR>
                    <a:lnT>
                      <a:noFill/>
                    </a:lnT>
                    <a:lnB>
                      <a:noFill/>
                    </a:lnB>
                  </a:tcPr>
                </a:tc>
                <a:tc gridSpan="2">
                  <a:txBody>
                    <a:bodyPr/>
                    <a:lstStyle/>
                    <a:p>
                      <a:pPr algn="l" fontAlgn="t"/>
                      <a:r>
                        <a:rPr lang="ru-RU" sz="1000" b="0" i="0" u="none" strike="noStrike" dirty="0">
                          <a:effectLst/>
                          <a:latin typeface="Arial" panose="020B0604020202020204" pitchFamily="34" charset="0"/>
                          <a:cs typeface="Arial" panose="020B0604020202020204" pitchFamily="34" charset="0"/>
                        </a:rPr>
                        <a:t>Доля расходов на содержание имущества, возмещаемых лицами, которым </a:t>
                      </a:r>
                      <a:br>
                        <a:rPr lang="ru-RU" sz="1000" b="0" i="0" u="none" strike="noStrike" dirty="0">
                          <a:effectLst/>
                          <a:latin typeface="Arial" panose="020B0604020202020204" pitchFamily="34" charset="0"/>
                          <a:cs typeface="Arial" panose="020B0604020202020204" pitchFamily="34" charset="0"/>
                        </a:rPr>
                      </a:br>
                      <a:r>
                        <a:rPr lang="ru-RU" sz="1000" b="0" i="0" u="none" strike="noStrike" dirty="0">
                          <a:effectLst/>
                          <a:latin typeface="Arial" panose="020B0604020202020204" pitchFamily="34" charset="0"/>
                          <a:cs typeface="Arial" panose="020B0604020202020204" pitchFamily="34" charset="0"/>
                        </a:rPr>
                        <a:t>имущество передано в пользование </a:t>
                      </a:r>
                      <a:r>
                        <a:rPr lang="ru-RU" sz="1000" b="0" i="0" u="none" strike="noStrike" baseline="30000" dirty="0">
                          <a:effectLst/>
                          <a:latin typeface="Arial" panose="020B0604020202020204" pitchFamily="34" charset="0"/>
                          <a:cs typeface="Arial" panose="020B0604020202020204" pitchFamily="34" charset="0"/>
                        </a:rPr>
                        <a:t>4</a:t>
                      </a:r>
                      <a:r>
                        <a:rPr lang="ru-RU" sz="1000" b="0" i="0" u="none" strike="noStrike" dirty="0">
                          <a:effectLst/>
                          <a:latin typeface="Arial" panose="020B0604020202020204" pitchFamily="34" charset="0"/>
                          <a:cs typeface="Arial" panose="020B0604020202020204" pitchFamily="34" charset="0"/>
                        </a:rPr>
                        <a:t>, - всего</a:t>
                      </a:r>
                    </a:p>
                  </a:txBody>
                  <a:tcPr marL="3880" marR="3880" marT="3880" marB="0">
                    <a:lnL>
                      <a:noFill/>
                    </a:lnL>
                    <a:lnR>
                      <a:noFill/>
                    </a:lnR>
                    <a:lnT>
                      <a:noFill/>
                    </a:lnT>
                    <a:lnB>
                      <a:noFill/>
                    </a:lnB>
                  </a:tcPr>
                </a:tc>
                <a:tc hMerge="1">
                  <a:txBody>
                    <a:bodyPr/>
                    <a:lstStyle/>
                    <a:p>
                      <a:endParaRPr lang="ru-RU"/>
                    </a:p>
                  </a:txBody>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a:txBody>
                    <a:bodyPr/>
                    <a:lstStyle/>
                    <a:p>
                      <a:pPr algn="ctr" fontAlgn="t"/>
                      <a:r>
                        <a:rPr lang="ru-RU" sz="1000" b="0" i="0" u="none" strike="noStrike">
                          <a:effectLst/>
                          <a:latin typeface="Arial" panose="020B0604020202020204" pitchFamily="34" charset="0"/>
                          <a:cs typeface="Arial" panose="020B0604020202020204" pitchFamily="34" charset="0"/>
                        </a:rPr>
                        <a:t/>
                      </a:r>
                      <a:br>
                        <a:rPr lang="ru-RU" sz="1000" b="0" i="0" u="none" strike="noStrike">
                          <a:effectLst/>
                          <a:latin typeface="Arial" panose="020B0604020202020204" pitchFamily="34" charset="0"/>
                          <a:cs typeface="Arial" panose="020B0604020202020204" pitchFamily="34" charset="0"/>
                        </a:rPr>
                      </a:br>
                      <a:r>
                        <a:rPr lang="ru-RU" sz="1000" b="0" i="0" u="none" strike="noStrike">
                          <a:effectLst/>
                          <a:latin typeface="Arial" panose="020B0604020202020204" pitchFamily="34" charset="0"/>
                          <a:cs typeface="Arial" panose="020B0604020202020204" pitchFamily="34" charset="0"/>
                        </a:rPr>
                        <a:t>0 - 15</a:t>
                      </a:r>
                    </a:p>
                  </a:txBody>
                  <a:tcPr marL="3880" marR="3880" marT="3880" marB="0">
                    <a:lnL>
                      <a:noFill/>
                    </a:lnL>
                    <a:lnR>
                      <a:noFill/>
                    </a:lnR>
                    <a:lnT>
                      <a:noFill/>
                    </a:lnT>
                    <a:lnB>
                      <a:noFill/>
                    </a:lnB>
                  </a:tcPr>
                </a:tc>
                <a:extLst>
                  <a:ext uri="{0D108BD9-81ED-4DB2-BD59-A6C34878D82A}">
                    <a16:rowId xmlns:a16="http://schemas.microsoft.com/office/drawing/2014/main" xmlns="" val="806514542"/>
                  </a:ext>
                </a:extLst>
              </a:tr>
              <a:tr h="160747">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gridSpan="2">
                  <a:txBody>
                    <a:bodyPr/>
                    <a:lstStyle/>
                    <a:p>
                      <a:pPr algn="l" fontAlgn="t"/>
                      <a:r>
                        <a:rPr lang="ru-RU" sz="1000" b="0" i="0" u="none" strike="noStrike">
                          <a:effectLst/>
                          <a:latin typeface="Arial" panose="020B0604020202020204" pitchFamily="34" charset="0"/>
                          <a:cs typeface="Arial" panose="020B0604020202020204" pitchFamily="34" charset="0"/>
                        </a:rPr>
                        <a:t>в том числе:</a:t>
                      </a:r>
                    </a:p>
                  </a:txBody>
                  <a:tcPr marL="46563" marR="3880" marT="3880" marB="0">
                    <a:lnL>
                      <a:noFill/>
                    </a:lnL>
                    <a:lnR>
                      <a:noFill/>
                    </a:lnR>
                    <a:lnT>
                      <a:noFill/>
                    </a:lnT>
                    <a:lnB>
                      <a:noFill/>
                    </a:lnB>
                  </a:tcPr>
                </a:tc>
                <a:tc hMerge="1">
                  <a:txBody>
                    <a:bodyPr/>
                    <a:lstStyle/>
                    <a:p>
                      <a:endParaRPr lang="ru-RU"/>
                    </a:p>
                  </a:txBody>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extLst>
                  <a:ext uri="{0D108BD9-81ED-4DB2-BD59-A6C34878D82A}">
                    <a16:rowId xmlns:a16="http://schemas.microsoft.com/office/drawing/2014/main" xmlns="" val="4135948850"/>
                  </a:ext>
                </a:extLst>
              </a:tr>
              <a:tr h="160747">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gridSpan="2">
                  <a:txBody>
                    <a:bodyPr/>
                    <a:lstStyle/>
                    <a:p>
                      <a:pPr algn="l" fontAlgn="t"/>
                      <a:r>
                        <a:rPr lang="ru-RU" sz="1000" b="0" i="0" u="none" strike="noStrike">
                          <a:effectLst/>
                          <a:latin typeface="Arial" panose="020B0604020202020204" pitchFamily="34" charset="0"/>
                          <a:cs typeface="Arial" panose="020B0604020202020204" pitchFamily="34" charset="0"/>
                        </a:rPr>
                        <a:t>по договорам аренды - всего</a:t>
                      </a:r>
                    </a:p>
                  </a:txBody>
                  <a:tcPr marL="46563" marR="3880" marT="3880" marB="0">
                    <a:lnL>
                      <a:noFill/>
                    </a:lnL>
                    <a:lnR>
                      <a:noFill/>
                    </a:lnR>
                    <a:lnT>
                      <a:noFill/>
                    </a:lnT>
                    <a:lnB>
                      <a:noFill/>
                    </a:lnB>
                  </a:tcPr>
                </a:tc>
                <a:tc hMerge="1">
                  <a:txBody>
                    <a:bodyPr/>
                    <a:lstStyle/>
                    <a:p>
                      <a:endParaRPr lang="ru-RU"/>
                    </a:p>
                  </a:txBody>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extLst>
                  <a:ext uri="{0D108BD9-81ED-4DB2-BD59-A6C34878D82A}">
                    <a16:rowId xmlns:a16="http://schemas.microsoft.com/office/drawing/2014/main" xmlns="" val="2163086322"/>
                  </a:ext>
                </a:extLst>
              </a:tr>
              <a:tr h="160747">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gridSpan="2">
                  <a:txBody>
                    <a:bodyPr/>
                    <a:lstStyle/>
                    <a:p>
                      <a:pPr algn="l" fontAlgn="t"/>
                      <a:r>
                        <a:rPr lang="ru-RU" sz="1000" b="0" i="0" u="none" strike="noStrike">
                          <a:effectLst/>
                          <a:latin typeface="Arial" panose="020B0604020202020204" pitchFamily="34" charset="0"/>
                          <a:cs typeface="Arial" panose="020B0604020202020204" pitchFamily="34" charset="0"/>
                        </a:rPr>
                        <a:t>из них возмещаемых налогов</a:t>
                      </a:r>
                    </a:p>
                  </a:txBody>
                  <a:tcPr marL="93127" marR="3880" marT="3880" marB="0">
                    <a:lnL>
                      <a:noFill/>
                    </a:lnL>
                    <a:lnR>
                      <a:noFill/>
                    </a:lnR>
                    <a:lnT>
                      <a:noFill/>
                    </a:lnT>
                    <a:lnB>
                      <a:noFill/>
                    </a:lnB>
                  </a:tcPr>
                </a:tc>
                <a:tc hMerge="1">
                  <a:txBody>
                    <a:bodyPr/>
                    <a:lstStyle/>
                    <a:p>
                      <a:endParaRPr lang="ru-RU"/>
                    </a:p>
                  </a:txBody>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extLst>
                  <a:ext uri="{0D108BD9-81ED-4DB2-BD59-A6C34878D82A}">
                    <a16:rowId xmlns:a16="http://schemas.microsoft.com/office/drawing/2014/main" xmlns="" val="13516417"/>
                  </a:ext>
                </a:extLst>
              </a:tr>
              <a:tr h="317502">
                <a:tc>
                  <a:txBody>
                    <a:bodyPr/>
                    <a:lstStyle/>
                    <a:p>
                      <a:pPr algn="ctr" fontAlgn="t"/>
                      <a:r>
                        <a:rPr lang="ru-RU" sz="1000" b="0" i="0" u="none" strike="noStrike">
                          <a:effectLst/>
                          <a:latin typeface="Arial" panose="020B0604020202020204" pitchFamily="34" charset="0"/>
                          <a:cs typeface="Arial" panose="020B0604020202020204" pitchFamily="34" charset="0"/>
                        </a:rPr>
                        <a:t>5.</a:t>
                      </a:r>
                    </a:p>
                  </a:txBody>
                  <a:tcPr marL="3880" marR="3880" marT="3880" marB="0">
                    <a:lnL>
                      <a:noFill/>
                    </a:lnL>
                    <a:lnR>
                      <a:noFill/>
                    </a:lnR>
                    <a:lnT>
                      <a:noFill/>
                    </a:lnT>
                    <a:lnB>
                      <a:noFill/>
                    </a:lnB>
                  </a:tcPr>
                </a:tc>
                <a:tc gridSpan="2">
                  <a:txBody>
                    <a:bodyPr/>
                    <a:lstStyle/>
                    <a:p>
                      <a:pPr algn="l" fontAlgn="t"/>
                      <a:r>
                        <a:rPr lang="ru-RU" sz="1000" b="0" i="0" u="none" strike="noStrike">
                          <a:effectLst/>
                          <a:latin typeface="Arial" panose="020B0604020202020204" pitchFamily="34" charset="0"/>
                          <a:cs typeface="Arial" panose="020B0604020202020204" pitchFamily="34" charset="0"/>
                        </a:rPr>
                        <a:t>Наличие зарегистрированных в установленном порядке прав на недвижимое </a:t>
                      </a:r>
                      <a:br>
                        <a:rPr lang="ru-RU" sz="1000" b="0" i="0" u="none" strike="noStrike">
                          <a:effectLst/>
                          <a:latin typeface="Arial" panose="020B0604020202020204" pitchFamily="34" charset="0"/>
                          <a:cs typeface="Arial" panose="020B0604020202020204" pitchFamily="34" charset="0"/>
                        </a:rPr>
                      </a:br>
                      <a:r>
                        <a:rPr lang="ru-RU" sz="1000" b="0" i="0" u="none" strike="noStrike">
                          <a:effectLst/>
                          <a:latin typeface="Arial" panose="020B0604020202020204" pitchFamily="34" charset="0"/>
                          <a:cs typeface="Arial" panose="020B0604020202020204" pitchFamily="34" charset="0"/>
                        </a:rPr>
                        <a:t>имущество:</a:t>
                      </a:r>
                    </a:p>
                  </a:txBody>
                  <a:tcPr marL="3880" marR="3880" marT="3880" marB="0">
                    <a:lnL>
                      <a:noFill/>
                    </a:lnL>
                    <a:lnR>
                      <a:noFill/>
                    </a:lnR>
                    <a:lnT>
                      <a:noFill/>
                    </a:lnT>
                    <a:lnB>
                      <a:noFill/>
                    </a:lnB>
                  </a:tcPr>
                </a:tc>
                <a:tc hMerge="1">
                  <a:txBody>
                    <a:bodyPr/>
                    <a:lstStyle/>
                    <a:p>
                      <a:endParaRPr lang="ru-RU"/>
                    </a:p>
                  </a:txBody>
                  <a:tcPr/>
                </a:tc>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a:txBody>
                    <a:bodyPr/>
                    <a:lstStyle/>
                    <a:p>
                      <a:pPr algn="ctr" fontAlgn="t"/>
                      <a:r>
                        <a:rPr lang="ru-RU" sz="1000" b="0" i="0" u="none" strike="noStrike">
                          <a:effectLst/>
                          <a:latin typeface="Arial" panose="020B0604020202020204" pitchFamily="34" charset="0"/>
                          <a:cs typeface="Arial" panose="020B0604020202020204" pitchFamily="34" charset="0"/>
                        </a:rPr>
                        <a:t>0 - 10</a:t>
                      </a:r>
                    </a:p>
                  </a:txBody>
                  <a:tcPr marL="3880" marR="3880" marT="3880" marB="0">
                    <a:lnL>
                      <a:noFill/>
                    </a:lnL>
                    <a:lnR>
                      <a:noFill/>
                    </a:lnR>
                    <a:lnT>
                      <a:noFill/>
                    </a:lnT>
                    <a:lnB>
                      <a:noFill/>
                    </a:lnB>
                  </a:tcPr>
                </a:tc>
                <a:extLst>
                  <a:ext uri="{0D108BD9-81ED-4DB2-BD59-A6C34878D82A}">
                    <a16:rowId xmlns:a16="http://schemas.microsoft.com/office/drawing/2014/main" xmlns="" val="1722827192"/>
                  </a:ext>
                </a:extLst>
              </a:tr>
              <a:tr h="317502">
                <a:tc>
                  <a:txBody>
                    <a:bodyPr/>
                    <a:lstStyle/>
                    <a:p>
                      <a:pPr algn="ctr" fontAlgn="t"/>
                      <a:endParaRPr lang="ru-RU" sz="10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gridSpan="2">
                  <a:txBody>
                    <a:bodyPr/>
                    <a:lstStyle/>
                    <a:p>
                      <a:pPr algn="l" fontAlgn="t"/>
                      <a:r>
                        <a:rPr lang="ru-RU" sz="1100" b="0" i="0" u="none" strike="noStrike">
                          <a:effectLst/>
                          <a:latin typeface="Arial" panose="020B0604020202020204" pitchFamily="34" charset="0"/>
                          <a:cs typeface="Arial" panose="020B0604020202020204" pitchFamily="34" charset="0"/>
                        </a:rPr>
                        <a:t>доля имущества, права на которое зарегистрированы, в общем объеме </a:t>
                      </a:r>
                      <a:br>
                        <a:rPr lang="ru-RU" sz="1100" b="0" i="0" u="none" strike="noStrike">
                          <a:effectLst/>
                          <a:latin typeface="Arial" panose="020B0604020202020204" pitchFamily="34" charset="0"/>
                          <a:cs typeface="Arial" panose="020B0604020202020204" pitchFamily="34" charset="0"/>
                        </a:rPr>
                      </a:br>
                      <a:r>
                        <a:rPr lang="ru-RU" sz="1100" b="0" i="0" u="none" strike="noStrike">
                          <a:effectLst/>
                          <a:latin typeface="Arial" panose="020B0604020202020204" pitchFamily="34" charset="0"/>
                          <a:cs typeface="Arial" panose="020B0604020202020204" pitchFamily="34" charset="0"/>
                        </a:rPr>
                        <a:t>имущества </a:t>
                      </a:r>
                      <a:r>
                        <a:rPr lang="ru-RU" sz="1100" b="0" i="0" u="none" strike="noStrike" baseline="30000">
                          <a:effectLst/>
                          <a:latin typeface="Arial" panose="020B0604020202020204" pitchFamily="34" charset="0"/>
                          <a:cs typeface="Arial" panose="020B0604020202020204" pitchFamily="34" charset="0"/>
                        </a:rPr>
                        <a:t>5</a:t>
                      </a:r>
                      <a:endParaRPr lang="ru-RU" sz="11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hMerge="1">
                  <a:txBody>
                    <a:bodyPr/>
                    <a:lstStyle/>
                    <a:p>
                      <a:endParaRPr lang="ru-RU"/>
                    </a:p>
                  </a:txBody>
                  <a:tcPr/>
                </a:tc>
                <a:tc>
                  <a:txBody>
                    <a:bodyPr/>
                    <a:lstStyle/>
                    <a:p>
                      <a:pPr algn="ctr" fontAlgn="t"/>
                      <a:endParaRPr lang="ru-RU" sz="1100" b="0" i="0" u="none" strike="noStrike">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tc>
                  <a:txBody>
                    <a:bodyPr/>
                    <a:lstStyle/>
                    <a:p>
                      <a:pPr algn="ctr" fontAlgn="t"/>
                      <a:endParaRPr lang="ru-RU" sz="1100" b="0" i="0" u="none" strike="noStrike" dirty="0">
                        <a:effectLst/>
                        <a:latin typeface="Arial" panose="020B0604020202020204" pitchFamily="34" charset="0"/>
                        <a:cs typeface="Arial" panose="020B0604020202020204" pitchFamily="34" charset="0"/>
                      </a:endParaRPr>
                    </a:p>
                  </a:txBody>
                  <a:tcPr marL="3880" marR="3880" marT="3880" marB="0">
                    <a:lnL>
                      <a:noFill/>
                    </a:lnL>
                    <a:lnR>
                      <a:noFill/>
                    </a:lnR>
                    <a:lnT>
                      <a:noFill/>
                    </a:lnT>
                    <a:lnB>
                      <a:noFill/>
                    </a:lnB>
                  </a:tcPr>
                </a:tc>
                <a:extLst>
                  <a:ext uri="{0D108BD9-81ED-4DB2-BD59-A6C34878D82A}">
                    <a16:rowId xmlns:a16="http://schemas.microsoft.com/office/drawing/2014/main" xmlns="" val="2563305708"/>
                  </a:ext>
                </a:extLst>
              </a:tr>
              <a:tr h="134347">
                <a:tc gridSpan="3">
                  <a:txBody>
                    <a:bodyPr/>
                    <a:lstStyle/>
                    <a:p>
                      <a:pPr algn="l" fontAlgn="t"/>
                      <a:r>
                        <a:rPr lang="ru-RU" sz="1100" b="0" i="0" u="none" strike="noStrike">
                          <a:effectLst/>
                          <a:latin typeface="Arial" panose="020B0604020202020204" pitchFamily="34" charset="0"/>
                          <a:cs typeface="Arial" panose="020B0604020202020204" pitchFamily="34" charset="0"/>
                        </a:rPr>
                        <a:t>Максимальное значение показателя</a:t>
                      </a:r>
                    </a:p>
                  </a:txBody>
                  <a:tcPr marL="3880" marR="3880" marT="3880" marB="0">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gn="ctr" fontAlgn="t"/>
                      <a:r>
                        <a:rPr lang="ru-RU" sz="1100" b="0" i="0" u="none" strike="noStrike">
                          <a:effectLst/>
                          <a:latin typeface="Arial" panose="020B0604020202020204" pitchFamily="34" charset="0"/>
                          <a:cs typeface="Arial" panose="020B0604020202020204" pitchFamily="34" charset="0"/>
                        </a:rPr>
                        <a:t> </a:t>
                      </a:r>
                    </a:p>
                  </a:txBody>
                  <a:tcPr marL="3880" marR="3880" marT="3880"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t"/>
                      <a:r>
                        <a:rPr lang="ru-RU" sz="1100" b="0" i="0" u="none" strike="noStrike" dirty="0">
                          <a:effectLst/>
                          <a:latin typeface="Arial" panose="020B0604020202020204" pitchFamily="34" charset="0"/>
                          <a:cs typeface="Arial" panose="020B0604020202020204" pitchFamily="34" charset="0"/>
                        </a:rPr>
                        <a:t>100 </a:t>
                      </a:r>
                      <a:r>
                        <a:rPr lang="ru-RU" sz="1100" b="0" i="0" u="none" strike="noStrike" baseline="30000" dirty="0">
                          <a:effectLst/>
                          <a:latin typeface="Arial" panose="020B0604020202020204" pitchFamily="34" charset="0"/>
                          <a:cs typeface="Arial" panose="020B0604020202020204" pitchFamily="34" charset="0"/>
                        </a:rPr>
                        <a:t>6</a:t>
                      </a:r>
                      <a:endParaRPr lang="ru-RU" sz="1100" b="0" i="0" u="none" strike="noStrike" dirty="0">
                        <a:effectLst/>
                        <a:latin typeface="Arial" panose="020B0604020202020204" pitchFamily="34" charset="0"/>
                        <a:cs typeface="Arial" panose="020B0604020202020204" pitchFamily="34" charset="0"/>
                      </a:endParaRPr>
                    </a:p>
                  </a:txBody>
                  <a:tcPr marL="3880" marR="3880" marT="3880" marB="0">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70009785"/>
                  </a:ext>
                </a:extLst>
              </a:tr>
            </a:tbl>
          </a:graphicData>
        </a:graphic>
      </p:graphicFrame>
    </p:spTree>
    <p:extLst>
      <p:ext uri="{BB962C8B-B14F-4D97-AF65-F5344CB8AC3E}">
        <p14:creationId xmlns:p14="http://schemas.microsoft.com/office/powerpoint/2010/main" val="3053505732"/>
      </p:ext>
    </p:extLst>
  </p:cSld>
  <p:clrMapOvr>
    <a:masterClrMapping/>
  </p:clrMapOvr>
  <p:timing>
    <p:tnLst>
      <p:par>
        <p:cTn id="1" dur="indefinite" restart="never" nodeType="tmRoot"/>
      </p:par>
    </p:tnLst>
  </p:timing>
</p:sld>
</file>

<file path=ppt/theme/theme1.xml><?xml version="1.0" encoding="utf-8"?>
<a:theme xmlns:a="http://schemas.openxmlformats.org/drawingml/2006/main" name="2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42775</TotalTime>
  <Words>10133</Words>
  <Application>Microsoft Office PowerPoint</Application>
  <PresentationFormat>Экран (4:3)</PresentationFormat>
  <Paragraphs>6298</Paragraphs>
  <Slides>96</Slides>
  <Notes>1</Notes>
  <HiddenSlides>0</HiddenSlides>
  <MMClips>0</MMClips>
  <ScaleCrop>false</ScaleCrop>
  <HeadingPairs>
    <vt:vector size="8" baseType="variant">
      <vt:variant>
        <vt:lpstr>Использованные шрифты</vt:lpstr>
      </vt:variant>
      <vt:variant>
        <vt:i4>6</vt:i4>
      </vt:variant>
      <vt:variant>
        <vt:lpstr>Тема</vt:lpstr>
      </vt:variant>
      <vt:variant>
        <vt:i4>3</vt:i4>
      </vt:variant>
      <vt:variant>
        <vt:lpstr>Внедренные серверы OLE</vt:lpstr>
      </vt:variant>
      <vt:variant>
        <vt:i4>1</vt:i4>
      </vt:variant>
      <vt:variant>
        <vt:lpstr>Заголовки слайдов</vt:lpstr>
      </vt:variant>
      <vt:variant>
        <vt:i4>96</vt:i4>
      </vt:variant>
    </vt:vector>
  </HeadingPairs>
  <TitlesOfParts>
    <vt:vector size="106" baseType="lpstr">
      <vt:lpstr>Arial</vt:lpstr>
      <vt:lpstr>Calibri</vt:lpstr>
      <vt:lpstr>Calibri Light</vt:lpstr>
      <vt:lpstr>DINPro-Light</vt:lpstr>
      <vt:lpstr>Times New Roman</vt:lpstr>
      <vt:lpstr>Wingdings</vt:lpstr>
      <vt:lpstr>2_Тема Office</vt:lpstr>
      <vt:lpstr>4_Тема Office</vt:lpstr>
      <vt:lpstr>Тема Office</vt:lpstr>
      <vt:lpstr>Лист</vt:lpstr>
      <vt:lpstr>Новая редакция общих требований к порядку составления и утверждения отчета о результатах деятельности государственного (муниципального) учреждения и об использовании закрепленного за ним государственного (муниципального) имущества приказ 171н от 02.11.2021   взамен приказа Минфина России от 30.09.2010 № 114н   </vt:lpstr>
      <vt:lpstr>Презентация PowerPoint</vt:lpstr>
      <vt:lpstr>Новации новой редакции общих требований к отчету</vt:lpstr>
      <vt:lpstr>Постановление Правительства РФ от 18.10.2007 № 684 «Об утверждении Правил опубликования отчетов о деятельности автономного учреждения и об использовании закрепленного за ним имущества»</vt:lpstr>
      <vt:lpstr>2. Отчет о деятельности автономного учреждения должен включать: </vt:lpstr>
      <vt:lpstr>Орган - учредитель при определении Порядка устанавливает следующие положения для составления и утверждения Отчета подведомственными ему учреждениями:</vt:lpstr>
      <vt:lpstr>Новации новой редакции общих требований к отчету</vt:lpstr>
      <vt:lpstr>раздел 1 «Результаты деятельности»</vt:lpstr>
      <vt:lpstr>раздел 2 «Использование имущества, закрепленного за учреждением»</vt:lpstr>
      <vt:lpstr>раздел 3 «Эффективность деятельности»</vt:lpstr>
      <vt:lpstr>В сведениях об оказываемых услугах, выполняемых работах сверх установленного государственного (муниципального) задания, а также выпускаемой продукции </vt:lpstr>
      <vt:lpstr>Презентация PowerPoint</vt:lpstr>
      <vt:lpstr>Презентация PowerPoint</vt:lpstr>
      <vt:lpstr>Презентация PowerPoint</vt:lpstr>
      <vt:lpstr>Презентация PowerPoint</vt:lpstr>
      <vt:lpstr>Презентация PowerPoint</vt:lpstr>
      <vt:lpstr>В сведениях о счетах учреждения, открытых в кредитных организациях</vt:lpstr>
      <vt:lpstr>Презентация PowerPoint</vt:lpstr>
      <vt:lpstr>Презентация PowerPoint</vt:lpstr>
      <vt:lpstr>В сведениях о задолженности по ущербу, недостачам, хищениям денежных средств и материальных ценностей</vt:lpstr>
      <vt:lpstr>Презентация PowerPoint</vt:lpstr>
      <vt:lpstr>В сведениях о просроченной кредиторской задолженности </vt:lpstr>
      <vt:lpstr>Презентация PowerPoint</vt:lpstr>
      <vt:lpstr>Презентация PowerPoint</vt:lpstr>
      <vt:lpstr>Презентация PowerPoint</vt:lpstr>
      <vt:lpstr>В сведениях о просроченной кредиторской задолженности </vt:lpstr>
      <vt:lpstr>Презентация PowerPoint</vt:lpstr>
      <vt:lpstr>Презентация PowerPoint</vt:lpstr>
      <vt:lpstr>Презентация PowerPoint</vt:lpstr>
      <vt:lpstr>Презентация PowerPoint</vt:lpstr>
      <vt:lpstr>Презентация PowerPoint</vt:lpstr>
      <vt:lpstr>В сведениях о численности сотрудников и оплате труда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«Замещено»</vt:lpstr>
      <vt:lpstr>Презентация PowerPoint</vt:lpstr>
      <vt:lpstr>В сведениях о недвижимом имуществе, закрепленном на праве оперативного управления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 сведениях о транспортных средствах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Приказ Минфина России  от 08.11.2022 № 159н «О внесении изменений в Общие требования к порядку составления и утверждения отчета о результатах деятельности государственного (муниципального) учреждения и об использовании закрепленного за ним государственного (муниципального) имущества, утвержденные приказом Министерства финансов Российской Федерации от 2 ноября 2021 г. № 171н» </vt:lpstr>
      <vt:lpstr>Презентация PowerPoint</vt:lpstr>
      <vt:lpstr>Презентация PowerPoint</vt:lpstr>
      <vt:lpstr>Презентация PowerPoint</vt:lpstr>
      <vt:lpstr>Презентация PowerPoint</vt:lpstr>
      <vt:lpstr>Приказ Минфина России  от 31.01.2023 № 10н  «О внесении изменений в Общие требования к порядку составления и утверждения отчета о результатах деятельности государственного (муниципального) учреждения и об использовании закрепленного за ним государственного (муниципального) имущества, утвержденные приказом Министерства финансов Российской Федерации от 2 ноября 2021 г. N 171н»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Отчетность об использовании государственного (муниципального) имущества  (общие положения)</vt:lpstr>
      <vt:lpstr>Распоряжение Правительства РФ от 12.10.2020 № 2645-р</vt:lpstr>
      <vt:lpstr>ФОРМЫ ОТЧЕТНОСТИ ОБ ЭФФЕКТИВНОСТИ УПРАВЛЕНИЯ И РАСПОРЯЖЕНИЯ ГОСУДАРСТВЕННЫМ И МУНИЦИПАЛЬНЫМ ИМУЩЕСТВОМ</vt:lpstr>
      <vt:lpstr>ФОРМА ОТЧЕТНОСТИ по показателям эффективности использования имущества, закрепленного за государственным (муниципальным) учреждением &lt;1&gt;  (Таблица 3)</vt:lpstr>
      <vt:lpstr>ФОРМА ОТЧЕТНОСТИ по показателям эффективности использования имущества, закрепленного за казенным государственным (муниципальным) учреждением, которому государственное (муниципальное) задание не установлено (Таблица 4)</vt:lpstr>
      <vt:lpstr>ФОРМА ОТЧЕТНОСТИ по показателям, характеризующим эффективность использования имущества, закрепленного за государственными (муниципальными) учреждениями  (Таблица 5)</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Формирование государственного задания с учетом положений статьи 69.2 БК РФ</dc:title>
  <dc:creator>КАРТАВЦЕВ МАКСИМ ВАСИЛЬЕВИЧ</dc:creator>
  <cp:lastModifiedBy>Черненкова Светлана Владимировна</cp:lastModifiedBy>
  <cp:revision>449</cp:revision>
  <cp:lastPrinted>2023-06-29T12:37:25Z</cp:lastPrinted>
  <dcterms:created xsi:type="dcterms:W3CDTF">2019-09-06T05:24:15Z</dcterms:created>
  <dcterms:modified xsi:type="dcterms:W3CDTF">2023-11-08T05:24:50Z</dcterms:modified>
</cp:coreProperties>
</file>