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13" r:id="rId2"/>
    <p:sldId id="620" r:id="rId3"/>
    <p:sldId id="621" r:id="rId4"/>
    <p:sldId id="592" r:id="rId5"/>
    <p:sldId id="617" r:id="rId6"/>
  </p:sldIdLst>
  <p:sldSz cx="12192000" cy="6858000"/>
  <p:notesSz cx="6819900" cy="99187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772B3B1-A49F-4BC4-A342-B9CC57AB85F7}">
          <p14:sldIdLst>
            <p14:sldId id="313"/>
            <p14:sldId id="620"/>
            <p14:sldId id="621"/>
            <p14:sldId id="592"/>
            <p14:sldId id="6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сулов Расул Морисович" initials="РРМ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AEFF7"/>
    <a:srgbClr val="D2DEEF"/>
    <a:srgbClr val="BDD7EE"/>
    <a:srgbClr val="9ABCE2"/>
    <a:srgbClr val="66A2D8"/>
    <a:srgbClr val="F8CBAD"/>
    <a:srgbClr val="999DA2"/>
    <a:srgbClr val="5B9BD5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86076" autoAdjust="0"/>
  </p:normalViewPr>
  <p:slideViewPr>
    <p:cSldViewPr snapToGrid="0" showGuides="1">
      <p:cViewPr varScale="1">
        <p:scale>
          <a:sx n="70" d="100"/>
          <a:sy n="70" d="100"/>
        </p:scale>
        <p:origin x="1109" y="72"/>
      </p:cViewPr>
      <p:guideLst>
        <p:guide orient="horz" pos="2205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CCE7B-2B55-459D-8182-D0557B1BD792}" type="datetimeFigureOut">
              <a:rPr lang="ru-RU" smtClean="0"/>
              <a:t>07.11.2023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2388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AC1E7-E411-4D4E-B275-787F7D6A6A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375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07.11.2023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760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7202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5790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D1311-C342-449F-8719-7B9CD4DF7028}" type="datetime1">
              <a:rPr lang="en-US" smtClean="0"/>
              <a:t>11/7/2023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8624-A353-4CCE-A96F-CFD00D8C1AD4}" type="datetime1">
              <a:rPr lang="en-US" smtClean="0"/>
              <a:t>11/7/2023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4D0D8-DDC3-415D-AFB4-9836CAADE717}" type="datetime1">
              <a:rPr lang="en-US" smtClean="0"/>
              <a:t>11/7/2023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0723-DEA8-41F0-B956-5E9E65C26BA2}" type="datetime1">
              <a:rPr lang="en-US" smtClean="0"/>
              <a:t>11/7/2023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E94BE-2A33-46D9-B44B-1DA6EC2318BF}" type="datetime1">
              <a:rPr lang="en-US" smtClean="0"/>
              <a:t>11/7/2023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4775-C4E7-4641-8011-B76361CC31A4}" type="datetime1">
              <a:rPr lang="en-US" smtClean="0"/>
              <a:t>11/7/2023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0753-80D8-4465-BE3F-599DB496C4EB}" type="datetime1">
              <a:rPr lang="en-US" smtClean="0"/>
              <a:t>11/7/2023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1F9D-C3D5-4D7B-856A-A4D9F4778B21}" type="datetime1">
              <a:rPr lang="en-US" smtClean="0"/>
              <a:t>11/7/2023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25A6-A83F-414F-981D-F2E3CEF6C15C}" type="datetime1">
              <a:rPr lang="en-US" smtClean="0"/>
              <a:t>11/7/2023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4B19-5A42-439B-BC4E-92E6DFACC912}" type="datetime1">
              <a:rPr lang="en-US" smtClean="0"/>
              <a:t>11/7/2023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903-EA5C-4235-845E-057482457C1E}" type="datetime1">
              <a:rPr lang="en-US" smtClean="0"/>
              <a:t>11/7/2023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2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F610515F-1E8C-4EDF-B9D4-579670099B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11/7/2023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 hangingPunct="1"/>
            <a:endParaRPr sz="3867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48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=""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F694-E1C4-4716-8C03-B76FD6043CF6}" type="datetime1">
              <a:rPr lang="en-US" smtClean="0"/>
              <a:t>11/7/2023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28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80EA-BA06-41B2-A69A-BB270A83C3D9}" type="datetime1">
              <a:rPr lang="en-US" smtClean="0"/>
              <a:t>11/7/2023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8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4EBE55035972C8517F1CB9D651D54191B92594D64366D88C6986A3FB90A0B6FDC46A81875145E40C58DD81E3E3B2E4EF1825718610BBCBEAZ3m5J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hyperlink" Target="consultantplus://offline/ref=4EBE55035972C8517F1CB9D651D54191B92392D14165D88C6986A3FB90A0B6FDC46A81875145E40C5BDD81E3E3B2E4EF1825718610BBCBEAZ3m5J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63388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17236" y="2295338"/>
            <a:ext cx="5748482" cy="113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hangingPunct="1"/>
            <a:endParaRPr lang="ru-RU" sz="28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7109" y="511627"/>
            <a:ext cx="6362965" cy="287382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</a:t>
            </a:r>
            <a:r>
              <a:rPr lang="ru-RU" sz="22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размещения </a:t>
            </a:r>
            <a:endParaRPr lang="ru-RU" sz="2200" b="1" dirty="0" smtClean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8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Отчета </a:t>
            </a:r>
            <a:r>
              <a:rPr lang="ru-RU" sz="28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результатах деятельности </a:t>
            </a:r>
            <a:r>
              <a:rPr lang="ru-RU" sz="22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государственного (муниципального) учреждения и об использовании закрепленного за ним государственного (муниципального) имущества </a:t>
            </a:r>
            <a:r>
              <a:rPr lang="ru-RU" sz="22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</a:t>
            </a:r>
            <a:r>
              <a:rPr lang="ru-RU" sz="22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официальном сайте в сети «Интернет» </a:t>
            </a:r>
            <a:r>
              <a:rPr lang="ru-RU" sz="22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www.bus.gov.ru</a:t>
            </a:r>
            <a:endParaRPr lang="en-US" sz="22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634" y="5863516"/>
            <a:ext cx="7191639" cy="80794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Нормативная правовая база.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Кривенец Анна Николаевна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Федеральное казначейство, ноябрь, 2023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28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pPr/>
              <a:t>2</a:t>
            </a:fld>
            <a:endParaRPr lang="ru-RU" dirty="0">
              <a:solidFill>
                <a:srgbClr val="44546A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1471" y="160414"/>
            <a:ext cx="11635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Нормативные акты в части размещения информации</a:t>
            </a:r>
          </a:p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Официальном сайте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bus.gov.ru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 </a:t>
            </a:r>
            <a:endParaRPr lang="ru-RU" sz="300" b="1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1" y="228753"/>
            <a:ext cx="1401755" cy="5487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9283" y="1494739"/>
            <a:ext cx="2879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некоммерческих организациях» № 7-ФЗ</a:t>
            </a:r>
            <a:endParaRPr lang="ru-RU" b="1" dirty="0">
              <a:solidFill>
                <a:srgbClr val="00206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48877" y="1480724"/>
            <a:ext cx="7822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п.3.3. </a:t>
            </a:r>
            <a:r>
              <a:rPr lang="ru-RU" b="1" i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ст. </a:t>
            </a:r>
            <a:r>
              <a:rPr lang="ru-RU" b="1" i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32</a:t>
            </a:r>
            <a:endParaRPr lang="ru-RU" b="1" i="1" dirty="0">
              <a:solidFill>
                <a:srgbClr val="00206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i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</a:t>
            </a:r>
            <a:r>
              <a:rPr lang="ru-RU" i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целях обеспечения открытости и доступности информации о деятельности государственных (муниципальных) учреждений на официальном сайте </a:t>
            </a:r>
            <a:r>
              <a:rPr lang="en-US" i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bus.gov.ru</a:t>
            </a:r>
            <a:r>
              <a:rPr lang="ru-RU" i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i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подлежат </a:t>
            </a:r>
            <a:r>
              <a:rPr lang="ru-RU" i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размещению:</a:t>
            </a:r>
            <a:endParaRPr lang="ru-RU" i="1" dirty="0">
              <a:solidFill>
                <a:srgbClr val="00206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1470" y="2800127"/>
            <a:ext cx="11826285" cy="3921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ru-RU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1) учредительные документы государственного (муниципального) </a:t>
            </a:r>
            <a:r>
              <a:rPr lang="ru-RU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</a:t>
            </a:r>
            <a:endParaRPr lang="ru-RU" sz="16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ru-RU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2) свидетельство о государственной регистрации государственного (муниципального) </a:t>
            </a:r>
            <a:r>
              <a:rPr lang="ru-RU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</a:t>
            </a:r>
            <a:endParaRPr lang="ru-RU" sz="16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ru-RU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3) решение учредителя о создании государственного (муниципального) </a:t>
            </a:r>
            <a:r>
              <a:rPr lang="ru-RU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</a:t>
            </a:r>
            <a:endParaRPr lang="ru-RU" sz="16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ru-RU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4) решение учредителя о назначении руководителя государственного (муниципального) </a:t>
            </a:r>
            <a:r>
              <a:rPr lang="ru-RU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</a:t>
            </a:r>
            <a:endParaRPr lang="ru-RU" sz="16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ru-RU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5) положения о филиалах, представительствах государственного (муниципального) </a:t>
            </a:r>
            <a:r>
              <a:rPr lang="ru-RU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</a:t>
            </a:r>
            <a:endParaRPr lang="ru-RU" sz="16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ru-RU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6</a:t>
            </a:r>
            <a:r>
              <a:rPr lang="ru-RU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) план финансово-хозяйственной деятельности государственного (муниципального) </a:t>
            </a:r>
            <a:r>
              <a:rPr lang="ru-RU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</a:t>
            </a:r>
            <a:endParaRPr lang="ru-RU" sz="1600" i="1" dirty="0">
              <a:solidFill>
                <a:srgbClr val="0000FF"/>
              </a:solidFill>
              <a:latin typeface="Segoe UI Light" panose="020B0502040204020203" pitchFamily="34" charset="0"/>
              <a:cs typeface="Segoe UI Light" panose="020B0502040204020203" pitchFamily="34" charset="0"/>
              <a:hlinkClick r:id="rId3"/>
            </a:endParaRPr>
          </a:p>
          <a:p>
            <a:pPr algn="just">
              <a:lnSpc>
                <a:spcPts val="2000"/>
              </a:lnSpc>
            </a:pPr>
            <a:r>
              <a:rPr lang="ru-RU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7) годовая бухгалтерская отчетность государственного (муниципального) </a:t>
            </a:r>
            <a:r>
              <a:rPr lang="ru-RU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</a:t>
            </a:r>
            <a:endParaRPr lang="ru-RU" sz="16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ru-RU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8) сведения о проведенных в отношении государственного (муниципального) учреждения контрольных </a:t>
            </a:r>
            <a:r>
              <a:rPr lang="ru-RU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мероприятиях/их результатах</a:t>
            </a:r>
            <a:endParaRPr lang="ru-RU" sz="16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ru-RU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9) государственное (муниципальное) задание на оказание услуг (выполнение работ</a:t>
            </a:r>
            <a:r>
              <a:rPr lang="ru-RU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ru-RU" sz="16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ru-RU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10) отчет о результатах деятельности государственного (муниципального) учреждения и об использовании закрепленного за ним государственного (муниципального) имущества</a:t>
            </a:r>
            <a:endParaRPr lang="ru-RU" sz="1600" i="1" dirty="0">
              <a:latin typeface="Segoe UI Light" panose="020B0502040204020203" pitchFamily="34" charset="0"/>
              <a:cs typeface="Segoe UI Light" panose="020B0502040204020203" pitchFamily="34" charset="0"/>
              <a:hlinkClick r:id="rId4"/>
            </a:endParaRPr>
          </a:p>
          <a:p>
            <a:pPr algn="just">
              <a:lnSpc>
                <a:spcPts val="2000"/>
              </a:lnSpc>
            </a:pPr>
            <a:r>
              <a:rPr lang="ru-RU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11</a:t>
            </a:r>
            <a:r>
              <a:rPr lang="ru-RU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) бюджетная смета казенного </a:t>
            </a:r>
            <a:r>
              <a:rPr lang="ru-RU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</a:t>
            </a:r>
          </a:p>
          <a:p>
            <a:pPr algn="just">
              <a:lnSpc>
                <a:spcPts val="2000"/>
              </a:lnSpc>
            </a:pPr>
            <a:r>
              <a:rPr lang="ru-RU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12</a:t>
            </a:r>
            <a:r>
              <a:rPr lang="ru-RU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) решения органа, осуществляющего функции и полномочия учредителя автономного учреждения, о назначении членов наблюдательного совета автономного </a:t>
            </a:r>
            <a:r>
              <a:rPr lang="ru-RU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 /прекращении </a:t>
            </a:r>
            <a:r>
              <a:rPr lang="ru-RU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их </a:t>
            </a:r>
            <a:r>
              <a:rPr lang="ru-RU" sz="1600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полномочий</a:t>
            </a:r>
            <a:endParaRPr lang="ru-RU" sz="16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xmlns="" id="{0F74FB15-36DA-47FB-9246-0F277752E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0" y="1172019"/>
            <a:ext cx="745245" cy="74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285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pPr/>
              <a:t>3</a:t>
            </a:fld>
            <a:endParaRPr lang="ru-RU" dirty="0">
              <a:solidFill>
                <a:srgbClr val="44546A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1" y="228753"/>
            <a:ext cx="1401755" cy="54871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1471" y="2072922"/>
            <a:ext cx="339414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«Об </a:t>
            </a:r>
            <a:r>
              <a:rPr lang="ru-RU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утверждении порядка предоставления информации государственным (муниципальным) учреждением, ее размещения на официальном сайте в сети Интернет и ведения указанного </a:t>
            </a:r>
            <a:r>
              <a:rPr lang="ru-RU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сайта»</a:t>
            </a:r>
            <a:endParaRPr lang="ru-RU" dirty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80113" y="2203295"/>
            <a:ext cx="686557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Распространяется на казенные, бюджетные, автономные государственные (муниципальные) учреждения и их обособленные структурные подразделения</a:t>
            </a:r>
            <a:endParaRPr lang="ru-RU" dirty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Охват </a:t>
            </a:r>
            <a:r>
              <a:rPr lang="en-US" sz="2400" b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~</a:t>
            </a:r>
            <a:r>
              <a:rPr lang="ru-RU" sz="2400" b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146 тысяч</a:t>
            </a:r>
            <a:r>
              <a:rPr lang="ru-RU" b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учреждений </a:t>
            </a:r>
            <a:endParaRPr lang="ru-RU" dirty="0">
              <a:solidFill>
                <a:srgbClr val="00206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35113" y="4283744"/>
            <a:ext cx="68105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Размещение информации об учреждениях на официальном </a:t>
            </a:r>
            <a:r>
              <a:rPr lang="ru-RU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сайте bus.gov.ru и </a:t>
            </a:r>
            <a:r>
              <a:rPr lang="ru-RU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ведение </a:t>
            </a:r>
            <a:r>
              <a:rPr lang="ru-RU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сайта </a:t>
            </a:r>
            <a:r>
              <a:rPr lang="ru-RU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обеспечивает Федеральное </a:t>
            </a:r>
            <a:r>
              <a:rPr lang="ru-RU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казначейство</a:t>
            </a:r>
            <a:endParaRPr lang="ru-RU" dirty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2306" y="157337"/>
            <a:ext cx="11635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Нормативные акты в части размещения информации</a:t>
            </a:r>
          </a:p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Официальном сайте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bus.gov.ru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 </a:t>
            </a:r>
            <a:endParaRPr lang="ru-RU" sz="300" b="1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E4668DC0-309B-4FC9-8F18-A88119946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385" y="2203295"/>
            <a:ext cx="912189" cy="908356"/>
          </a:xfrm>
          <a:prstGeom prst="rect">
            <a:avLst/>
          </a:prstGeom>
          <a:grpFill/>
          <a:ln>
            <a:noFill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901" y="4251086"/>
            <a:ext cx="742294" cy="82477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352EC7D7-4055-48B4-BBBE-C29CA1D1C7A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4469" y="1232717"/>
            <a:ext cx="529972" cy="544803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769435" y="1181952"/>
            <a:ext cx="27863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Минфина России </a:t>
            </a:r>
            <a:endParaRPr lang="ru-RU" b="1" dirty="0" smtClean="0">
              <a:solidFill>
                <a:srgbClr val="00206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 </a:t>
            </a:r>
            <a:r>
              <a:rPr lang="ru-RU" b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21.07.2011 № 86н</a:t>
            </a:r>
          </a:p>
        </p:txBody>
      </p:sp>
    </p:spTree>
    <p:extLst>
      <p:ext uri="{BB962C8B-B14F-4D97-AF65-F5344CB8AC3E}">
        <p14:creationId xmlns:p14="http://schemas.microsoft.com/office/powerpoint/2010/main" val="384164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-39438"/>
            <a:ext cx="10393704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размещения </a:t>
            </a:r>
          </a:p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Отчета о результатах деятельности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Официальном сайте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bus.gov.ru</a:t>
            </a:r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000" u="sng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за 2022 год</a:t>
            </a:r>
            <a:r>
              <a:rPr lang="ru-RU" sz="1600" u="sng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 </a:t>
            </a:r>
            <a:endParaRPr lang="ru-RU" sz="300" u="sng" dirty="0" smtClean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b="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b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84635" y="6366860"/>
            <a:ext cx="433552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59" y="4847946"/>
            <a:ext cx="1187390" cy="11873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5" name="Группа 4"/>
          <p:cNvGrpSpPr/>
          <p:nvPr/>
        </p:nvGrpSpPr>
        <p:grpSpPr>
          <a:xfrm>
            <a:off x="796822" y="2291412"/>
            <a:ext cx="11395178" cy="3920191"/>
            <a:chOff x="289457" y="2716326"/>
            <a:chExt cx="11395178" cy="3920191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289457" y="2716326"/>
              <a:ext cx="2509429" cy="147615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Утверждение</a:t>
              </a:r>
              <a:endParaRPr lang="ru-RU" sz="14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  <a:p>
              <a:pPr algn="ctr"/>
              <a:r>
                <a:rPr lang="ru-RU" sz="14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Порядка </a:t>
              </a:r>
              <a:r>
                <a:rPr lang="ru-RU" sz="1400" b="1" dirty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составления и утверждения О</a:t>
              </a:r>
              <a:r>
                <a:rPr lang="ru-RU" sz="14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тчета </a:t>
              </a:r>
              <a:br>
                <a:rPr lang="ru-RU" sz="14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</a:br>
              <a:r>
                <a:rPr lang="ru-RU" sz="14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о </a:t>
              </a:r>
              <a:r>
                <a:rPr lang="ru-RU" sz="1400" dirty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результатах </a:t>
              </a:r>
              <a:r>
                <a:rPr lang="ru-RU" sz="14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деятельности, в соответствии с требованиями приказа 171н</a:t>
              </a:r>
              <a:endParaRPr lang="ru-RU" sz="14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1966068" y="5155208"/>
              <a:ext cx="2743201" cy="146555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5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Оказание </a:t>
              </a:r>
            </a:p>
            <a:p>
              <a:pPr algn="ctr"/>
              <a:r>
                <a:rPr lang="ru-RU" sz="15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методической помощи</a:t>
              </a:r>
              <a:r>
                <a:rPr lang="ru-RU" sz="15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 </a:t>
              </a:r>
              <a:br>
                <a:rPr lang="ru-RU" sz="15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</a:br>
              <a:r>
                <a:rPr lang="ru-RU" sz="15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при составлении Отчета 171н подведомственными учреждениями</a:t>
              </a:r>
              <a:endParaRPr lang="ru-RU" sz="14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289457" y="4465792"/>
              <a:ext cx="11395178" cy="298854"/>
              <a:chOff x="873659" y="3600898"/>
              <a:chExt cx="10449380" cy="292343"/>
            </a:xfrm>
          </p:grpSpPr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873659" y="3600954"/>
                <a:ext cx="10449380" cy="29228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29000">
                    <a:schemeClr val="accent1">
                      <a:lumMod val="75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Google Shape;259;p30">
                <a:extLst>
                  <a:ext uri="{FF2B5EF4-FFF2-40B4-BE49-F238E27FC236}">
                    <a16:creationId xmlns="" xmlns:a16="http://schemas.microsoft.com/office/drawing/2014/main" id="{82577E1E-405B-4A59-AAA1-E2ED22194B33}"/>
                  </a:ext>
                </a:extLst>
              </p:cNvPr>
              <p:cNvSpPr/>
              <p:nvPr/>
            </p:nvSpPr>
            <p:spPr>
              <a:xfrm flipH="1">
                <a:off x="1840046" y="3613955"/>
                <a:ext cx="266268" cy="266284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noFill/>
              <a:ln w="38100">
                <a:solidFill>
                  <a:srgbClr val="FFFF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59;p30">
                <a:extLst>
                  <a:ext uri="{FF2B5EF4-FFF2-40B4-BE49-F238E27FC236}">
                    <a16:creationId xmlns="" xmlns:a16="http://schemas.microsoft.com/office/drawing/2014/main" id="{82577E1E-405B-4A59-AAA1-E2ED22194B33}"/>
                  </a:ext>
                </a:extLst>
              </p:cNvPr>
              <p:cNvSpPr/>
              <p:nvPr/>
            </p:nvSpPr>
            <p:spPr>
              <a:xfrm flipH="1">
                <a:off x="5444267" y="3612261"/>
                <a:ext cx="266268" cy="266284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59;p30">
                <a:extLst>
                  <a:ext uri="{FF2B5EF4-FFF2-40B4-BE49-F238E27FC236}">
                    <a16:creationId xmlns="" xmlns:a16="http://schemas.microsoft.com/office/drawing/2014/main" id="{82577E1E-405B-4A59-AAA1-E2ED22194B33}"/>
                  </a:ext>
                </a:extLst>
              </p:cNvPr>
              <p:cNvSpPr/>
              <p:nvPr/>
            </p:nvSpPr>
            <p:spPr>
              <a:xfrm flipH="1">
                <a:off x="9599155" y="3622909"/>
                <a:ext cx="266268" cy="266284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59;p30">
                <a:extLst>
                  <a:ext uri="{FF2B5EF4-FFF2-40B4-BE49-F238E27FC236}">
                    <a16:creationId xmlns="" xmlns:a16="http://schemas.microsoft.com/office/drawing/2014/main" id="{82577E1E-405B-4A59-AAA1-E2ED22194B33}"/>
                  </a:ext>
                </a:extLst>
              </p:cNvPr>
              <p:cNvSpPr/>
              <p:nvPr/>
            </p:nvSpPr>
            <p:spPr>
              <a:xfrm flipH="1">
                <a:off x="7506108" y="3607303"/>
                <a:ext cx="268589" cy="266284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59;p30">
                <a:extLst>
                  <a:ext uri="{FF2B5EF4-FFF2-40B4-BE49-F238E27FC236}">
                    <a16:creationId xmlns="" xmlns:a16="http://schemas.microsoft.com/office/drawing/2014/main" id="{82577E1E-405B-4A59-AAA1-E2ED22194B33}"/>
                  </a:ext>
                </a:extLst>
              </p:cNvPr>
              <p:cNvSpPr/>
              <p:nvPr/>
            </p:nvSpPr>
            <p:spPr>
              <a:xfrm flipH="1">
                <a:off x="3585648" y="3600898"/>
                <a:ext cx="266268" cy="266284"/>
              </a:xfrm>
              <a:custGeom>
                <a:avLst/>
                <a:gdLst/>
                <a:ahLst/>
                <a:cxnLst/>
                <a:rect l="l" t="t" r="r" b="b"/>
                <a:pathLst>
                  <a:path w="16635" h="16636" extrusionOk="0">
                    <a:moveTo>
                      <a:pt x="8317" y="1"/>
                    </a:moveTo>
                    <a:cubicBezTo>
                      <a:pt x="3738" y="1"/>
                      <a:pt x="0" y="3718"/>
                      <a:pt x="0" y="8318"/>
                    </a:cubicBezTo>
                    <a:cubicBezTo>
                      <a:pt x="0" y="12898"/>
                      <a:pt x="3738" y="16635"/>
                      <a:pt x="8317" y="16635"/>
                    </a:cubicBezTo>
                    <a:cubicBezTo>
                      <a:pt x="12917" y="16635"/>
                      <a:pt x="16634" y="12898"/>
                      <a:pt x="16634" y="8318"/>
                    </a:cubicBezTo>
                    <a:cubicBezTo>
                      <a:pt x="16634" y="3718"/>
                      <a:pt x="12917" y="1"/>
                      <a:pt x="8317" y="1"/>
                    </a:cubicBezTo>
                    <a:close/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9" name="Прямоугольник 38"/>
            <p:cNvSpPr/>
            <p:nvPr/>
          </p:nvSpPr>
          <p:spPr>
            <a:xfrm>
              <a:off x="4006647" y="2726808"/>
              <a:ext cx="3088632" cy="1485027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500" b="1" dirty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Взаимодействие</a:t>
              </a:r>
            </a:p>
            <a:p>
              <a:pPr algn="ctr"/>
              <a:r>
                <a:rPr lang="ru-RU" sz="15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с территориальными органами Федерального казначейства </a:t>
              </a:r>
              <a:br>
                <a:rPr lang="ru-RU" sz="15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</a:br>
              <a:r>
                <a:rPr lang="ru-RU" sz="15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по вопросам размещения </a:t>
              </a:r>
              <a:br>
                <a:rPr lang="ru-RU" sz="15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</a:br>
              <a:r>
                <a:rPr lang="ru-RU" sz="15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Отчета 171н </a:t>
              </a:r>
            </a:p>
            <a:p>
              <a:pPr algn="ctr"/>
              <a:r>
                <a:rPr lang="ru-RU" sz="1500" dirty="0">
                  <a:solidFill>
                    <a:srgbClr val="11437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на</a:t>
              </a:r>
              <a:r>
                <a:rPr lang="ru-RU" sz="15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 </a:t>
              </a:r>
              <a:r>
                <a:rPr lang="ru-RU" sz="1500" dirty="0">
                  <a:solidFill>
                    <a:srgbClr val="11437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официальном сайте bus.gov.ru </a:t>
              </a: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6125704" y="5170964"/>
              <a:ext cx="3117578" cy="146555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5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Осуществление контроля </a:t>
              </a:r>
              <a:br>
                <a:rPr lang="ru-RU" sz="15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</a:br>
              <a:r>
                <a:rPr lang="ru-RU" sz="15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по размещению </a:t>
              </a:r>
              <a:r>
                <a:rPr lang="ru-RU" sz="15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Отчета 171н </a:t>
              </a:r>
              <a:r>
                <a:rPr lang="ru-RU" sz="1500" b="1" dirty="0">
                  <a:solidFill>
                    <a:srgbClr val="11437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/>
              </a:r>
              <a:br>
                <a:rPr lang="ru-RU" sz="1500" b="1" dirty="0">
                  <a:solidFill>
                    <a:srgbClr val="11437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ru-RU" sz="1500" dirty="0">
                  <a:solidFill>
                    <a:srgbClr val="11437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на официальном сайте bus.gov.ru </a:t>
              </a:r>
            </a:p>
            <a:p>
              <a:pPr algn="ctr"/>
              <a:r>
                <a:rPr lang="ru-RU" sz="14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подведомственными </a:t>
              </a:r>
            </a:p>
            <a:p>
              <a:pPr algn="ctr"/>
              <a:r>
                <a:rPr lang="ru-RU" sz="14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учреждениями</a:t>
              </a:r>
              <a:endParaRPr lang="ru-RU" sz="14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57BAEF7B-05A5-4CA9-AFA3-470DB2AC3D1D}"/>
                </a:ext>
              </a:extLst>
            </p:cNvPr>
            <p:cNvSpPr txBox="1"/>
            <p:nvPr/>
          </p:nvSpPr>
          <p:spPr>
            <a:xfrm>
              <a:off x="1101171" y="4170210"/>
              <a:ext cx="7608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57BAEF7B-05A5-4CA9-AFA3-470DB2AC3D1D}"/>
                </a:ext>
              </a:extLst>
            </p:cNvPr>
            <p:cNvSpPr txBox="1"/>
            <p:nvPr/>
          </p:nvSpPr>
          <p:spPr>
            <a:xfrm>
              <a:off x="9569473" y="4192476"/>
              <a:ext cx="7608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57BAEF7B-05A5-4CA9-AFA3-470DB2AC3D1D}"/>
                </a:ext>
              </a:extLst>
            </p:cNvPr>
            <p:cNvSpPr txBox="1"/>
            <p:nvPr/>
          </p:nvSpPr>
          <p:spPr>
            <a:xfrm>
              <a:off x="7288246" y="4785256"/>
              <a:ext cx="7608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57BAEF7B-05A5-4CA9-AFA3-470DB2AC3D1D}"/>
                </a:ext>
              </a:extLst>
            </p:cNvPr>
            <p:cNvSpPr txBox="1"/>
            <p:nvPr/>
          </p:nvSpPr>
          <p:spPr>
            <a:xfrm>
              <a:off x="3002289" y="4785256"/>
              <a:ext cx="7608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57BAEF7B-05A5-4CA9-AFA3-470DB2AC3D1D}"/>
                </a:ext>
              </a:extLst>
            </p:cNvPr>
            <p:cNvSpPr txBox="1"/>
            <p:nvPr/>
          </p:nvSpPr>
          <p:spPr>
            <a:xfrm>
              <a:off x="5034727" y="4158015"/>
              <a:ext cx="7608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7" name="Прямоугольник 56"/>
          <p:cNvSpPr/>
          <p:nvPr/>
        </p:nvSpPr>
        <p:spPr>
          <a:xfrm>
            <a:off x="8898478" y="2323164"/>
            <a:ext cx="3117578" cy="1465553"/>
          </a:xfrm>
          <a:prstGeom prst="rect">
            <a:avLst/>
          </a:prstGeom>
          <a:noFill/>
          <a:ln w="952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Анализ и использование показателей </a:t>
            </a:r>
            <a:br>
              <a:rPr lang="ru-RU" sz="15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</a:br>
            <a:r>
              <a:rPr lang="ru-RU" sz="1500" b="1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Отчета 171н </a:t>
            </a:r>
            <a:r>
              <a:rPr lang="ru-RU" sz="15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sz="15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500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официальном сайте bus.gov.ru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7BAEF7B-05A5-4CA9-AFA3-470DB2AC3D1D}"/>
              </a:ext>
            </a:extLst>
          </p:cNvPr>
          <p:cNvSpPr txBox="1"/>
          <p:nvPr/>
        </p:nvSpPr>
        <p:spPr>
          <a:xfrm>
            <a:off x="11200190" y="4996422"/>
            <a:ext cx="701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ru-RU" sz="1400" b="1" u="sng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75CA64F2-8ABD-424D-B81D-B71FDE38BB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9042" y="5456448"/>
            <a:ext cx="644204" cy="6442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6822" y="1192501"/>
            <a:ext cx="1121923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Задача </a:t>
            </a:r>
            <a:r>
              <a:rPr lang="ru-RU" b="1" dirty="0" smtClean="0">
                <a:solidFill>
                  <a:srgbClr val="002060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– размещение Отчетов </a:t>
            </a:r>
            <a:r>
              <a:rPr lang="ru-RU" b="1" dirty="0">
                <a:solidFill>
                  <a:srgbClr val="002060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за 2022 год </a:t>
            </a:r>
            <a:r>
              <a:rPr lang="ru-RU" b="1" dirty="0" smtClean="0">
                <a:solidFill>
                  <a:srgbClr val="002060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учреждений субъектов РФ и муниципальных учреждений 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~ </a:t>
            </a:r>
            <a:r>
              <a:rPr lang="ru-RU" sz="2000" b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137 </a:t>
            </a:r>
            <a:r>
              <a:rPr lang="ru-RU" sz="2000" b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тысяч учреждений </a:t>
            </a:r>
            <a:r>
              <a:rPr lang="ru-RU" sz="2000" b="1" dirty="0" smtClean="0">
                <a:solidFill>
                  <a:srgbClr val="002060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54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231471" y="160414"/>
            <a:ext cx="11635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Использование показателей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Отчета о результатах деятельности на Официальном сайте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bus.gov.ru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 </a:t>
            </a:r>
            <a:endParaRPr lang="ru-RU" sz="300" b="1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2983" y="91554"/>
            <a:ext cx="12186035" cy="109160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1" y="228753"/>
            <a:ext cx="1401755" cy="548716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096000" y="1883827"/>
            <a:ext cx="0" cy="147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781385" y="4073196"/>
            <a:ext cx="45093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870828" y="4073196"/>
            <a:ext cx="45093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6115962" y="4717392"/>
            <a:ext cx="0" cy="1449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964407" y="1869815"/>
            <a:ext cx="4831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9137" indent="-379137">
              <a:buAutoNum type="romanUcPeriod"/>
              <a:tabLst>
                <a:tab pos="942807" algn="l"/>
              </a:tabLst>
            </a:pPr>
            <a:endParaRPr lang="ru-RU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tabLst>
                <a:tab pos="942807" algn="l"/>
              </a:tabLst>
            </a:pPr>
            <a:r>
              <a:rPr lang="en-US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II. </a:t>
            </a:r>
            <a:r>
              <a:rPr lang="ru-RU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Государственные органы исполнительной власти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21310" y="4610922"/>
            <a:ext cx="4831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9137" indent="-379137"/>
            <a:endParaRPr lang="ru-RU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79137" indent="-379137"/>
            <a:r>
              <a:rPr lang="en-US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III</a:t>
            </a:r>
            <a:r>
              <a:rPr lang="ru-RU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 Контрольно-ревизионные </a:t>
            </a:r>
            <a:r>
              <a:rPr lang="ru-RU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органы</a:t>
            </a:r>
          </a:p>
          <a:p>
            <a:pPr marL="379137" indent="-379137"/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07254" y="2184472"/>
            <a:ext cx="4831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I</a:t>
            </a:r>
            <a:r>
              <a:rPr lang="ru-RU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  <a:r>
              <a:rPr lang="ru-RU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Правительство Российской Федерации</a:t>
            </a:r>
            <a:endParaRPr lang="ru-RU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64407" y="4544192"/>
            <a:ext cx="4599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en-U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</a:t>
            </a:r>
            <a:r>
              <a:rPr lang="en-US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V</a:t>
            </a:r>
            <a:r>
              <a:rPr lang="ru-RU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  <a:r>
              <a:rPr lang="ru-RU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Научно-исследовательские институты и иные пользователи</a:t>
            </a:r>
            <a:endParaRPr lang="ru-RU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622" y="3449921"/>
            <a:ext cx="1186755" cy="1186755"/>
          </a:xfrm>
          <a:prstGeom prst="rect">
            <a:avLst/>
          </a:prstGeom>
        </p:spPr>
      </p:pic>
      <p:sp>
        <p:nvSpPr>
          <p:cNvPr id="2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84635" y="6366860"/>
            <a:ext cx="433552" cy="365125"/>
          </a:xfrm>
        </p:spPr>
        <p:txBody>
          <a:bodyPr/>
          <a:lstStyle/>
          <a:p>
            <a:r>
              <a:rPr lang="ru-RU" sz="1800" dirty="0">
                <a:latin typeface="Segoe UI Light" panose="020B0502040204020203" pitchFamily="34" charset="0"/>
                <a:cs typeface="Segoe UI Light" panose="020B0502040204020203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0387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52535</TotalTime>
  <Words>424</Words>
  <Application>Microsoft Office PowerPoint</Application>
  <PresentationFormat>Широкоэкранный</PresentationFormat>
  <Paragraphs>71</Paragraphs>
  <Slides>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Cambria</vt:lpstr>
      <vt:lpstr>Helvetica Neue Medium</vt:lpstr>
      <vt:lpstr>Segoe UI Historic</vt:lpstr>
      <vt:lpstr>Segoe UI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Черненкова Светлана Владимировна</cp:lastModifiedBy>
  <cp:revision>1782</cp:revision>
  <cp:lastPrinted>2023-11-07T15:15:37Z</cp:lastPrinted>
  <dcterms:created xsi:type="dcterms:W3CDTF">2021-09-09T06:57:17Z</dcterms:created>
  <dcterms:modified xsi:type="dcterms:W3CDTF">2023-11-07T15:17:07Z</dcterms:modified>
</cp:coreProperties>
</file>