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4" r:id="rId2"/>
  </p:sldMasterIdLst>
  <p:sldIdLst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24384000" cy="13716000"/>
  <p:notesSz cx="24384000" cy="13716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1pPr>
    <a:lvl2pPr marL="0" marR="0" indent="3429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2pPr>
    <a:lvl3pPr marL="0" marR="0" indent="6858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3pPr>
    <a:lvl4pPr marL="0" marR="0" indent="10287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4pPr>
    <a:lvl5pPr marL="0" marR="0" indent="13716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5pPr>
    <a:lvl6pPr marL="0" marR="0" indent="17145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6pPr>
    <a:lvl7pPr marL="0" marR="0" indent="20574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7pPr>
    <a:lvl8pPr marL="0" marR="0" indent="24003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8pPr>
    <a:lvl9pPr marL="0" marR="0" indent="27432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9" d="100"/>
          <a:sy n="39" d="100"/>
        </p:scale>
        <p:origin x="806" y="8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4857759-AF48-4B1F-9075-D07AD08DD416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A10A155-1B71-449D-BFD2-995C04143038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4B22845-2FBA-4A47-893C-E0790A1C74AE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1676400" y="3651250"/>
            <a:ext cx="10363200" cy="87026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2344400" y="3651250"/>
            <a:ext cx="10363200" cy="87026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82C9479-DC33-461B-8252-73634EE50817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9576" y="730251"/>
            <a:ext cx="21031200" cy="2651126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679577" y="5010149"/>
            <a:ext cx="10315574" cy="73691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12344400" y="5010149"/>
            <a:ext cx="10366376" cy="73691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4B954E-F4E7-4ED2-9B8B-E5102DDC7629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E0EE720-8A15-4FFD-9DA6-89DA8FD26DAA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E7EE9C-8CDF-482E-8EAB-9E7C77D83017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072A7-E494-4149-9B09-A25BAA0F3971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8DB7FFA-6B60-4D91-9D82-55A6ACCE3175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3A80CA-F5A6-4BC9-8F5F-5D23FE74211F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17449800" y="730250"/>
            <a:ext cx="5257800" cy="11623676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1676400" y="730250"/>
            <a:ext cx="15468600" cy="11623676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DB9AD5-7172-4A8B-ADD9-F1745454CBBF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9E7295-B5C0-4D21-9A6B-6C8AF1871E33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18507139" y="12788961"/>
            <a:ext cx="5608322" cy="716890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12535526" y="93955"/>
            <a:ext cx="11579936" cy="71689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7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2" y="1060239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828800">
              <a:spcBef>
                <a:spcPts val="0"/>
              </a:spcBef>
              <a:defRPr/>
            </a:pPr>
            <a:endParaRPr sz="7600" i="0" spc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6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 bwMode="auto"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 bwMode="auto"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 bwMode="auto">
          <a:xfrm>
            <a:off x="4991100" y="12817479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23485476" y="13104140"/>
            <a:ext cx="720724" cy="43088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280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DCFD259-276A-48CF-AAAF-66CD61FCC4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4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1219251" y="12755938"/>
            <a:ext cx="5608322" cy="11490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0D7FD47-8056-498A-BF34-077F1BDE275B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8290562" y="12755942"/>
            <a:ext cx="7802880" cy="11490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18507189" y="12788963"/>
            <a:ext cx="5608322" cy="69762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12535526" y="93963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2" y="1060243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828800">
              <a:spcBef>
                <a:spcPts val="0"/>
              </a:spcBef>
              <a:defRPr/>
            </a:pPr>
            <a:endParaRPr sz="7700" i="0" spc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3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1219209" y="12755893"/>
            <a:ext cx="5608322" cy="878061"/>
          </a:xfrm>
        </p:spPr>
        <p:txBody>
          <a:bodyPr/>
          <a:lstStyle/>
          <a:p>
            <a:pPr>
              <a:defRPr/>
            </a:pPr>
            <a:fld id="{957B05F4-714D-49B2-A56B-515B4FC571FA}" type="datetime1">
              <a:rPr lang="ru-RU">
                <a:solidFill>
                  <a:prstClr val="black">
                    <a:tint val="75000"/>
                  </a:prstClr>
                </a:solidFill>
              </a:rPr>
              <a:t>07.11.2023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8290562" y="12755897"/>
            <a:ext cx="7802880" cy="878061"/>
          </a:xfr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18507141" y="12788960"/>
            <a:ext cx="5608322" cy="53771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1F497D"/>
                </a:solidFill>
              </a:rPr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12535526" y="93954"/>
            <a:ext cx="11579936" cy="53771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5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cxnSp>
        <p:nvCxnSpPr>
          <p:cNvPr id="8" name="Прямая соединительная линия 7"/>
          <p:cNvCxnSpPr>
            <a:cxnSpLocks/>
          </p:cNvCxnSpPr>
          <p:nvPr userDrawn="1"/>
        </p:nvCxnSpPr>
        <p:spPr bwMode="auto">
          <a:xfrm>
            <a:off x="240001" y="1980000"/>
            <a:ext cx="2387546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 — по центр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016000" y="1016000"/>
            <a:ext cx="22352000" cy="70739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3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22948900" y="12922250"/>
            <a:ext cx="419088" cy="4699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 — вертикальн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" name="Линия"/>
          <p:cNvSpPr/>
          <p:nvPr/>
        </p:nvSpPr>
        <p:spPr bwMode="auto">
          <a:xfrm>
            <a:off x="1016000" y="10718800"/>
            <a:ext cx="12090400" cy="3"/>
          </a:xfrm>
          <a:prstGeom prst="line">
            <a:avLst/>
          </a:prstGeom>
          <a:ln w="38100" cap="rnd">
            <a:solidFill>
              <a:srgbClr val="747676"/>
            </a:solidFill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42" name="182429520_1646x1646.jpeg"/>
          <p:cNvSpPr>
            <a:spLocks noGrp="1"/>
          </p:cNvSpPr>
          <p:nvPr>
            <p:ph type="pic" idx="21"/>
          </p:nvPr>
        </p:nvSpPr>
        <p:spPr bwMode="auto">
          <a:xfrm>
            <a:off x="12306299" y="-114300"/>
            <a:ext cx="13931900" cy="13931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43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016000" y="1155699"/>
            <a:ext cx="12090400" cy="9779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016000" y="10795000"/>
            <a:ext cx="12090400" cy="190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1pPr>
            <a:lvl2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2pPr>
            <a:lvl3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3pPr>
            <a:lvl4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4pPr>
            <a:lvl5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 — сверх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" name="Линия"/>
          <p:cNvSpPr/>
          <p:nvPr/>
        </p:nvSpPr>
        <p:spPr bwMode="auto"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5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и 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" name="Линия"/>
          <p:cNvSpPr/>
          <p:nvPr/>
        </p:nvSpPr>
        <p:spPr bwMode="auto"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, пункты и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" name="Линия"/>
          <p:cNvSpPr/>
          <p:nvPr/>
        </p:nvSpPr>
        <p:spPr bwMode="auto">
          <a:xfrm>
            <a:off x="13208000" y="2222500"/>
            <a:ext cx="10160000" cy="3"/>
          </a:xfrm>
          <a:prstGeom prst="line">
            <a:avLst/>
          </a:prstGeom>
          <a:ln w="38100" cap="rnd">
            <a:solidFill>
              <a:srgbClr val="747676"/>
            </a:solidFill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72" name="118295074_2675x2907.jpeg"/>
          <p:cNvSpPr>
            <a:spLocks noGrp="1"/>
          </p:cNvSpPr>
          <p:nvPr>
            <p:ph type="pic" idx="21"/>
          </p:nvPr>
        </p:nvSpPr>
        <p:spPr bwMode="auto">
          <a:xfrm>
            <a:off x="-381000" y="-114300"/>
            <a:ext cx="13931900" cy="151364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73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3208000" y="1016000"/>
            <a:ext cx="10160000" cy="1016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74" name="Уровень текста 1…"/>
          <p:cNvSpPr txBox="1">
            <a:spLocks noGrp="1"/>
          </p:cNvSpPr>
          <p:nvPr>
            <p:ph type="body" sz="half" idx="1"/>
          </p:nvPr>
        </p:nvSpPr>
        <p:spPr bwMode="auto">
          <a:xfrm>
            <a:off x="13208000" y="2540000"/>
            <a:ext cx="10160000" cy="10160000"/>
          </a:xfrm>
          <a:prstGeom prst="rect">
            <a:avLst/>
          </a:prstGeom>
        </p:spPr>
        <p:txBody>
          <a:bodyPr/>
          <a:lstStyle>
            <a:lvl1pPr marL="571500" indent="-571500">
              <a:defRPr sz="4000"/>
            </a:lvl1pPr>
            <a:lvl2pPr marL="1143000" indent="-571500">
              <a:defRPr sz="4000"/>
            </a:lvl2pPr>
            <a:lvl3pPr marL="1714500" indent="-571500">
              <a:defRPr sz="4000"/>
            </a:lvl3pPr>
            <a:lvl4pPr marL="2286000" indent="-571500">
              <a:defRPr sz="4000"/>
            </a:lvl4pPr>
            <a:lvl5pPr marL="2857500" indent="-571500">
              <a:defRPr sz="4000"/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8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 (3 шт.)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" name="118295074_2675x2907.jpeg"/>
          <p:cNvSpPr>
            <a:spLocks noGrp="1"/>
          </p:cNvSpPr>
          <p:nvPr>
            <p:ph type="pic" idx="21"/>
          </p:nvPr>
        </p:nvSpPr>
        <p:spPr bwMode="auto">
          <a:xfrm>
            <a:off x="1016000" y="-1333500"/>
            <a:ext cx="13970000" cy="1517782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91" name="182741592_1098x949.jpeg"/>
          <p:cNvSpPr>
            <a:spLocks noGrp="1"/>
          </p:cNvSpPr>
          <p:nvPr>
            <p:ph type="pic" sz="half" idx="22"/>
          </p:nvPr>
        </p:nvSpPr>
        <p:spPr bwMode="auto">
          <a:xfrm>
            <a:off x="15240000" y="-1130300"/>
            <a:ext cx="9296400" cy="80348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92" name="182429520_1646x1646.jpeg"/>
          <p:cNvSpPr>
            <a:spLocks noGrp="1"/>
          </p:cNvSpPr>
          <p:nvPr>
            <p:ph type="pic" sz="half" idx="23"/>
          </p:nvPr>
        </p:nvSpPr>
        <p:spPr bwMode="auto">
          <a:xfrm>
            <a:off x="15240000" y="5778500"/>
            <a:ext cx="8382000" cy="838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93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016000" y="11137900"/>
            <a:ext cx="22352000" cy="190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0"/>
              </a:spcBef>
              <a:buSzTx/>
              <a:buFontTx/>
              <a:buNone/>
              <a:defRPr sz="4000" i="1" spc="38"/>
            </a:lvl1pPr>
            <a:lvl2pPr marL="0" indent="0">
              <a:spcBef>
                <a:spcPts val="2000"/>
              </a:spcBef>
              <a:buSzTx/>
              <a:buFontTx/>
              <a:buNone/>
              <a:defRPr sz="4000" i="1" spc="38"/>
            </a:lvl2pPr>
            <a:lvl3pPr marL="0" indent="0">
              <a:spcBef>
                <a:spcPts val="2000"/>
              </a:spcBef>
              <a:buSzTx/>
              <a:buFontTx/>
              <a:buNone/>
              <a:defRPr sz="4000" i="1" spc="38"/>
            </a:lvl3pPr>
            <a:lvl4pPr marL="0" indent="0">
              <a:spcBef>
                <a:spcPts val="2000"/>
              </a:spcBef>
              <a:buSzTx/>
              <a:buFontTx/>
              <a:buNone/>
              <a:defRPr sz="4000" i="1" spc="38"/>
            </a:lvl4pPr>
            <a:lvl5pPr marL="0" indent="0">
              <a:spcBef>
                <a:spcPts val="2000"/>
              </a:spcBef>
              <a:buSzTx/>
              <a:buFontTx/>
              <a:buNone/>
              <a:defRPr sz="4000" i="1" spc="38"/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Цита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" name="«"/>
          <p:cNvSpPr txBox="1"/>
          <p:nvPr/>
        </p:nvSpPr>
        <p:spPr bwMode="auto">
          <a:xfrm>
            <a:off x="965200" y="1041400"/>
            <a:ext cx="3130550" cy="5956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defTabSz="584200"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0000" b="1" i="0" spc="0">
                <a:solidFill>
                  <a:srgbClr val="E4E4E4"/>
                </a:solidFill>
                <a:latin typeface="Baskerville"/>
                <a:ea typeface="Baskerville"/>
                <a:cs typeface="Baskerville"/>
              </a:defRPr>
            </a:lvl1pPr>
          </a:lstStyle>
          <a:p>
            <a:pPr>
              <a:defRPr/>
            </a:pPr>
            <a:r>
              <a:rPr/>
              <a:t>«</a:t>
            </a:r>
          </a:p>
        </p:txBody>
      </p:sp>
      <p:sp>
        <p:nvSpPr>
          <p:cNvPr id="102" name="Введите цитату…"/>
          <p:cNvSpPr txBox="1">
            <a:spLocks noGrp="1"/>
          </p:cNvSpPr>
          <p:nvPr>
            <p:ph type="body" sz="quarter" idx="21"/>
          </p:nvPr>
        </p:nvSpPr>
        <p:spPr bwMode="auto">
          <a:xfrm>
            <a:off x="3632200" y="5442942"/>
            <a:ext cx="19735800" cy="1320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2300"/>
              </a:spcBef>
              <a:buSzTx/>
              <a:buFontTx/>
              <a:buNone/>
              <a:defRPr sz="7000">
                <a:solidFill>
                  <a:srgbClr val="747676"/>
                </a:solidFill>
              </a:defRPr>
            </a:lvl1pPr>
          </a:lstStyle>
          <a:p>
            <a:pPr>
              <a:defRPr/>
            </a:pPr>
            <a:r>
              <a:rPr/>
              <a:t>Введите цитату…</a:t>
            </a:r>
          </a:p>
        </p:txBody>
      </p:sp>
      <p:sp>
        <p:nvSpPr>
          <p:cNvPr id="103" name="— Иван Арсентьев"/>
          <p:cNvSpPr txBox="1">
            <a:spLocks noGrp="1"/>
          </p:cNvSpPr>
          <p:nvPr>
            <p:ph type="body" sz="quarter" idx="22"/>
          </p:nvPr>
        </p:nvSpPr>
        <p:spPr bwMode="auto">
          <a:xfrm>
            <a:off x="3632200" y="10756900"/>
            <a:ext cx="19735800" cy="1320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2300"/>
              </a:spcBef>
              <a:buSzTx/>
              <a:buFontTx/>
              <a:buNone/>
              <a:defRPr sz="7000" i="1">
                <a:solidFill>
                  <a:srgbClr val="6B6D6D"/>
                </a:solidFill>
              </a:defRPr>
            </a:lvl1pPr>
          </a:lstStyle>
          <a:p>
            <a:pPr>
              <a:defRPr/>
            </a:pPr>
            <a:r>
              <a:rPr/>
              <a:t>— Иван Арсентьев</a:t>
            </a:r>
          </a:p>
        </p:txBody>
      </p:sp>
      <p:sp>
        <p:nvSpPr>
          <p:cNvPr id="10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" name="118295074_2675x2907.jpeg"/>
          <p:cNvSpPr>
            <a:spLocks noGrp="1"/>
          </p:cNvSpPr>
          <p:nvPr>
            <p:ph type="pic" idx="21"/>
          </p:nvPr>
        </p:nvSpPr>
        <p:spPr bwMode="auto">
          <a:xfrm>
            <a:off x="-127000" y="-2540000"/>
            <a:ext cx="24637998" cy="267681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11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Пуст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>
              <a:spcBef>
                <a:spcPts val="0"/>
              </a:spcBef>
              <a:defRPr/>
            </a:pPr>
            <a:fld id="{E64DB8CD-D9E3-4690-8A83-D93448CAFEF6}" type="datetime1">
              <a:rPr lang="ru-RU" i="0" spc="0">
                <a:solidFill>
                  <a:prstClr val="black">
                    <a:tint val="75000"/>
                  </a:prstClr>
                </a:solidFill>
                <a:latin typeface="Calibri"/>
              </a:rPr>
              <a:t>07.11.2023</a:t>
            </a:fld>
            <a:endParaRPr lang="ru-RU" i="0" spc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>
              <a:spcBef>
                <a:spcPts val="0"/>
              </a:spcBef>
              <a:defRPr/>
            </a:pPr>
            <a:endParaRPr lang="ru-RU" i="0" spc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>
              <a:spcBef>
                <a:spcPts val="0"/>
              </a:spcBef>
              <a:defRPr/>
            </a:pPr>
            <a:fld id="{5C4A6F70-B317-4A4F-98B4-679CD3E73B83}" type="slidenum">
              <a:rPr lang="ru-RU" i="0" spc="0">
                <a:solidFill>
                  <a:prstClr val="black">
                    <a:tint val="75000"/>
                  </a:prstClr>
                </a:solidFill>
                <a:latin typeface="Calibri"/>
              </a:rPr>
              <a:t>‹#›</a:t>
            </a:fld>
            <a:endParaRPr lang="ru-RU" i="0" spc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l" defTabSz="1828800">
        <a:lnSpc>
          <a:spcPct val="90000"/>
        </a:lnSpc>
        <a:spcBef>
          <a:spcPts val="0"/>
        </a:spcBef>
        <a:buNone/>
        <a:defRPr sz="88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>
        <a:lnSpc>
          <a:spcPct val="90000"/>
        </a:lnSpc>
        <a:spcBef>
          <a:spcPts val="2000"/>
        </a:spcBef>
        <a:buFont typeface="Arial"/>
        <a:buChar char="•"/>
        <a:defRPr sz="56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48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40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016000" y="1016000"/>
            <a:ext cx="22352000" cy="1016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1016000" y="2540000"/>
            <a:ext cx="22352000" cy="10160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22948900" y="12928600"/>
            <a:ext cx="41908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sz="2500" i="0" spc="0">
                <a:solidFill>
                  <a:srgbClr val="747676"/>
                </a:solidFill>
                <a:latin typeface="DIN Alternate Bold"/>
                <a:ea typeface="DIN Alternate Bold"/>
                <a:cs typeface="DIN Alternate Bold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</p:sldLayoutIdLst>
  <p:txStyles>
    <p:titleStyle>
      <a:lvl1pPr marL="0" marR="0" indent="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1pPr>
      <a:lvl2pPr marL="0" marR="0" indent="3429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2pPr>
      <a:lvl3pPr marL="0" marR="0" indent="6858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3pPr>
      <a:lvl4pPr marL="0" marR="0" indent="10287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4pPr>
      <a:lvl5pPr marL="0" marR="0" indent="13716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5pPr>
      <a:lvl6pPr marL="0" marR="0" indent="17145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6pPr>
      <a:lvl7pPr marL="0" marR="0" indent="20574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7pPr>
      <a:lvl8pPr marL="0" marR="0" indent="24003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8pPr>
      <a:lvl9pPr marL="0" marR="0" indent="27432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9pPr>
    </p:titleStyle>
    <p:bodyStyle>
      <a:lvl1pPr marL="635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1pPr>
      <a:lvl2pPr marL="1270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2pPr>
      <a:lvl3pPr marL="1905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3pPr>
      <a:lvl4pPr marL="2540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4pPr>
      <a:lvl5pPr marL="3175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5pPr>
      <a:lvl6pPr marL="3810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6pPr>
      <a:lvl7pPr marL="4445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7pPr>
      <a:lvl8pPr marL="5080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8pPr>
      <a:lvl9pPr marL="5715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9pPr>
    </p:bodyStyle>
    <p:otherStyle>
      <a:lvl1pPr marL="0" marR="0" indent="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2286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4572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6858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9144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11430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13716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16002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18288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 bwMode="auto">
          <a:xfrm>
            <a:off x="0" y="-126776"/>
            <a:ext cx="24384000" cy="754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70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359895" y="228600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rcRect l="236" t="54217" r="793"/>
          <a:stretch/>
        </p:blipFill>
        <p:spPr bwMode="auto">
          <a:xfrm>
            <a:off x="12359895" y="7417024"/>
            <a:ext cx="11813410" cy="6070376"/>
          </a:xfrm>
          <a:prstGeom prst="rect">
            <a:avLst/>
          </a:prstGeom>
        </p:spPr>
      </p:pic>
      <p:sp>
        <p:nvSpPr>
          <p:cNvPr id="9" name="Заголовок 1"/>
          <p:cNvSpPr txBox="1"/>
          <p:nvPr/>
        </p:nvSpPr>
        <p:spPr bwMode="auto">
          <a:xfrm>
            <a:off x="1034472" y="4590676"/>
            <a:ext cx="11496964" cy="226732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Autofit/>
          </a:bodyPr>
          <a:lstStyle>
            <a:lvl1pPr marL="0" marR="0" indent="0" algn="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550" b="1" i="0" u="none" strike="noStrike" cap="none" spc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ru-RU" sz="5600">
              <a:solidFill>
                <a:schemeClr val="bg1"/>
              </a:solidFill>
              <a:latin typeface="Segoe UI Light"/>
              <a:ea typeface="Segoe UI Historic"/>
              <a:cs typeface="Segoe UI Ligh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34219" y="1306290"/>
            <a:ext cx="12725930" cy="546362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  <a:defRPr/>
            </a:pPr>
            <a:r>
              <a:rPr lang="ru-RU" sz="6000" b="1" i="0" dirty="0" smtClean="0">
                <a:solidFill>
                  <a:schemeClr val="bg1"/>
                </a:solidFill>
                <a:latin typeface="Segoe UI Light"/>
                <a:cs typeface="Segoe UI Light"/>
              </a:rPr>
              <a:t>Доработки официального сайта </a:t>
            </a:r>
          </a:p>
          <a:p>
            <a:pPr>
              <a:spcBef>
                <a:spcPts val="0"/>
              </a:spcBef>
              <a:defRPr/>
            </a:pPr>
            <a:r>
              <a:rPr lang="ru-RU" sz="5000" b="1" i="0" dirty="0" smtClean="0">
                <a:solidFill>
                  <a:schemeClr val="bg1"/>
                </a:solidFill>
                <a:latin typeface="Segoe UI Light"/>
                <a:cs typeface="Segoe UI Light"/>
              </a:rPr>
              <a:t>для размещения информации о государственных и муниципальных учреждениях </a:t>
            </a:r>
            <a:r>
              <a:rPr lang="en-US" sz="5000" b="1" i="0" dirty="0" smtClean="0">
                <a:solidFill>
                  <a:schemeClr val="bg1"/>
                </a:solidFill>
                <a:latin typeface="Segoe UI Light"/>
                <a:cs typeface="Segoe UI Light"/>
              </a:rPr>
              <a:t>WWW.</a:t>
            </a:r>
            <a:r>
              <a:rPr lang="ru-RU" sz="5000" b="1" i="0" dirty="0" smtClean="0">
                <a:solidFill>
                  <a:schemeClr val="bg1"/>
                </a:solidFill>
                <a:latin typeface="Segoe UI Light"/>
                <a:cs typeface="Segoe UI Light"/>
              </a:rPr>
              <a:t>BUS.GOV.RU</a:t>
            </a:r>
            <a:endParaRPr sz="8000" i="0" dirty="0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85269" y="11341926"/>
            <a:ext cx="14383278" cy="16158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  <a:defRPr/>
            </a:pPr>
            <a:r>
              <a:rPr lang="ru-RU" sz="3200" i="0" dirty="0" smtClean="0">
                <a:solidFill>
                  <a:schemeClr val="tx1"/>
                </a:solidFill>
                <a:latin typeface="Segoe UI Light"/>
                <a:cs typeface="Segoe UI Light"/>
              </a:rPr>
              <a:t>Гриненко </a:t>
            </a:r>
            <a:r>
              <a:rPr lang="ru-RU" sz="3200" i="0" dirty="0">
                <a:solidFill>
                  <a:schemeClr val="tx1"/>
                </a:solidFill>
                <a:latin typeface="Segoe UI Light"/>
                <a:cs typeface="Segoe UI Light"/>
              </a:rPr>
              <a:t>Светлана Алексеевна</a:t>
            </a:r>
            <a:endParaRPr sz="8000" i="0" dirty="0"/>
          </a:p>
          <a:p>
            <a:pPr>
              <a:spcBef>
                <a:spcPts val="0"/>
              </a:spcBef>
              <a:defRPr/>
            </a:pPr>
            <a:r>
              <a:rPr lang="ru-RU" sz="3200" i="0" dirty="0">
                <a:solidFill>
                  <a:schemeClr val="tx1"/>
                </a:solidFill>
                <a:latin typeface="Segoe UI Light"/>
                <a:cs typeface="Segoe UI Light"/>
              </a:rPr>
              <a:t>Федеральное казначейство, ноябрь 2023 года</a:t>
            </a:r>
            <a:endParaRPr lang="ru-RU" sz="3200" i="0" dirty="0">
              <a:solidFill>
                <a:schemeClr val="tx1"/>
              </a:solidFill>
              <a:latin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00038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Сервисы по мониторингу размещения информации"/>
          <p:cNvSpPr txBox="1"/>
          <p:nvPr/>
        </p:nvSpPr>
        <p:spPr bwMode="auto"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 fontScale="85000" lnSpcReduction="10000"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ru-RU"/>
              <a:t>Доработки Официального сайта </a:t>
            </a:r>
            <a:r>
              <a:rPr lang="en-US"/>
              <a:t>bus.gov.ru </a:t>
            </a:r>
            <a:endParaRPr lang="ru-RU"/>
          </a:p>
          <a:p>
            <a:pPr>
              <a:defRPr/>
            </a:pPr>
            <a:r>
              <a:rPr lang="ru-RU"/>
              <a:t>в части сведений о годовой бухгалтерской отчетности</a:t>
            </a:r>
            <a:endParaRPr>
              <a:latin typeface="Avenir Nex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71815" y="1896710"/>
            <a:ext cx="14308818" cy="6072430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71815" y="8258361"/>
            <a:ext cx="14308818" cy="2376380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71815" y="345767"/>
            <a:ext cx="3223204" cy="1261722"/>
          </a:xfrm>
          <a:prstGeom prst="rect">
            <a:avLst/>
          </a:prstGeom>
        </p:spPr>
      </p:pic>
      <p:sp>
        <p:nvSpPr>
          <p:cNvPr id="24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сведений о годовой бухгалтерской отчетности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25" name="Скругленный прямоугольник 56"/>
          <p:cNvSpPr/>
          <p:nvPr/>
        </p:nvSpPr>
        <p:spPr bwMode="auto">
          <a:xfrm>
            <a:off x="15487650" y="1896710"/>
            <a:ext cx="7923893" cy="3531633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Нормативно-правовое основание: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Изменения Приказа Минфина России № 33н (в редакции Приказов Минфина России № 78н от 20.05.2022, № 183н от 01.12.2022 и № 74н от 22.05.2023);</a:t>
            </a:r>
          </a:p>
          <a:p>
            <a:pPr marL="34290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Изменения Приказа Минфина России № 191н (в редакции Приказов Минфина России № 94н от 14.06.2022, № 186н от 09.12.2022 и №75н от 23.05.2023).</a:t>
            </a:r>
          </a:p>
        </p:txBody>
      </p:sp>
      <p:sp>
        <p:nvSpPr>
          <p:cNvPr id="26" name="Скругленный прямоугольник 56"/>
          <p:cNvSpPr/>
          <p:nvPr/>
        </p:nvSpPr>
        <p:spPr bwMode="auto">
          <a:xfrm>
            <a:off x="15487650" y="5635256"/>
            <a:ext cx="7923893" cy="4999485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   Доработаны следующие формы: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ф.0503130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Баланс главного распорядителя, распорядителя, получателя бюджетных средств, главного администратора, администратора источников финансирования дефицита бюджета, главного администратора, администратора доходов бюджета;</a:t>
            </a:r>
            <a:endParaRPr lang="ru-RU" sz="24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ф.0503121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Отчет о финансовых результатах деятельности;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ф.0503721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Отчет о финансовых результатах деятельности учреждения;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ф.0503730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Баланс государственного (муниципального) учреждения.</a:t>
            </a:r>
          </a:p>
        </p:txBody>
      </p:sp>
      <p:sp>
        <p:nvSpPr>
          <p:cNvPr id="27" name="Скругленный прямоугольник 56"/>
          <p:cNvSpPr/>
          <p:nvPr/>
        </p:nvSpPr>
        <p:spPr bwMode="auto">
          <a:xfrm>
            <a:off x="471815" y="11066548"/>
            <a:ext cx="11270241" cy="1952766"/>
          </a:xfrm>
          <a:prstGeom prst="roundRect">
            <a:avLst>
              <a:gd name="adj" fmla="val 3010"/>
            </a:avLst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17463" lvl="0" indent="-17463" algn="ctr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1. Бухгалтерская отчетность федеральных учреждений: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сведений из открытых данных ЕПБС с использованием API;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автоматическая публикация;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блокировка редактирования сведений в ЛК учреждения, в случае загрузки из открытых данных ЕПБС</a:t>
            </a:r>
            <a:r>
              <a:rPr lang="ru-RU" sz="1400" i="0" spc="0">
                <a:solidFill>
                  <a:srgbClr val="002060"/>
                </a:solidFill>
                <a:latin typeface="Segoe UI Light"/>
                <a:cs typeface="Segoe UI Light"/>
              </a:rPr>
              <a:t>.</a:t>
            </a:r>
            <a:endParaRPr lang="ru-RU" sz="1400" b="0" i="0" u="none" strike="noStrike" cap="none" spc="0">
              <a:ln>
                <a:noFill/>
              </a:ln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28" name="Скругленный прямоугольник 56"/>
          <p:cNvSpPr/>
          <p:nvPr/>
        </p:nvSpPr>
        <p:spPr bwMode="auto">
          <a:xfrm>
            <a:off x="12343595" y="11066548"/>
            <a:ext cx="11067948" cy="1952766"/>
          </a:xfrm>
          <a:prstGeom prst="roundRect">
            <a:avLst>
              <a:gd name="adj" fmla="val 3010"/>
            </a:avLst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algn="ctr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2. </a:t>
            </a: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Бухгалтерская отчетность региональных и муниципальных учреждений: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доработка форм редактирования, печатных форм.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из внешних систем размещения информации в формате xml;</a:t>
            </a:r>
          </a:p>
          <a:p>
            <a:pPr lvl="0" defTabSz="914400">
              <a:spcBef>
                <a:spcPts val="0"/>
              </a:spcBef>
              <a:defRPr/>
            </a:pPr>
            <a:endParaRPr lang="ru-RU" sz="2400" b="0" i="0" u="none" strike="noStrike" cap="none" spc="0">
              <a:ln>
                <a:noFill/>
              </a:ln>
              <a:solidFill>
                <a:srgbClr val="4472C4">
                  <a:lumMod val="50000"/>
                </a:srgbClr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99312" y="5919045"/>
            <a:ext cx="11203471" cy="7279341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112825" y="5901505"/>
            <a:ext cx="11342261" cy="7279341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99312" y="329498"/>
            <a:ext cx="3225800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сведений о годовой бухгалтерской отчетности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14" name="Скругленный прямоугольник 56"/>
          <p:cNvSpPr/>
          <p:nvPr/>
        </p:nvSpPr>
        <p:spPr bwMode="auto">
          <a:xfrm>
            <a:off x="468767" y="1739153"/>
            <a:ext cx="22870204" cy="3012141"/>
          </a:xfrm>
          <a:prstGeom prst="roundRect">
            <a:avLst>
              <a:gd name="adj" fmla="val 3010"/>
            </a:avLst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>
                <a:solidFill>
                  <a:srgbClr val="002060"/>
                </a:solidFill>
                <a:latin typeface="+mn-lt"/>
              </a:rPr>
              <a:t>Доработаны формы отображения сведений о годовой бухгалтерской отчетности в открытой части ГИС ГМУ; </a:t>
            </a:r>
          </a:p>
          <a:p>
            <a:pPr marL="342900" lvl="0" indent="-342900">
              <a:spcBef>
                <a:spcPts val="0"/>
              </a:spcBef>
              <a:buFont typeface="Arial"/>
              <a:buChar char="•"/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800" i="0">
                <a:solidFill>
                  <a:srgbClr val="002060"/>
                </a:solidFill>
                <a:latin typeface="+mn-lt"/>
              </a:rPr>
              <a:t>Доработаны форматно-логические и внутридокументные контроли;</a:t>
            </a:r>
          </a:p>
          <a:p>
            <a:pPr marL="342900" lvl="0" indent="-342900">
              <a:spcBef>
                <a:spcPts val="0"/>
              </a:spcBef>
              <a:buFont typeface="Arial"/>
              <a:buChar char="•"/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800" i="0">
                <a:solidFill>
                  <a:srgbClr val="002060"/>
                </a:solidFill>
                <a:latin typeface="+mn-lt"/>
              </a:rPr>
              <a:t>Реализованы междокументальные контроли при размещении сведений о годовой бухгалтерской отчетности:</a:t>
            </a:r>
            <a:endParaRPr/>
          </a:p>
          <a:p>
            <a:pPr marL="987425" lvl="7" indent="274638">
              <a:spcBef>
                <a:spcPts val="0"/>
              </a:spcBef>
              <a:buFont typeface="Wingdings"/>
              <a:buChar char="Ø"/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800" i="0">
                <a:solidFill>
                  <a:srgbClr val="002060"/>
                </a:solidFill>
                <a:latin typeface="+mn-lt"/>
              </a:rPr>
              <a:t> между формами 0503730 и 0503721;</a:t>
            </a:r>
            <a:endParaRPr/>
          </a:p>
          <a:p>
            <a:pPr marL="987425" lvl="7" indent="274638">
              <a:spcBef>
                <a:spcPts val="0"/>
              </a:spcBef>
              <a:buFont typeface="Wingdings"/>
              <a:buChar char="Ø"/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800" i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800" i="0">
                <a:solidFill>
                  <a:srgbClr val="002060"/>
                </a:solidFill>
                <a:latin typeface="DIN Condensed Bold"/>
              </a:rPr>
              <a:t>между формами 0503130 и 0503121;</a:t>
            </a:r>
          </a:p>
          <a:p>
            <a:pPr marL="987424" lvl="7" indent="274637">
              <a:spcBef>
                <a:spcPts val="0"/>
              </a:spcBef>
              <a:buFont typeface="Wingdings"/>
              <a:buChar char="Ø"/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800" i="0">
                <a:solidFill>
                  <a:srgbClr val="002060"/>
                </a:solidFill>
                <a:latin typeface="DIN Condensed Bold"/>
              </a:rPr>
              <a:t> между Планом финансово-хозяйственной деятельности  и формой 0503737 (Отчет об исполнении учреждением плана ФХД).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7" name="Заголовок 2"/>
          <p:cNvSpPr txBox="1"/>
          <p:nvPr/>
        </p:nvSpPr>
        <p:spPr bwMode="auto">
          <a:xfrm>
            <a:off x="499312" y="4921354"/>
            <a:ext cx="11203471" cy="8617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>
              <a:spcBef>
                <a:spcPts val="0"/>
              </a:spcBef>
              <a:defRPr/>
            </a:pPr>
            <a:r>
              <a:rPr lang="ru-RU" sz="2800" spc="0">
                <a:solidFill>
                  <a:srgbClr val="00467A"/>
                </a:solidFill>
                <a:latin typeface="Segoe UI Light"/>
                <a:cs typeface="Segoe UI Light"/>
              </a:rPr>
              <a:t>Доступ к бухгалтерской отчетности </a:t>
            </a:r>
          </a:p>
          <a:p>
            <a:pPr algn="ctr" defTabSz="914400">
              <a:spcBef>
                <a:spcPts val="0"/>
              </a:spcBef>
              <a:defRPr/>
            </a:pPr>
            <a:r>
              <a:rPr lang="ru-RU" sz="2800" spc="0">
                <a:solidFill>
                  <a:srgbClr val="00467A"/>
                </a:solidFill>
                <a:latin typeface="Segoe UI Light"/>
                <a:cs typeface="Segoe UI Light"/>
              </a:rPr>
              <a:t>в открытой части Официального сайта bus.gov.ru</a:t>
            </a:r>
          </a:p>
        </p:txBody>
      </p:sp>
      <p:sp>
        <p:nvSpPr>
          <p:cNvPr id="8" name="Заголовок 2"/>
          <p:cNvSpPr txBox="1"/>
          <p:nvPr/>
        </p:nvSpPr>
        <p:spPr bwMode="auto">
          <a:xfrm>
            <a:off x="12112825" y="4895511"/>
            <a:ext cx="11203471" cy="8617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>
              <a:spcBef>
                <a:spcPts val="0"/>
              </a:spcBef>
              <a:defRPr/>
            </a:pPr>
            <a:r>
              <a:rPr lang="ru-RU" sz="2800" spc="0">
                <a:solidFill>
                  <a:srgbClr val="00467A"/>
                </a:solidFill>
                <a:latin typeface="Segoe UI Light"/>
                <a:cs typeface="Segoe UI Light"/>
              </a:rPr>
              <a:t>Доступ к бухгалтерской отчетности </a:t>
            </a:r>
          </a:p>
          <a:p>
            <a:pPr algn="ctr" defTabSz="914400">
              <a:spcBef>
                <a:spcPts val="0"/>
              </a:spcBef>
              <a:defRPr/>
            </a:pPr>
            <a:r>
              <a:rPr lang="ru-RU" sz="2800" spc="0">
                <a:solidFill>
                  <a:srgbClr val="00467A"/>
                </a:solidFill>
                <a:latin typeface="Segoe UI Light"/>
                <a:cs typeface="Segoe UI Light"/>
              </a:rPr>
              <a:t>в ЛК учреждения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9311" y="329498"/>
            <a:ext cx="3225800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8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сведений о Плане финансово-хозяйственной деятельности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14464" y="1591560"/>
            <a:ext cx="14202807" cy="9273664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/>
        </p:spPr>
      </p:pic>
      <p:sp>
        <p:nvSpPr>
          <p:cNvPr id="19" name="Скругленный прямоугольник 56"/>
          <p:cNvSpPr/>
          <p:nvPr/>
        </p:nvSpPr>
        <p:spPr bwMode="auto">
          <a:xfrm>
            <a:off x="15487650" y="1591560"/>
            <a:ext cx="8076293" cy="6404958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sz="30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r>
              <a:rPr lang="ru-RU" sz="3000" b="1" i="0" spc="0">
                <a:solidFill>
                  <a:srgbClr val="002060"/>
                </a:solidFill>
                <a:latin typeface="Segoe UI Light"/>
                <a:cs typeface="Segoe UI Light"/>
              </a:rPr>
              <a:t>Нормативно-правовое основание: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Изменения Приказа Минфина России от 31 августа 2018 г. N 186н «О Требованиях к составлению и утверждению плана финансово-хозяйственной деятельности государственного (муниципального) учреждения» (</a:t>
            </a: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в редакции Приказа Минфина России от 25.08.2022 N 128н</a:t>
            </a: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).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Федеральный закон от 14.07.2022 </a:t>
            </a: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№ 326-ФЗ </a:t>
            </a: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«О внесении изменений в отдельные законодательные акты Российской Федерации и о приостановлении действия отдельных положений законодательных актов Российской Федерации».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20" name="Скругленный прямоугольник 56"/>
          <p:cNvSpPr/>
          <p:nvPr/>
        </p:nvSpPr>
        <p:spPr bwMode="auto">
          <a:xfrm>
            <a:off x="15487651" y="8373035"/>
            <a:ext cx="8076292" cy="2492188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algn="ctr" defTabSz="914400">
              <a:spcBef>
                <a:spcPts val="0"/>
              </a:spcBef>
              <a:defRPr/>
            </a:pPr>
            <a:endParaRPr lang="ru-RU" sz="30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algn="ctr" defTabSz="914400">
              <a:spcBef>
                <a:spcPts val="0"/>
              </a:spcBef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Сведения о ПФХД, поступившие </a:t>
            </a:r>
            <a:r>
              <a:rPr lang="ru-RU" sz="3200" b="1" i="0" spc="0">
                <a:solidFill>
                  <a:srgbClr val="002060"/>
                </a:solidFill>
                <a:latin typeface="Segoe UI Light"/>
                <a:cs typeface="Segoe UI Light"/>
              </a:rPr>
              <a:t>с 14 июля 2022 года по 31 декабря 2024 года, скрыты из открытой части Официального сайта</a:t>
            </a: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 в соответствии с Федеральным законом </a:t>
            </a:r>
          </a:p>
          <a:p>
            <a:pPr lvl="0" algn="ctr" defTabSz="914400">
              <a:spcBef>
                <a:spcPts val="0"/>
              </a:spcBef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№ 326-ФЗ.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21" name="Скругленный прямоугольник 56"/>
          <p:cNvSpPr/>
          <p:nvPr/>
        </p:nvSpPr>
        <p:spPr bwMode="auto">
          <a:xfrm>
            <a:off x="714464" y="11169328"/>
            <a:ext cx="11270241" cy="1952766"/>
          </a:xfrm>
          <a:prstGeom prst="roundRect">
            <a:avLst>
              <a:gd name="adj" fmla="val 3010"/>
            </a:avLst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17463" lvl="0" indent="-17463" algn="ctr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1. ПФХД федеральных учреждений: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сведений из ГИИС ЭБ (ЕПБС);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автоматическая публикация;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блокировка редактирования сведений в ЛК учреждения, в случае загрузки из ГИИС ЭБ (ЕПБС).</a:t>
            </a:r>
            <a:endParaRPr lang="ru-RU" sz="1400" b="0" i="0" u="none" strike="noStrike" cap="none" spc="0">
              <a:ln>
                <a:noFill/>
              </a:ln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22" name="Скругленный прямоугольник 56"/>
          <p:cNvSpPr/>
          <p:nvPr/>
        </p:nvSpPr>
        <p:spPr bwMode="auto">
          <a:xfrm>
            <a:off x="12467193" y="11204491"/>
            <a:ext cx="11096750" cy="1952766"/>
          </a:xfrm>
          <a:prstGeom prst="roundRect">
            <a:avLst>
              <a:gd name="adj" fmla="val 3010"/>
            </a:avLst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17463" lvl="0" indent="-17463" algn="ctr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2. ПФХД региональных и муниципальных учреждений: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из внешних систем размещения информации в формате xml;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доработка форм редактирования, печатных форм.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Сервисы по мониторингу размещения информации"/>
          <p:cNvSpPr txBox="1"/>
          <p:nvPr/>
        </p:nvSpPr>
        <p:spPr bwMode="auto"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 fontScale="70000" lnSpcReduction="20000"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ru-RU"/>
              <a:t>Доработки Официального сайта </a:t>
            </a:r>
            <a:r>
              <a:rPr lang="en-US"/>
              <a:t>bus.gov.ru </a:t>
            </a:r>
            <a:endParaRPr lang="ru-RU"/>
          </a:p>
          <a:p>
            <a:pPr>
              <a:defRPr/>
            </a:pPr>
            <a:r>
              <a:rPr lang="ru-RU"/>
              <a:t>в части сведений о Плане финансово-хозяйственной деятельности</a:t>
            </a:r>
            <a:endParaRPr>
              <a:latin typeface="Avenir Nex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77843" y="1591561"/>
            <a:ext cx="15077308" cy="11278720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20700" y="329498"/>
            <a:ext cx="3225800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сведений о Плане финансово-хозяйственной деятельности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15" name="Скругленный прямоугольник 56"/>
          <p:cNvSpPr/>
          <p:nvPr/>
        </p:nvSpPr>
        <p:spPr bwMode="auto">
          <a:xfrm>
            <a:off x="15885459" y="1591559"/>
            <a:ext cx="7678484" cy="11278721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sz="30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Доработаны форматно-логические и внутридокументные контроли;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sz="28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Реализован междокументальный контроль между Планом финансово-хозяйственной деятельности и формой 0503737 </a:t>
            </a:r>
            <a:r>
              <a:rPr lang="ru-RU" sz="2800" b="0" i="0" spc="0">
                <a:solidFill>
                  <a:srgbClr val="002060"/>
                </a:solidFill>
                <a:latin typeface="Segoe UI Light"/>
                <a:cs typeface="Segoe UI Light"/>
              </a:rPr>
              <a:t>(</a:t>
            </a:r>
            <a:r>
              <a:rPr lang="ru-RU" sz="2800" b="0" i="0" u="none" strike="noStrike" cap="none" spc="0">
                <a:ln>
                  <a:noFill/>
                </a:ln>
                <a:solidFill>
                  <a:srgbClr val="002060"/>
                </a:solidFill>
                <a:latin typeface="Segoe UI Light"/>
                <a:ea typeface="DIN Condensed Bold"/>
                <a:cs typeface="Segoe UI Light"/>
              </a:rPr>
              <a:t>Отчет об исполнении учреждением плана ФХД</a:t>
            </a:r>
            <a:r>
              <a:rPr lang="ru-RU" sz="2800" b="0" i="0" u="none" strike="noStrike" cap="none" spc="0">
                <a:ln>
                  <a:noFill/>
                </a:ln>
                <a:solidFill>
                  <a:srgbClr val="002060"/>
                </a:solidFill>
                <a:latin typeface="Segoe UI Light"/>
                <a:cs typeface="Segoe UI Light"/>
              </a:rPr>
              <a:t>)</a:t>
            </a: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;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Доработана выгрузка размещенных сведений о ПФХД, в том числе, скрытых в соответствии с Федеральным законом № 326-ФЗ, в формате открытых данных с возможностью получения сведений с использованием интерфейса API с учетом ограниченного доступа со стороны внешних систем к указанным сведениям;</a:t>
            </a:r>
          </a:p>
          <a:p>
            <a:pPr lvl="0" defTabSz="914400">
              <a:spcBef>
                <a:spcPts val="0"/>
              </a:spcBef>
              <a:defRPr/>
            </a:pPr>
            <a:endParaRPr lang="ru-RU" sz="28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Доработана функция взаимодействия с ЕИС в части предоставления сведений о ПФХД:</a:t>
            </a:r>
            <a:endParaRPr/>
          </a:p>
          <a:p>
            <a:pPr marL="457200" lvl="0" indent="169862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   доработан экспорт сведений по выплатам на закупки товаров, работ, услуг, содержащихся в размещенных сведениях о ПФХД.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rcRect l="3274" r="10823"/>
          <a:stretch/>
        </p:blipFill>
        <p:spPr bwMode="auto">
          <a:xfrm>
            <a:off x="520699" y="1591560"/>
            <a:ext cx="12155395" cy="5395895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0700" y="7400690"/>
            <a:ext cx="12155394" cy="5381688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520700" y="329497"/>
            <a:ext cx="3225800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8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сведений Отчета о результатах деятельности и использовании имущества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19" name="Скругленный прямоугольник 56"/>
          <p:cNvSpPr/>
          <p:nvPr/>
        </p:nvSpPr>
        <p:spPr bwMode="auto">
          <a:xfrm>
            <a:off x="13303624" y="1591561"/>
            <a:ext cx="10260319" cy="4683734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sz="30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Нормативно-правовое основание: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Приказ Минфина России от 02 ноября 2021 № 171н «Об утверждении Общих требований к порядку составления и утверждения отчета о результатах деятельности государственного (муниципального) учреждения и об использовании закрепленного за ним государственного (муниципального) имущества»;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Федеральный закон от 14.07.2022 № 326-ФЗ «О внесении изменений в отдельные законодательные акты Российской Федерации и о приостановлении действия отдельных положений законодательных актов Российской Федерации».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20" name="Скругленный прямоугольник 56"/>
          <p:cNvSpPr/>
          <p:nvPr/>
        </p:nvSpPr>
        <p:spPr bwMode="auto">
          <a:xfrm>
            <a:off x="13303624" y="6651812"/>
            <a:ext cx="10260319" cy="3245223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1. Отчет о результатах деятельности и использовании имущества федеральных учреждений: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сведений из Подсистемы Бюджетного планирования ГИИС ЭБ (доработка в стадии реализации);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автоматическая публикация;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блокировка редактирования сведений в ЛК учреждения, в случае загрузки из Подсистемы Бюджетного планирования ГИИС ЭБ.</a:t>
            </a:r>
          </a:p>
        </p:txBody>
      </p:sp>
      <p:sp>
        <p:nvSpPr>
          <p:cNvPr id="21" name="Скругленный прямоугольник 56"/>
          <p:cNvSpPr/>
          <p:nvPr/>
        </p:nvSpPr>
        <p:spPr bwMode="auto">
          <a:xfrm>
            <a:off x="13303624" y="10309412"/>
            <a:ext cx="10260319" cy="2472966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2. Отчет о результатах деятельности и использовании имущества региональных и муниципальных учреждений: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из внешних систем размещения информации в формате xml;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разработаны новые формы для внесения данных, печатные формы.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Сервисы по мониторингу размещения информации"/>
          <p:cNvSpPr txBox="1"/>
          <p:nvPr/>
        </p:nvSpPr>
        <p:spPr bwMode="auto">
          <a:xfrm>
            <a:off x="10518598" y="503483"/>
            <a:ext cx="13474254" cy="118430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 fontScale="70000" lnSpcReduction="20000"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ru-RU"/>
              <a:t>Доработки Официального сайта bus.gov.ru </a:t>
            </a:r>
            <a:endParaRPr/>
          </a:p>
          <a:p>
            <a:pPr>
              <a:defRPr/>
            </a:pPr>
            <a:r>
              <a:rPr lang="ru-RU"/>
              <a:t>в части Независимой оценки качества (НОК)</a:t>
            </a:r>
            <a:endParaRPr/>
          </a:p>
          <a:p>
            <a:pPr>
              <a:defRPr/>
            </a:pPr>
            <a:r>
              <a:rPr lang="ru-RU"/>
              <a:t>Отчет Оператора </a:t>
            </a:r>
            <a:endParaRPr>
              <a:latin typeface="Avenir Nex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37884" y="329497"/>
            <a:ext cx="3230563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Независимой оценки качества (НОК). Отчет Оператора 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16" name="Скругленный прямоугольник 56"/>
          <p:cNvSpPr/>
          <p:nvPr/>
        </p:nvSpPr>
        <p:spPr bwMode="auto">
          <a:xfrm>
            <a:off x="11645580" y="6551510"/>
            <a:ext cx="11282296" cy="4894731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3200" b="1" i="0" spc="0">
                <a:solidFill>
                  <a:srgbClr val="002060"/>
                </a:solidFill>
                <a:latin typeface="Segoe UI Light"/>
                <a:cs typeface="Segoe UI Light"/>
              </a:rPr>
              <a:t>Личный кабинет Оператора:</a:t>
            </a:r>
          </a:p>
          <a:p>
            <a:pPr lvl="0" defTabSz="914400">
              <a:spcBef>
                <a:spcPts val="0"/>
              </a:spcBef>
              <a:defRPr/>
            </a:pPr>
            <a:endParaRPr lang="ru-RU" sz="32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Выгрузка отчета Оператора в виде готового шаблона для утверждения Общественным советом;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Отправка отчета на утверждение Уполномоченному органу;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Выгрузка отчета в форматах Microsoft </a:t>
            </a:r>
            <a:r>
              <a:rPr lang="en-US" sz="3200" i="0" spc="0">
                <a:solidFill>
                  <a:srgbClr val="002060"/>
                </a:solidFill>
                <a:latin typeface="Segoe UI Light"/>
                <a:cs typeface="Segoe UI Light"/>
              </a:rPr>
              <a:t>Word, Open Document Format</a:t>
            </a: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 и PDF.</a:t>
            </a:r>
          </a:p>
        </p:txBody>
      </p:sp>
      <p:sp>
        <p:nvSpPr>
          <p:cNvPr id="17" name="Скругленный прямоугольник 56"/>
          <p:cNvSpPr/>
          <p:nvPr/>
        </p:nvSpPr>
        <p:spPr bwMode="auto">
          <a:xfrm>
            <a:off x="537883" y="1755587"/>
            <a:ext cx="23062345" cy="1928415"/>
          </a:xfrm>
          <a:prstGeom prst="roundRect">
            <a:avLst>
              <a:gd name="adj" fmla="val 3010"/>
            </a:avLst>
          </a:prstGeom>
          <a:noFill/>
          <a:ln w="9525" cap="flat" cmpd="sng" algn="ctr">
            <a:noFill/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Цель доработки Официального сайта в части НОК -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</a:t>
            </a:r>
            <a:r>
              <a:rPr lang="ru-RU" sz="2400" b="1" i="1" spc="0">
                <a:solidFill>
                  <a:srgbClr val="002060"/>
                </a:solidFill>
                <a:latin typeface="Segoe UI Light"/>
                <a:cs typeface="Segoe UI Light"/>
              </a:rPr>
              <a:t>снизить нагрузку на сотрудников Уполномоченных органов в части:</a:t>
            </a:r>
            <a:endParaRPr sz="24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r>
              <a:rPr lang="ru-RU" sz="2400" i="1" spc="0">
                <a:solidFill>
                  <a:srgbClr val="002060"/>
                </a:solidFill>
                <a:latin typeface="Segoe UI Light"/>
                <a:cs typeface="Segoe UI Light"/>
              </a:rPr>
              <a:t>1. Формирования  отчетов Операторов по проведению НОК;</a:t>
            </a:r>
            <a:endParaRPr sz="2400" i="1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r>
              <a:rPr lang="ru-RU" sz="2400" i="1" spc="0">
                <a:solidFill>
                  <a:srgbClr val="002060"/>
                </a:solidFill>
                <a:latin typeface="Segoe UI Light"/>
                <a:cs typeface="Segoe UI Light"/>
              </a:rPr>
              <a:t>2. Формирования перечней организаций, подлежащих НОК; </a:t>
            </a:r>
            <a:endParaRPr sz="2400" i="1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r>
              <a:rPr lang="ru-RU" sz="2400" i="1" spc="0">
                <a:solidFill>
                  <a:srgbClr val="002060"/>
                </a:solidFill>
                <a:latin typeface="Segoe UI Light"/>
                <a:cs typeface="Segoe UI Light"/>
              </a:rPr>
              <a:t>3. Формирования Планов и результатов по устранению недостатков, выявленных в ходе проведения НОК.</a:t>
            </a:r>
            <a:endParaRPr sz="2400" i="1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l="2308" r="4123" b="63803"/>
          <a:stretch/>
        </p:blipFill>
        <p:spPr bwMode="auto">
          <a:xfrm>
            <a:off x="12249397" y="11489749"/>
            <a:ext cx="11350832" cy="2075946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37883" y="3684003"/>
            <a:ext cx="9381368" cy="531487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0" name="Скругленный прямоугольник 56"/>
          <p:cNvSpPr/>
          <p:nvPr/>
        </p:nvSpPr>
        <p:spPr bwMode="auto">
          <a:xfrm>
            <a:off x="12635433" y="3529973"/>
            <a:ext cx="11282296" cy="2904564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3200" b="1" i="0" spc="0">
                <a:solidFill>
                  <a:srgbClr val="002060"/>
                </a:solidFill>
                <a:latin typeface="Segoe UI Light"/>
                <a:cs typeface="Segoe UI Light"/>
              </a:rPr>
              <a:t>Личный кабинет Уполномоченного органа:</a:t>
            </a:r>
          </a:p>
          <a:p>
            <a:pPr lvl="0" defTabSz="914400">
              <a:spcBef>
                <a:spcPts val="0"/>
              </a:spcBef>
              <a:defRPr/>
            </a:pPr>
            <a:endParaRPr lang="ru-RU" sz="32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Предоставление Оператору доступа к формированию отчета по НОК;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Проверка и утверждение отчета Оператора.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rcRect b="5412"/>
          <a:stretch/>
        </p:blipFill>
        <p:spPr bwMode="auto">
          <a:xfrm>
            <a:off x="1840603" y="8769531"/>
            <a:ext cx="9450248" cy="4796164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Сервисы по мониторингу размещения информации"/>
          <p:cNvSpPr txBox="1"/>
          <p:nvPr/>
        </p:nvSpPr>
        <p:spPr bwMode="auto">
          <a:xfrm>
            <a:off x="10518598" y="503483"/>
            <a:ext cx="13474254" cy="118430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>
              <a:defRPr/>
            </a:pPr>
            <a:endParaRPr>
              <a:latin typeface="Avenir Nex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41198" y="352764"/>
            <a:ext cx="3230563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 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Независимой оценки качества (НОК). Перечень организаций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15" name="Скругленный прямоугольник 56"/>
          <p:cNvSpPr/>
          <p:nvPr/>
        </p:nvSpPr>
        <p:spPr bwMode="auto">
          <a:xfrm>
            <a:off x="18305928" y="8517339"/>
            <a:ext cx="5294301" cy="4463736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Личный кабинет Оператора: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Формирование перечня организаций, в отношении которых проводится НОК;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Отправка на утверждение Уполномоченному органу сформированного перечня организаций.</a:t>
            </a:r>
          </a:p>
        </p:txBody>
      </p:sp>
      <p:sp>
        <p:nvSpPr>
          <p:cNvPr id="16" name="Скругленный прямоугольник 56"/>
          <p:cNvSpPr/>
          <p:nvPr/>
        </p:nvSpPr>
        <p:spPr bwMode="auto">
          <a:xfrm>
            <a:off x="18191628" y="1564089"/>
            <a:ext cx="5294303" cy="6135292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Личный кабинет Уполномоченного органа: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Предоставление Оператору доступа к формированию перечня организаций;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Рассмотрение и утверждение полученного от Оператора перечня организаций;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Возврат на редактирование полученного от Оператора перечня организаций;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Публикация утвержденного перечня организаций.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7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78617" y="1716491"/>
            <a:ext cx="9358467" cy="1111960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69047" y="6678437"/>
            <a:ext cx="7704916" cy="615766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rcRect t="-1" b="29081"/>
          <a:stretch/>
        </p:blipFill>
        <p:spPr bwMode="auto">
          <a:xfrm>
            <a:off x="10269048" y="1687786"/>
            <a:ext cx="7704916" cy="449244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Сервисы по мониторингу размещения информации"/>
          <p:cNvSpPr txBox="1"/>
          <p:nvPr/>
        </p:nvSpPr>
        <p:spPr bwMode="auto">
          <a:xfrm>
            <a:off x="10518598" y="503483"/>
            <a:ext cx="13474254" cy="118430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>
              <a:defRPr/>
            </a:pPr>
            <a:endParaRPr>
              <a:latin typeface="Avenir Nex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398343" y="352764"/>
            <a:ext cx="3230563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 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Независимой оценки качества (НОК). Планы и результаты по устранению недостатков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15" name="Скругленный прямоугольник 56"/>
          <p:cNvSpPr/>
          <p:nvPr/>
        </p:nvSpPr>
        <p:spPr bwMode="auto">
          <a:xfrm>
            <a:off x="14360337" y="7613455"/>
            <a:ext cx="9525642" cy="4175133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3200" b="1" i="0" spc="0">
                <a:solidFill>
                  <a:srgbClr val="002060"/>
                </a:solidFill>
                <a:latin typeface="Segoe UI Light"/>
                <a:cs typeface="Segoe UI Light"/>
              </a:rPr>
              <a:t>Личный кабинет Учреждения: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Формирование планов по устранению недостатков, выявленных в ходе проведения НОК;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Отправка на утверждение Уполномоченному органу сформированного плана по устранению недостатков.</a:t>
            </a:r>
          </a:p>
        </p:txBody>
      </p:sp>
      <p:sp>
        <p:nvSpPr>
          <p:cNvPr id="16" name="Скругленный прямоугольник 56"/>
          <p:cNvSpPr/>
          <p:nvPr/>
        </p:nvSpPr>
        <p:spPr bwMode="auto">
          <a:xfrm>
            <a:off x="12191999" y="1942673"/>
            <a:ext cx="9525642" cy="4848697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3200" b="1" i="0" spc="0">
                <a:solidFill>
                  <a:srgbClr val="002060"/>
                </a:solidFill>
                <a:latin typeface="Segoe UI Light"/>
                <a:cs typeface="Segoe UI Light"/>
              </a:rPr>
              <a:t>Личный кабинет Уполномоченного органа: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Предоставление прав учреждениям на ввод сведений о плановых мероприятиях по устранению недостатков и/или сведений о выполнении мероприятий по устранению недостатков;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Публикация планов по устранению недостатков, выявленных в ходе НОК, и информации о ходе их исполнения.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 b="2915"/>
          <a:stretch/>
        </p:blipFill>
        <p:spPr bwMode="auto">
          <a:xfrm>
            <a:off x="645890" y="1784738"/>
            <a:ext cx="9387420" cy="920932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017456" y="8698439"/>
            <a:ext cx="11804870" cy="438899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Сервисы по мониторингу размещения информации"/>
          <p:cNvSpPr txBox="1"/>
          <p:nvPr/>
        </p:nvSpPr>
        <p:spPr bwMode="auto">
          <a:xfrm>
            <a:off x="10518598" y="503483"/>
            <a:ext cx="13474254" cy="118430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>
              <a:defRPr/>
            </a:pPr>
            <a:endParaRPr>
              <a:latin typeface="Avenir Nex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57002" y="1812590"/>
            <a:ext cx="11277915" cy="5746005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468345" y="9603400"/>
            <a:ext cx="11277915" cy="2314356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657002" y="329497"/>
            <a:ext cx="3230563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 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ЛК ТОФК, ЦА ФК, Финансового органа (Минфина России)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8" name="Скругленный прямоугольник 56"/>
          <p:cNvSpPr/>
          <p:nvPr/>
        </p:nvSpPr>
        <p:spPr bwMode="auto">
          <a:xfrm>
            <a:off x="12476017" y="1757004"/>
            <a:ext cx="11270241" cy="7520344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17463" lvl="0" indent="-17463" algn="ctr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Реализован ЛК для сотрудников  ЦА ФК, Финансового органа (Минфина России)</a:t>
            </a:r>
            <a:endParaRPr/>
          </a:p>
          <a:p>
            <a:pPr marL="17463" lvl="0" indent="-17463" algn="ctr" defTabSz="914400">
              <a:spcBef>
                <a:spcPts val="0"/>
              </a:spcBef>
              <a:defRPr/>
            </a:pPr>
            <a:endParaRPr lang="ru-RU" sz="27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Раздел «Информация об учреждениях»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– доступ к сведениям, размещаемым учреждениями в соответствии с Приказом Минфина № 86н, в том числе, скрытым в соответствии с Федеральным законом № 326-ФЗ.</a:t>
            </a:r>
            <a:endParaRPr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Пользователям с полномочием «Центр компетенции» доступны типы сведений </a:t>
            </a: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по всем субъектам Российской Федерации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.</a:t>
            </a:r>
            <a:endParaRPr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Обеспечен поиск информации с учетом заданных параметров: 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по региону, уровню бюджета, периоду размещаемых сведений, поиск по учреждению и учредителю.</a:t>
            </a:r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Отображение сведений, включая </a:t>
            </a: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структурированные данные, приложенные документы, электронные подписи и историю изменений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.</a:t>
            </a: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Раздел «Мониторинги и отчеты»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– содержит отчет «Мониторинг полноты размещения сведений».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Раздел «Администрирование организации»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– управление реестром пользователей организации. Доступен пользователю с полномочием «Администратор организации».</a:t>
            </a:r>
            <a:endParaRPr lang="ru-RU" sz="1400" b="0" i="0" u="none" strike="noStrike" cap="none" spc="0">
              <a:ln>
                <a:noFill/>
              </a:ln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9" name="Скругленный прямоугольник 56"/>
          <p:cNvSpPr/>
          <p:nvPr/>
        </p:nvSpPr>
        <p:spPr bwMode="auto">
          <a:xfrm>
            <a:off x="657001" y="7619999"/>
            <a:ext cx="11270241" cy="5957794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17462" lvl="0" indent="-17462" algn="ctr" defTabSz="914400">
              <a:spcBef>
                <a:spcPts val="0"/>
              </a:spcBef>
              <a:defRPr/>
            </a:pPr>
            <a:endParaRPr lang="ru-RU" sz="27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17463" lvl="0" indent="-17463" algn="ctr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Доработан ЛК сотрудника ТОФК</a:t>
            </a:r>
          </a:p>
          <a:p>
            <a:pPr marL="349965" lvl="0" indent="-349965" defTabSz="914400">
              <a:spcBef>
                <a:spcPts val="0"/>
              </a:spcBef>
              <a:buClrTx/>
              <a:buSzTx/>
              <a:buFont typeface="Wingdings"/>
              <a:buChar char="Ø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Реализован </a:t>
            </a: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раздел «Информация об учреждениях»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– </a:t>
            </a:r>
            <a:r>
              <a:rPr lang="ru-RU" sz="2400" i="0">
                <a:solidFill>
                  <a:srgbClr val="11437F"/>
                </a:solidFill>
                <a:latin typeface="Segoe UI Light"/>
                <a:cs typeface="Segoe UI Light"/>
              </a:rPr>
              <a:t>доступ к сведениям, размещаемым учреждениями в соответствии с Приказом Минфина № 86н, в том числе, скрытым в соответствии с Федеральным законом № 326-ФЗ.</a:t>
            </a:r>
            <a:endParaRPr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Организация с полномочием «ТОФК» видит типы сведений </a:t>
            </a: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только по своему субъекту Российской Федерации.</a:t>
            </a:r>
            <a:endParaRPr b="1"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Усовершенствован поиск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информации по субъекту Российской Федерации, который обслуживается соответствующим ТОФК, уровню бюджета, периоду размещаемых сведений, поиск по учреждению и учредителю.</a:t>
            </a:r>
            <a:endParaRPr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Отображение сведений, 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включая структурированные данные, приложенные документы, электронные подписи и историю изменений.</a:t>
            </a:r>
            <a:endParaRPr lang="en-US" sz="24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Раздел «Мониторинги и отчеты»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– доработан отчет «Мониторинг полноты размещения сведений».</a:t>
            </a:r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1" spc="0">
                <a:solidFill>
                  <a:srgbClr val="002060"/>
                </a:solidFill>
                <a:latin typeface="Segoe UI Light"/>
                <a:cs typeface="Segoe UI Light"/>
              </a:rPr>
              <a:t>Для пользователей ТОФК с полномочием «Центр Компетенции» обеспечен доступ ко всем учреждениям по всем субъектам Российской Федерации.</a:t>
            </a:r>
            <a:endParaRPr/>
          </a:p>
          <a:p>
            <a:pPr marL="34290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3492" y="1614827"/>
            <a:ext cx="9614908" cy="11617079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sp>
        <p:nvSpPr>
          <p:cNvPr id="26" name="Скругленный прямоугольник 56"/>
          <p:cNvSpPr/>
          <p:nvPr/>
        </p:nvSpPr>
        <p:spPr bwMode="auto">
          <a:xfrm>
            <a:off x="10552370" y="7264341"/>
            <a:ext cx="13346720" cy="603421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1"/>
          <a:lstStyle/>
          <a:p>
            <a:pPr>
              <a:defRPr/>
            </a:pPr>
            <a:r>
              <a:rPr lang="ru-RU" sz="2800" b="1" i="0">
                <a:solidFill>
                  <a:srgbClr val="11437F"/>
                </a:solidFill>
                <a:latin typeface="Segoe UI Light"/>
                <a:cs typeface="Segoe UI Light"/>
              </a:rPr>
              <a:t>Представлены сведения следующих наборов открытых данных:</a:t>
            </a:r>
            <a:endParaRPr/>
          </a:p>
          <a:p>
            <a:pPr lvl="8" indent="0">
              <a:lnSpc>
                <a:spcPts val="2300"/>
              </a:lnSpc>
              <a:defRPr/>
            </a:pPr>
            <a:r>
              <a:rPr lang="ru-RU" sz="2400" i="0" u="sng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1. Информация об учреждениях (Приказ Минфина России от 17 июня 2021 г. № 86н):</a:t>
            </a:r>
            <a:endParaRPr/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4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Общая информация о государственных (муниципальных) учреждениях; 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4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Информация о государственном (муниципальном) задании;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4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Сведения о плане финансово-хозяйственной деятельности (набор данных, размещенных до 14 июля 2022 г.);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4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Информация об операциях с целевыми средствами из бюджета;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4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Информация о показателях бюджетной сметы;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4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Информация о результатах деятельности и использовании имущества (набор данных, размещенных до 14 июля 2022 г.);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4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Сведения о контрольных мероприятиях и их результатах;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4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Иная информация об учреждении.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71312" y="352764"/>
            <a:ext cx="3230563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 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Открытых данных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6" name="Скругленный прямоугольник 56"/>
          <p:cNvSpPr/>
          <p:nvPr/>
        </p:nvSpPr>
        <p:spPr bwMode="auto">
          <a:xfrm>
            <a:off x="10552370" y="1614826"/>
            <a:ext cx="13346721" cy="547177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1"/>
          <a:lstStyle/>
          <a:p>
            <a:pPr algn="just">
              <a:defRPr/>
            </a:pPr>
            <a:r>
              <a:rPr lang="ru-RU" sz="2800" b="1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Реестр открытых данных Официального сайта bus.gov.ru (ВСЕГО </a:t>
            </a:r>
            <a:r>
              <a:rPr lang="ru-RU" sz="2800" b="1" i="0" u="none">
                <a:solidFill>
                  <a:srgbClr val="11437F"/>
                </a:solidFill>
                <a:highlight>
                  <a:srgbClr val="FFFFFF"/>
                </a:highlight>
                <a:latin typeface="Segoe UI Light"/>
                <a:ea typeface="DIN Condensed Bold"/>
                <a:cs typeface="Segoe UI Light"/>
              </a:rPr>
              <a:t>27 </a:t>
            </a:r>
            <a:r>
              <a:rPr lang="ru-RU" sz="2800" b="1" i="0">
                <a:solidFill>
                  <a:srgbClr val="11437F"/>
                </a:solidFill>
                <a:latin typeface="Segoe UI Light"/>
                <a:ea typeface="DIN Condensed Bold"/>
                <a:cs typeface="Segoe UI Light"/>
              </a:rPr>
              <a:t>наборов ОД)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28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Фильтрация и поиск сведений Реестра </a:t>
            </a:r>
            <a:r>
              <a:rPr lang="ru-RU" sz="2800" i="0">
                <a:solidFill>
                  <a:srgbClr val="11437F"/>
                </a:solidFill>
                <a:latin typeface="Segoe UI Light"/>
                <a:cs typeface="Segoe UI Light"/>
              </a:rPr>
              <a:t>открытых данных;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ru-RU" sz="28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Отображение числа скачиваний и числа просмотров информации за выбранный период для наборов открытых данных;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 sz="28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Отображение паспортов наборов открытых данных </a:t>
            </a:r>
            <a:r>
              <a:rPr lang="ru-RU" sz="2800" i="0">
                <a:solidFill>
                  <a:srgbClr val="11437F"/>
                </a:solidFill>
                <a:latin typeface="Segoe UI Light"/>
                <a:cs typeface="Segoe UI Light"/>
              </a:rPr>
              <a:t>с возможностью перехода на соответствующие страницы Официального сайта со структурированной информацией</a:t>
            </a:r>
            <a:r>
              <a:rPr lang="ru-RU" sz="28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;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ru-RU" sz="2800" i="0">
                <a:solidFill>
                  <a:srgbClr val="11437F"/>
                </a:solidFill>
                <a:latin typeface="Segoe UI Light"/>
                <a:cs typeface="Segoe UI Light"/>
              </a:rPr>
              <a:t>Предоставление сведений наборов открытых данных с использованием интерфейса API (с учетом скрытия сведений о ПФХД и Отчета о результатах деятельности в соответствии с Федеральным законом от 14.07.2022 № 326-ФЗ).</a:t>
            </a:r>
          </a:p>
        </p:txBody>
      </p:sp>
      <p:cxnSp>
        <p:nvCxnSpPr>
          <p:cNvPr id="2" name="Прямая соединительная линия 1"/>
          <p:cNvCxnSpPr>
            <a:cxnSpLocks/>
          </p:cNvCxnSpPr>
          <p:nvPr/>
        </p:nvCxnSpPr>
        <p:spPr bwMode="auto">
          <a:xfrm>
            <a:off x="1544999" y="8991599"/>
            <a:ext cx="0" cy="876299"/>
          </a:xfrm>
          <a:prstGeom prst="line">
            <a:avLst/>
          </a:prstGeom>
          <a:solidFill>
            <a:schemeClr val="accent1">
              <a:hueOff val="-522454"/>
              <a:satOff val="1153"/>
              <a:lumOff val="13444"/>
            </a:schemeClr>
          </a:solidFill>
          <a:ln>
            <a:tailEnd type="arrow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56"/>
          <p:cNvSpPr/>
          <p:nvPr/>
        </p:nvSpPr>
        <p:spPr bwMode="auto">
          <a:xfrm>
            <a:off x="10518598" y="1591560"/>
            <a:ext cx="13474254" cy="1154866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1"/>
          <a:lstStyle/>
          <a:p>
            <a:pPr lvl="8" indent="0">
              <a:lnSpc>
                <a:spcPts val="2300"/>
              </a:lnSpc>
              <a:defRPr/>
            </a:pPr>
            <a:r>
              <a:rPr lang="ru-RU" sz="2800" i="0" u="sng">
                <a:solidFill>
                  <a:srgbClr val="11437F"/>
                </a:solidFill>
                <a:latin typeface="Segoe UI Light"/>
                <a:cs typeface="Segoe UI Light"/>
              </a:rPr>
              <a:t>2. Годовая бухгалтерская отчетность:</a:t>
            </a:r>
            <a:endParaRPr/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cs typeface="Segoe UI Light"/>
              </a:rPr>
              <a:t>Отчет о финансовых результатах деятельности (ф.0503121); </a:t>
            </a:r>
            <a:endParaRPr/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cs typeface="Segoe UI Light"/>
              </a:rPr>
              <a:t>Отчет об исполнении бюджета (ф.0503127); </a:t>
            </a:r>
            <a:endParaRPr/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cs typeface="Segoe UI Light"/>
              </a:rPr>
              <a:t>Баланс (ф.0503130); </a:t>
            </a:r>
            <a:endParaRPr/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cs typeface="Segoe UI Light"/>
              </a:rPr>
              <a:t>Отчет об исполнении смет доходов и расходов по приносящей доход деятельности (ф.0503137); </a:t>
            </a:r>
            <a:endParaRPr/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cs typeface="Segoe UI Light"/>
              </a:rPr>
              <a:t>Отчет о финансовых результатах деятельности учреждения (ф.0503721); </a:t>
            </a:r>
            <a:endParaRPr/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cs typeface="Segoe UI Light"/>
              </a:rPr>
              <a:t>Баланс государственного (муниципального) учреждения (ф.0503730); </a:t>
            </a:r>
            <a:endParaRPr/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cs typeface="Segoe UI Light"/>
              </a:rPr>
              <a:t>Отчет об исполнении учреждением плана его финансово-хозяйственной деятельности (ф.0503737).</a:t>
            </a:r>
            <a:endParaRPr lang="ru-RU" sz="2000" i="0" u="sng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lvl="8" indent="0">
              <a:lnSpc>
                <a:spcPts val="2300"/>
              </a:lnSpc>
              <a:defRPr/>
            </a:pPr>
            <a:r>
              <a:rPr lang="ru-RU" sz="2800" i="0" u="sng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3. Независимая оценка (Приказ Минфина России от 7 мая 2019 г. N 66н):</a:t>
            </a:r>
            <a:endParaRPr/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Сведения об уполномоченных органах;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Сведения об общественных советах;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Сведения о показателях общих критериев;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Перечни организаций, по которым проводится оценка;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Перечни организаций, по которым не проводится оценка;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Сведения о результатах оценки; </a:t>
            </a:r>
          </a:p>
          <a:p>
            <a:pPr marL="571500" lvl="7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Сведения об операторах;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Сведения о планах об устранении недостатков;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Сведения о публичных отчетах;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Сведения о должностных лицах;</a:t>
            </a:r>
          </a:p>
          <a:p>
            <a:pPr marL="571500" lvl="8" indent="-571500">
              <a:lnSpc>
                <a:spcPts val="2300"/>
              </a:lnSpc>
              <a:buFont typeface="Wingdings"/>
              <a:buChar char="ü"/>
              <a:defRPr/>
            </a:pP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Независимая оценка. Иная информация.</a:t>
            </a:r>
            <a:endParaRPr/>
          </a:p>
          <a:p>
            <a:pPr lvl="8" indent="0">
              <a:lnSpc>
                <a:spcPts val="2300"/>
              </a:lnSpc>
              <a:defRPr/>
            </a:pPr>
            <a:r>
              <a:rPr lang="ru-RU" sz="2800" i="0" u="sng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4. Социальный заказ:</a:t>
            </a:r>
            <a:r>
              <a:rPr lang="ru-RU" sz="28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 </a:t>
            </a:r>
            <a:r>
              <a:rPr lang="ru-RU" sz="2000" i="0">
                <a:solidFill>
                  <a:srgbClr val="11437F"/>
                </a:solidFill>
                <a:latin typeface="Segoe UI Light"/>
                <a:ea typeface="+mj-ea"/>
                <a:cs typeface="Segoe UI Light"/>
              </a:rPr>
              <a:t>Сведения об участниках отбора по социальному заказу.</a:t>
            </a:r>
          </a:p>
          <a:p>
            <a:pPr marL="571500" lvl="8" indent="-571500">
              <a:buFont typeface="Wingdings"/>
              <a:buChar char="ü"/>
              <a:defRPr/>
            </a:pPr>
            <a:endParaRPr lang="ru-RU" sz="20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  <a:p>
            <a:pPr marL="571500" lvl="8" indent="-571500">
              <a:buFont typeface="Wingdings"/>
              <a:buChar char="ü"/>
              <a:defRPr/>
            </a:pPr>
            <a:endParaRPr lang="ru-RU" sz="2000">
              <a:solidFill>
                <a:srgbClr val="11437F"/>
              </a:solidFill>
              <a:latin typeface="Segoe UI Light"/>
              <a:ea typeface="+mj-ea"/>
              <a:cs typeface="Segoe UI Ligh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77845" y="1591560"/>
            <a:ext cx="9877779" cy="11548665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35455" y="329497"/>
            <a:ext cx="3230563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 </a:t>
            </a:r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Открытых данных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71383095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35455" y="329496"/>
            <a:ext cx="3230562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54408363" name="Заголовок 2"/>
          <p:cNvSpPr txBox="1"/>
          <p:nvPr/>
        </p:nvSpPr>
        <p:spPr bwMode="auto">
          <a:xfrm>
            <a:off x="4178299" y="411888"/>
            <a:ext cx="19422289" cy="109763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 </a:t>
            </a:r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Открытых данных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574665700" name="Скругленный прямоугольник 56"/>
          <p:cNvSpPr/>
          <p:nvPr/>
        </p:nvSpPr>
        <p:spPr bwMode="auto">
          <a:xfrm>
            <a:off x="537883" y="1700888"/>
            <a:ext cx="23062345" cy="858633"/>
          </a:xfrm>
          <a:prstGeom prst="roundRect">
            <a:avLst>
              <a:gd name="adj" fmla="val 3010"/>
            </a:avLst>
          </a:prstGeom>
          <a:noFill/>
          <a:ln w="9525" cap="flat" cmpd="sng" algn="ctr">
            <a:noFill/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3600" b="1" i="0" spc="0">
                <a:solidFill>
                  <a:srgbClr val="002060"/>
                </a:solidFill>
                <a:latin typeface="Segoe UI Light"/>
                <a:cs typeface="Segoe UI Light"/>
              </a:rPr>
              <a:t>Наиболее востребованные наборы данных на Официальном сайте </a:t>
            </a:r>
            <a:r>
              <a:rPr lang="en-US" sz="3600" b="1" i="0" spc="0">
                <a:solidFill>
                  <a:srgbClr val="002060"/>
                </a:solidFill>
                <a:latin typeface="Segoe UI Light"/>
                <a:cs typeface="Segoe UI Light"/>
              </a:rPr>
              <a:t>bus.gov.ru</a:t>
            </a:r>
            <a:r>
              <a:rPr lang="ru-RU" sz="3600" b="1" i="0" spc="0">
                <a:solidFill>
                  <a:srgbClr val="002060"/>
                </a:solidFill>
                <a:latin typeface="Segoe UI Light"/>
                <a:cs typeface="Segoe UI Light"/>
              </a:rPr>
              <a:t> на сегодняшний день</a:t>
            </a:r>
            <a:endParaRPr lang="ru-RU" sz="36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1435542466" name="Скругленный прямоугольник 56"/>
          <p:cNvSpPr/>
          <p:nvPr/>
        </p:nvSpPr>
        <p:spPr bwMode="auto">
          <a:xfrm>
            <a:off x="649754" y="8003684"/>
            <a:ext cx="23457605" cy="4986757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b="1" i="0" spc="0">
                <a:solidFill>
                  <a:srgbClr val="002060"/>
                </a:solidFill>
                <a:latin typeface="Segoe UI Light"/>
                <a:cs typeface="Segoe UI Light"/>
              </a:rPr>
              <a:t>По числу просмотров наборов данных:</a:t>
            </a:r>
            <a:endParaRPr/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Общая информация о государственных (муниципальных) учреждениях</a:t>
            </a:r>
            <a:endParaRPr/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Базовые перечни государственных услуг (работ)</a:t>
            </a:r>
            <a:endParaRPr/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Ведомственные перечни государственных (муниципальных) услуг и работ (субъектов РФ и муниципальные)</a:t>
            </a:r>
            <a:endParaRPr/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Реестр государственных заданий</a:t>
            </a:r>
            <a:endParaRPr/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Сведения о плане финансово-хозяйственной деятельности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sz="2700" b="1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943729020" name="Скругленный прямоугольник 56"/>
          <p:cNvSpPr/>
          <p:nvPr/>
        </p:nvSpPr>
        <p:spPr bwMode="auto">
          <a:xfrm>
            <a:off x="592605" y="2559521"/>
            <a:ext cx="23457605" cy="4986757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b="1" i="0" spc="0">
                <a:solidFill>
                  <a:srgbClr val="002060"/>
                </a:solidFill>
                <a:latin typeface="Segoe UI Light"/>
                <a:cs typeface="Segoe UI Light"/>
              </a:rPr>
              <a:t>По числу скачиваний наборов данных:</a:t>
            </a:r>
            <a:endParaRPr/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Базовые перечни государственных услуг (работ)</a:t>
            </a:r>
            <a:endParaRPr/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Общая информация о государственных (муниципальных) учреждениях</a:t>
            </a:r>
            <a:endParaRPr/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Ведомственные перечни государственных (муниципальных) услуг и работ (субъектов РФ и муниципальные)</a:t>
            </a:r>
            <a:endParaRPr/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Реестр государственных заданий</a:t>
            </a:r>
            <a:endParaRPr/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Ведомственные перечни государственных услуг и работ (федеральные)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5046490" name="Rectangle 27"/>
          <p:cNvSpPr/>
          <p:nvPr/>
        </p:nvSpPr>
        <p:spPr bwMode="auto">
          <a:xfrm>
            <a:off x="0" y="-126775"/>
            <a:ext cx="24384000" cy="7543800"/>
          </a:xfrm>
          <a:prstGeom prst="rect">
            <a:avLst/>
          </a:prstGeom>
          <a:solidFill>
            <a:srgbClr val="0B48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4350"/>
          </a:p>
        </p:txBody>
      </p:sp>
      <p:pic>
        <p:nvPicPr>
          <p:cNvPr id="1123229267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359894" y="228600"/>
            <a:ext cx="11813410" cy="13258800"/>
          </a:xfrm>
          <a:prstGeom prst="rect">
            <a:avLst/>
          </a:prstGeom>
        </p:spPr>
      </p:pic>
      <p:pic>
        <p:nvPicPr>
          <p:cNvPr id="1259777602" name="Рисунок 6"/>
          <p:cNvPicPr>
            <a:picLocks noChangeAspect="1"/>
          </p:cNvPicPr>
          <p:nvPr/>
        </p:nvPicPr>
        <p:blipFill>
          <a:blip r:embed="rId3"/>
          <a:srcRect l="236" t="54217" r="793"/>
          <a:stretch/>
        </p:blipFill>
        <p:spPr bwMode="auto">
          <a:xfrm>
            <a:off x="12359894" y="7417023"/>
            <a:ext cx="11813410" cy="6070375"/>
          </a:xfrm>
          <a:prstGeom prst="rect">
            <a:avLst/>
          </a:prstGeom>
        </p:spPr>
      </p:pic>
      <p:sp>
        <p:nvSpPr>
          <p:cNvPr id="724497334" name="Заголовок 1"/>
          <p:cNvSpPr txBox="1"/>
          <p:nvPr/>
        </p:nvSpPr>
        <p:spPr bwMode="auto">
          <a:xfrm>
            <a:off x="361507" y="3096579"/>
            <a:ext cx="11830489" cy="432044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Autofit/>
          </a:bodyPr>
          <a:lstStyle>
            <a:defPPr>
              <a:defRPr lang="ru-RU"/>
            </a:defPPr>
            <a:lvl1pPr marR="0" indent="0" defTabSz="8254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0" i="0" u="none" strike="noStrike" cap="none" spc="0">
                <a:solidFill>
                  <a:schemeClr val="bg1"/>
                </a:solidFill>
                <a:latin typeface="Segoe UI Light"/>
                <a:ea typeface="Segoe UI Historic"/>
                <a:cs typeface="Segoe UI Light"/>
              </a:defRPr>
            </a:lvl1pPr>
            <a:lvl2pPr marL="0" marR="0" indent="0" algn="ctr" defTabSz="8254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2pPr>
            <a:lvl3pPr marL="0" marR="0" indent="0" algn="ctr" defTabSz="8254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3pPr>
            <a:lvl4pPr marL="0" marR="0" indent="0" algn="ctr" defTabSz="8254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4pPr>
            <a:lvl5pPr marL="0" marR="0" indent="0" algn="ctr" defTabSz="8254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5pPr>
            <a:lvl6pPr marL="0" marR="0" indent="0" algn="ctr" defTabSz="8254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6pPr>
            <a:lvl7pPr marL="0" marR="0" indent="0" algn="ctr" defTabSz="8254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7pPr>
            <a:lvl8pPr marL="0" marR="0" indent="0" algn="ctr" defTabSz="8254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8pPr>
            <a:lvl9pPr marL="0" marR="0" indent="0" algn="ctr" defTabSz="8254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9pPr>
          </a:lstStyle>
          <a:p>
            <a:pPr>
              <a:defRPr/>
            </a:pPr>
            <a:r>
              <a:rPr lang="ru-RU" sz="4800" b="1"/>
              <a:t>СПАСИБО ЗА ВНИМАНИЕ</a:t>
            </a:r>
            <a:endParaRPr/>
          </a:p>
        </p:txBody>
      </p:sp>
      <p:sp>
        <p:nvSpPr>
          <p:cNvPr id="1877014221" name="TextBox 8"/>
          <p:cNvSpPr txBox="1"/>
          <p:nvPr/>
        </p:nvSpPr>
        <p:spPr bwMode="auto">
          <a:xfrm>
            <a:off x="6912205" y="12735579"/>
            <a:ext cx="9687838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i="0">
                <a:solidFill>
                  <a:schemeClr val="tx1"/>
                </a:solidFill>
                <a:latin typeface="Segoe UI Light"/>
                <a:ea typeface="Segoe UI Black"/>
                <a:cs typeface="Segoe UI Light"/>
              </a:rPr>
              <a:t>Федеральное казначейство, ноябрь 2023</a:t>
            </a:r>
            <a:endParaRPr sz="2800" i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9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rgbClr val="747676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1860</Words>
  <Application>Microsoft Office PowerPoint</Application>
  <DocSecurity>0</DocSecurity>
  <PresentationFormat>Произвольный</PresentationFormat>
  <Paragraphs>188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31" baseType="lpstr">
      <vt:lpstr>Arial</vt:lpstr>
      <vt:lpstr>Avenir Next</vt:lpstr>
      <vt:lpstr>Baskerville</vt:lpstr>
      <vt:lpstr>Calibri</vt:lpstr>
      <vt:lpstr>Calibri Light</vt:lpstr>
      <vt:lpstr>Century Gothic</vt:lpstr>
      <vt:lpstr>DIN Alternate Bold</vt:lpstr>
      <vt:lpstr>DIN Condensed Bold</vt:lpstr>
      <vt:lpstr>Helvetica</vt:lpstr>
      <vt:lpstr>Iowan Old Style Roman</vt:lpstr>
      <vt:lpstr>Segoe UI Black</vt:lpstr>
      <vt:lpstr>Segoe UI Historic</vt:lpstr>
      <vt:lpstr>Segoe UI Light</vt:lpstr>
      <vt:lpstr>Wingdings</vt:lpstr>
      <vt:lpstr>Zapf Dingbats</vt:lpstr>
      <vt:lpstr>Тема Office</vt:lpstr>
      <vt:lpstr>1_New_Template9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Иванашева Наталья</dc:creator>
  <cp:keywords/>
  <dc:description/>
  <cp:lastModifiedBy>Черненкова Светлана Владимировна</cp:lastModifiedBy>
  <cp:revision>84</cp:revision>
  <dcterms:modified xsi:type="dcterms:W3CDTF">2023-11-07T14:39:37Z</dcterms:modified>
  <cp:category/>
  <dc:identifier/>
  <cp:contentStatus/>
  <dc:language/>
  <cp:version/>
</cp:coreProperties>
</file>